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90" r:id="rId3"/>
    <p:sldId id="291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13" r:id="rId21"/>
    <p:sldId id="314" r:id="rId22"/>
    <p:sldId id="315" r:id="rId23"/>
    <p:sldId id="316" r:id="rId24"/>
    <p:sldId id="309" r:id="rId25"/>
    <p:sldId id="312" r:id="rId26"/>
    <p:sldId id="310" r:id="rId27"/>
    <p:sldId id="292" r:id="rId28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9966FF"/>
    <a:srgbClr val="CCFF66"/>
    <a:srgbClr val="FF6699"/>
    <a:srgbClr val="FF7C80"/>
    <a:srgbClr val="33CCFF"/>
    <a:srgbClr val="FF993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38" y="-102"/>
      </p:cViewPr>
      <p:guideLst>
        <p:guide orient="horz" pos="2121"/>
        <p:guide pos="286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de-DE" altLang="en-US" sz="1200" dirty="0"/>
          </a:p>
        </p:txBody>
      </p:sp>
      <p:sp>
        <p:nvSpPr>
          <p:cNvPr id="3075" name="日期占位符 3074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de-DE" altLang="en-US" sz="1200" dirty="0"/>
          </a:p>
        </p:txBody>
      </p:sp>
      <p:sp>
        <p:nvSpPr>
          <p:cNvPr id="3076" name="幻灯片图像占位符 3075"/>
          <p:cNvSpPr>
            <a:spLocks noGrp="1" noRo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文本占位符 3076"/>
          <p:cNvSpPr>
            <a:spLocks noGrp="1" noRot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de-DE" altLang="en-US" dirty="0"/>
              <a:t>Textmasterformate durch Klicken bearbeiten</a:t>
            </a:r>
            <a:endParaRPr lang="de-DE" altLang="en-US" dirty="0"/>
          </a:p>
          <a:p>
            <a:pPr lvl="1"/>
            <a:r>
              <a:rPr lang="de-DE" altLang="en-US" dirty="0"/>
              <a:t>Zweite Ebene</a:t>
            </a:r>
            <a:endParaRPr lang="de-DE" altLang="en-US" dirty="0"/>
          </a:p>
          <a:p>
            <a:pPr lvl="2"/>
            <a:r>
              <a:rPr lang="de-DE" altLang="en-US" dirty="0"/>
              <a:t>Dritte Ebene</a:t>
            </a:r>
            <a:endParaRPr lang="de-DE" altLang="en-US" dirty="0"/>
          </a:p>
          <a:p>
            <a:pPr lvl="3"/>
            <a:r>
              <a:rPr lang="de-DE" altLang="en-US" dirty="0"/>
              <a:t>Vierte Ebene</a:t>
            </a:r>
            <a:endParaRPr lang="de-DE" altLang="en-US" dirty="0"/>
          </a:p>
          <a:p>
            <a:pPr lvl="4"/>
            <a:r>
              <a:rPr lang="de-DE" altLang="en-US" dirty="0"/>
              <a:t>Fünfte Ebene</a:t>
            </a:r>
            <a:endParaRPr lang="de-DE" altLang="en-US" dirty="0"/>
          </a:p>
        </p:txBody>
      </p:sp>
      <p:sp>
        <p:nvSpPr>
          <p:cNvPr id="3078" name="页脚占位符 307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de-DE" altLang="en-US" sz="1200" dirty="0"/>
          </a:p>
        </p:txBody>
      </p:sp>
      <p:sp>
        <p:nvSpPr>
          <p:cNvPr id="3079" name="灯片编号占位符 307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de-DE" altLang="en-US" sz="1200" dirty="0"/>
            </a:fld>
            <a:endParaRPr lang="de-DE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/>
          <p:nvPr>
            <p:ph type="ctrTitle"/>
          </p:nvPr>
        </p:nvSpPr>
        <p:spPr>
          <a:xfrm>
            <a:off x="2533650" y="4521200"/>
            <a:ext cx="6024563" cy="8064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r">
              <a:lnSpc>
                <a:spcPct val="110000"/>
              </a:lnSpc>
              <a:buClrTx/>
              <a:buSzTx/>
              <a:buFontTx/>
              <a:defRPr sz="3200">
                <a:ea typeface="黑体" panose="02010609060101010101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050"/>
          <p:cNvSpPr/>
          <p:nvPr>
            <p:ph type="subTitle" idx="1"/>
          </p:nvPr>
        </p:nvSpPr>
        <p:spPr>
          <a:xfrm>
            <a:off x="2536825" y="5359400"/>
            <a:ext cx="6029325" cy="54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Tx/>
              <a:buSzTx/>
              <a:buFont typeface="Wingdings" panose="05000000000000000000" pitchFamily="2" charset="2"/>
              <a:buNone/>
              <a:defRPr sz="2400">
                <a:ea typeface="黑体" panose="02010609060101010101" charset="-122"/>
              </a:defRPr>
            </a:lvl1pPr>
            <a:lvl2pPr marL="182880" lvl="1" indent="0" algn="ctr">
              <a:buClrTx/>
              <a:buSzTx/>
              <a:buFont typeface="Wingdings" panose="05000000000000000000" pitchFamily="2" charset="2"/>
              <a:buNone/>
              <a:defRPr sz="2400">
                <a:ea typeface="Arial" panose="020B0604020202020204" pitchFamily="34" charset="0"/>
              </a:defRPr>
            </a:lvl2pPr>
            <a:lvl3pPr marL="446405" lvl="2" indent="0" algn="ctr">
              <a:buClrTx/>
              <a:buSzTx/>
              <a:buFont typeface="Wingdings" panose="05000000000000000000" pitchFamily="2" charset="2"/>
              <a:buNone/>
              <a:defRPr sz="2400">
                <a:ea typeface="Arial" panose="020B0604020202020204" pitchFamily="34" charset="0"/>
              </a:defRPr>
            </a:lvl3pPr>
            <a:lvl4pPr marL="722630" lvl="3" indent="0" algn="ctr">
              <a:buClrTx/>
              <a:buSzTx/>
              <a:buFont typeface="Wingdings" panose="05000000000000000000" pitchFamily="2" charset="2"/>
              <a:buNone/>
              <a:defRPr sz="2400">
                <a:ea typeface="Arial" panose="020B0604020202020204" pitchFamily="34" charset="0"/>
              </a:defRPr>
            </a:lvl4pPr>
            <a:lvl5pPr marL="989330" lvl="4" indent="0" algn="ctr">
              <a:buClrTx/>
              <a:buSzTx/>
              <a:buFont typeface="Wingdings" panose="05000000000000000000" pitchFamily="2" charset="2"/>
              <a:buNone/>
              <a:defRPr sz="2400"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2504" cy="47767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41425"/>
            <a:ext cx="4032504" cy="47767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3050" y="176213"/>
            <a:ext cx="2063750" cy="5842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31800" y="176213"/>
            <a:ext cx="6071612" cy="5842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  <a:ea typeface="Arial" panose="020B0604020202020204" pitchFamily="34" charset="0"/>
              </a:defRPr>
            </a:lvl1pPr>
          </a:lstStyle>
          <a:p>
            <a:pPr lvl="0"/>
            <a:endParaRPr lang="" altLang="en-US" dirty="0"/>
          </a:p>
        </p:txBody>
      </p:sp>
      <p:sp>
        <p:nvSpPr>
          <p:cNvPr id="1027" name="矩形 1026"/>
          <p:cNvSpPr/>
          <p:nvPr/>
        </p:nvSpPr>
        <p:spPr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de-DE" altLang="en-US" sz="1000" dirty="0">
                <a:cs typeface="Arial" panose="020B0604020202020204" pitchFamily="34" charset="0"/>
              </a:rPr>
              <a:t>Page </a:t>
            </a:r>
            <a:r>
              <a:rPr lang="de-DE" altLang="en-US" sz="1000" dirty="0">
                <a:cs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cs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cs typeface="Arial" panose="020B0604020202020204" pitchFamily="34" charset="0"/>
              </a:rPr>
            </a:fld>
            <a:endParaRPr lang="de-DE" altLang="en-US" sz="10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" name="标题 1027"/>
          <p:cNvSpPr/>
          <p:nvPr>
            <p:ph type="title"/>
          </p:nvPr>
        </p:nvSpPr>
        <p:spPr>
          <a:xfrm>
            <a:off x="431800" y="176213"/>
            <a:ext cx="8229600" cy="698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9" name="文本占位符 1028"/>
          <p:cNvSpPr/>
          <p:nvPr>
            <p:ph type="body" idx="1"/>
          </p:nvPr>
        </p:nvSpPr>
        <p:spPr>
          <a:xfrm>
            <a:off x="457200" y="1241425"/>
            <a:ext cx="8229600" cy="47767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30" name="日期占位符 1029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en-US" altLang="zh-CN" dirty="0"/>
          </a:p>
        </p:txBody>
      </p:sp>
      <p:sp>
        <p:nvSpPr>
          <p:cNvPr id="1031" name="灯片编号占位符 1030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2" name="图片 1" descr="WPS图片-修改尺寸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201660" y="0"/>
            <a:ext cx="1031875" cy="7435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0" lvl="0" indent="0" algn="l" defTabSz="9144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3000" b="1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lvl="0" indent="-180975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§"/>
        <a:defRPr sz="24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44500" lvl="1" indent="-26162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–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20725" lvl="2" indent="-27432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•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87425" lvl="3" indent="-264795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–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254125" lvl="4" indent="-264795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40000"/>
        </a:spcAft>
        <a:buFont typeface="Wingdings" panose="05000000000000000000" pitchFamily="2" charset="2"/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/>
          <p:nvPr>
            <p:ph type="ctrTitle"/>
          </p:nvPr>
        </p:nvSpPr>
        <p:spPr>
          <a:xfrm>
            <a:off x="1168400" y="1292225"/>
            <a:ext cx="6350000" cy="1563688"/>
          </a:xfrm>
          <a:ln/>
        </p:spPr>
        <p:txBody>
          <a:bodyPr anchor="ctr"/>
          <a:p>
            <a:pPr algn="ctr" defTabSz="914400">
              <a:buSzTx/>
            </a:pPr>
            <a:r>
              <a:rPr lang="zh-CN" altLang="en-US" sz="2800" kern="1200" baseline="0" dirty="0">
                <a:latin typeface="Arial" panose="020B0604020202020204" pitchFamily="34" charset="0"/>
                <a:ea typeface="黑体" panose="02010609060101010101" charset="-122"/>
              </a:rPr>
              <a:t>   </a:t>
            </a:r>
            <a:r>
              <a:rPr lang="zh-CN" altLang="en-US" sz="2800" kern="1200" baseline="0" dirty="0">
                <a:solidFill>
                  <a:srgbClr val="FFCC00"/>
                </a:solidFill>
                <a:latin typeface="Arial" panose="020B0604020202020204" pitchFamily="34" charset="0"/>
                <a:ea typeface="黑体" panose="02010609060101010101" charset="-122"/>
              </a:rPr>
              <a:t> </a:t>
            </a:r>
            <a:r>
              <a:rPr lang="zh-CN" altLang="en-US" sz="4000" kern="1200" baseline="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养老护理员职业工作须知、</a:t>
            </a:r>
            <a:br>
              <a:rPr lang="zh-CN" altLang="en-US" sz="4000" kern="1200" baseline="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</a:br>
            <a:r>
              <a:rPr lang="zh-CN" altLang="en-US" sz="4000" kern="1200" baseline="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服务礼仪和个人防护知识</a:t>
            </a:r>
            <a:endParaRPr lang="zh-CN" altLang="en-US" sz="4000" kern="1200" baseline="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  <p:sp>
        <p:nvSpPr>
          <p:cNvPr id="4099" name="副标题 4098"/>
          <p:cNvSpPr/>
          <p:nvPr>
            <p:ph type="subTitle" idx="1"/>
          </p:nvPr>
        </p:nvSpPr>
        <p:spPr>
          <a:xfrm>
            <a:off x="1300480" y="5359400"/>
            <a:ext cx="7265670" cy="541655"/>
          </a:xfrm>
          <a:ln/>
        </p:spPr>
        <p:txBody>
          <a:bodyPr anchor="t"/>
          <a:p>
            <a:pPr algn="ctr" defTabSz="914400">
              <a:buSzTx/>
            </a:pPr>
            <a:r>
              <a:rPr lang="en-US" altLang="zh-CN" sz="3200" b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 </a:t>
            </a:r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主讲人：程洪兰</a:t>
            </a:r>
            <a:endParaRPr sz="3200" kern="1200" baseline="0">
              <a:solidFill>
                <a:srgbClr val="CC00FF"/>
              </a:solidFill>
              <a:latin typeface="Arial" panose="020B0604020202020204" pitchFamily="34" charset="0"/>
              <a:ea typeface="仿宋_GB2312" charset="-122"/>
            </a:endParaRPr>
          </a:p>
        </p:txBody>
      </p:sp>
      <p:pic>
        <p:nvPicPr>
          <p:cNvPr id="2" name="图片 1" descr="WPS图片-修改尺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6575" y="0"/>
            <a:ext cx="987425" cy="753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5122" name="内容占位符 5121" descr="1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930650" y="3228975"/>
            <a:ext cx="5064125" cy="3556000"/>
          </a:xfrm>
          <a:ln/>
        </p:spPr>
      </p:pic>
      <p:sp>
        <p:nvSpPr>
          <p:cNvPr id="5123" name="标题 5122"/>
          <p:cNvSpPr/>
          <p:nvPr>
            <p:ph type="title"/>
          </p:nvPr>
        </p:nvSpPr>
        <p:spPr>
          <a:xfrm>
            <a:off x="211138" y="522288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养老护理员的职业须知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5124" name="文本占位符 5123"/>
          <p:cNvSpPr/>
          <p:nvPr>
            <p:ph type="body" sz="half" idx="1"/>
          </p:nvPr>
        </p:nvSpPr>
        <p:spPr>
          <a:xfrm>
            <a:off x="388938" y="1958975"/>
            <a:ext cx="4329112" cy="4778375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为老年人服务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为养老机构服务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为社会服务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6146" name="标题 6145"/>
          <p:cNvSpPr/>
          <p:nvPr>
            <p:ph type="title"/>
          </p:nvPr>
        </p:nvSpPr>
        <p:spPr>
          <a:xfrm>
            <a:off x="114300" y="481013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养老护理员的工作须知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6147" name="文本占位符 6146"/>
          <p:cNvSpPr/>
          <p:nvPr>
            <p:ph type="body" idx="1"/>
          </p:nvPr>
        </p:nvSpPr>
        <p:spPr>
          <a:xfrm>
            <a:off x="527050" y="1682750"/>
            <a:ext cx="8026400" cy="4265613"/>
          </a:xfrm>
          <a:ln/>
        </p:spPr>
        <p:txBody>
          <a:bodyPr/>
          <a:p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提供生活照料，满足老年人的基本生活需要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提供基础护理，减轻老年人身体痛苦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提供康复护理，提高老年人生命质量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提供心理护理，给老年人和家属以心理支持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7170" name="内容占位符 7169" descr="33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5400" y="1960563"/>
            <a:ext cx="4867275" cy="4856162"/>
          </a:xfrm>
          <a:ln/>
        </p:spPr>
      </p:pic>
      <p:sp>
        <p:nvSpPr>
          <p:cNvPr id="7171" name="标题 7170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养老护理员的卫生、着装礼仪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7172" name="文本占位符 7171"/>
          <p:cNvSpPr/>
          <p:nvPr>
            <p:ph type="body" sz="half" idx="1"/>
          </p:nvPr>
        </p:nvSpPr>
        <p:spPr>
          <a:xfrm>
            <a:off x="4573588" y="1849438"/>
            <a:ext cx="4503737" cy="4776787"/>
          </a:xfrm>
          <a:ln/>
        </p:spPr>
        <p:txBody>
          <a:bodyPr/>
          <a:p>
            <a:pPr algn="ctr"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养老护理员的卫生要求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日常卫生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头发卫生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面部卫生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双手卫生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其他卫生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8194" name="标题 8193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科学六步洗手法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8195" name="文本占位符 8194"/>
          <p:cNvSpPr/>
          <p:nvPr>
            <p:ph type="body" idx="1"/>
          </p:nvPr>
        </p:nvSpPr>
        <p:spPr>
          <a:xfrm>
            <a:off x="457200" y="1241425"/>
            <a:ext cx="8399463" cy="4778375"/>
          </a:xfrm>
          <a:ln/>
        </p:spPr>
        <p:txBody>
          <a:bodyPr/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第一步：掌心相对，手指并拢相互摩擦； </a:t>
            </a:r>
            <a:endParaRPr lang="zh-CN" altLang="en-US" sz="28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第二步：手心对手背沿指缝相互搓擦，交换进行； </a:t>
            </a:r>
            <a:endParaRPr lang="zh-CN" altLang="en-US" sz="28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第三步：掌心相对，双手交叉沿指缝相互摩擦； </a:t>
            </a:r>
            <a:endParaRPr lang="zh-CN" altLang="en-US" sz="28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第四步：一手握住另一手大拇指旋转搓擦，交换进行；</a:t>
            </a:r>
            <a:endParaRPr lang="zh-CN" altLang="en-US" sz="28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第五步：弯曲各手指关节，在另一手掌心旋转搓擦，交换进行； </a:t>
            </a:r>
            <a:endParaRPr lang="zh-CN" altLang="en-US" sz="28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第六步：搓洗手腕，交换进行。</a:t>
            </a: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9218" name="内容占位符 9217" descr="12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400" y="42863"/>
            <a:ext cx="9136063" cy="6802437"/>
          </a:xfrm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10242" name="内容占位符 10241" descr="4444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117975" y="581025"/>
            <a:ext cx="5000625" cy="6264275"/>
          </a:xfrm>
          <a:ln/>
        </p:spPr>
      </p:pic>
      <p:sp>
        <p:nvSpPr>
          <p:cNvPr id="10243" name="标题 10242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养老护理员的着装要求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0244" name="文本占位符 10243"/>
          <p:cNvSpPr/>
          <p:nvPr>
            <p:ph type="body" sz="half" idx="1"/>
          </p:nvPr>
        </p:nvSpPr>
        <p:spPr>
          <a:xfrm>
            <a:off x="457200" y="1241425"/>
            <a:ext cx="4038600" cy="4776788"/>
          </a:xfrm>
          <a:ln/>
        </p:spPr>
        <p:txBody>
          <a:bodyPr/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干净整齐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色彩淡雅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协调得体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鞋袜轻便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</a:pPr>
            <a:r>
              <a:rPr lang="zh-CN" altLang="en-US" sz="4000" b="1" dirty="0">
                <a:solidFill>
                  <a:srgbClr val="CC00FF"/>
                </a:solidFill>
                <a:ea typeface="仿宋_GB2312" charset="-122"/>
              </a:rPr>
              <a:t> 饰物点缀</a:t>
            </a:r>
            <a:endParaRPr lang="zh-CN" altLang="en-US" sz="4000" b="1" dirty="0">
              <a:solidFill>
                <a:srgbClr val="CC00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1266" name="标题 11265"/>
          <p:cNvSpPr/>
          <p:nvPr>
            <p:ph type="title"/>
          </p:nvPr>
        </p:nvSpPr>
        <p:spPr>
          <a:xfrm>
            <a:off x="142875" y="425450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养老护理员的工作礼仪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1267" name="文本占位符 11266"/>
          <p:cNvSpPr/>
          <p:nvPr>
            <p:ph type="body" sz="half" idx="1"/>
          </p:nvPr>
        </p:nvSpPr>
        <p:spPr>
          <a:xfrm>
            <a:off x="80963" y="1670050"/>
            <a:ext cx="4262437" cy="4776788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养老护理员服务态度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主动热情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耐心周到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文明礼貌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尊重老年人和家属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（换位思考）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2290" name="标题 12289"/>
          <p:cNvSpPr/>
          <p:nvPr>
            <p:ph type="title"/>
          </p:nvPr>
        </p:nvSpPr>
        <p:spPr>
          <a:xfrm>
            <a:off x="155575" y="355600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养老护理员工作安全防护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2291" name="文本占位符 12290"/>
          <p:cNvSpPr/>
          <p:nvPr>
            <p:ph type="body" idx="1"/>
          </p:nvPr>
        </p:nvSpPr>
        <p:spPr>
          <a:xfrm>
            <a:off x="457200" y="1435100"/>
            <a:ext cx="8442325" cy="5230813"/>
          </a:xfrm>
          <a:ln/>
        </p:spPr>
        <p:txBody>
          <a:bodyPr/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预防跌伤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预防肌肉拉伤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预防腰扭伤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预防流感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预防胃肠炎 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预防来自老年人的伤害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预防来自老年人家属的伤害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3314" name="标题 13313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一、预防跌跤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3315" name="文本占位符 13314"/>
          <p:cNvSpPr/>
          <p:nvPr>
            <p:ph type="body" sz="half" idx="1"/>
          </p:nvPr>
        </p:nvSpPr>
        <p:spPr>
          <a:xfrm>
            <a:off x="733425" y="1684338"/>
            <a:ext cx="3473450" cy="4776787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保持健康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工作谨慎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鞋子合脚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光线充足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地面清洁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清理杂物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加强合作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</p:txBody>
      </p:sp>
      <p:pic>
        <p:nvPicPr>
          <p:cNvPr id="13316" name="内容占位符 13315" descr="2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489325" y="3178175"/>
            <a:ext cx="5699125" cy="3582988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4338" name="标题 14337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二、预防肌肉拉伤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4339" name="文本占位符 14338"/>
          <p:cNvSpPr/>
          <p:nvPr>
            <p:ph type="body" idx="1"/>
          </p:nvPr>
        </p:nvSpPr>
        <p:spPr>
          <a:ln/>
        </p:spPr>
        <p:txBody>
          <a:bodyPr/>
          <a:p>
            <a:r>
              <a:rPr lang="zh-CN" altLang="en-US" sz="320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合理安排运动</a:t>
            </a:r>
            <a:endParaRPr lang="zh-CN" altLang="en-US" sz="320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做好准备活动</a:t>
            </a:r>
            <a:endParaRPr lang="zh-CN" altLang="en-US" sz="320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注意局部保护</a:t>
            </a:r>
            <a:endParaRPr lang="zh-CN" altLang="en-US" sz="320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受伤后处理</a:t>
            </a:r>
            <a:endParaRPr lang="zh-CN" altLang="en-US" sz="320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    ①休息  ②冷敷  ③加压包扎                      ④抬高患肢   ⑤热敷</a:t>
            </a:r>
            <a:endParaRPr lang="zh-CN" altLang="en-US" sz="3200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15362" name="内容占位符 15361" descr="1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4288" y="1241425"/>
            <a:ext cx="4110037" cy="5618163"/>
          </a:xfrm>
          <a:ln/>
        </p:spPr>
      </p:pic>
      <p:sp>
        <p:nvSpPr>
          <p:cNvPr id="15363" name="标题 15362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三、预防腰扭伤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5364" name="文本占位符 15363"/>
          <p:cNvSpPr/>
          <p:nvPr>
            <p:ph type="body" sz="half" idx="1"/>
          </p:nvPr>
        </p:nvSpPr>
        <p:spPr>
          <a:xfrm>
            <a:off x="4500563" y="1724025"/>
            <a:ext cx="4038600" cy="4778375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注意身体锻炼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避免腰部受凉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避免环境潮湿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避免久坐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避免劳累过度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6386" name="标题 16385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四、预防流感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6387" name="文本占位符 16386"/>
          <p:cNvSpPr/>
          <p:nvPr>
            <p:ph type="body" sz="half" idx="1"/>
          </p:nvPr>
        </p:nvSpPr>
        <p:spPr>
          <a:xfrm>
            <a:off x="195263" y="2247900"/>
            <a:ext cx="4038600" cy="4778375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 你能说说感冒有哪些症状？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dirty="0">
                <a:solidFill>
                  <a:srgbClr val="CC00FF"/>
                </a:solidFill>
                <a:ea typeface="仿宋_GB2312" charset="-122"/>
              </a:rPr>
              <a:t>   你能说说平时怎样预防感冒？</a:t>
            </a:r>
            <a:endParaRPr lang="zh-CN" altLang="en-US" sz="3200" dirty="0">
              <a:solidFill>
                <a:srgbClr val="CC00FF"/>
              </a:solidFill>
              <a:ea typeface="仿宋_GB2312" charset="-122"/>
            </a:endParaRPr>
          </a:p>
        </p:txBody>
      </p:sp>
      <p:pic>
        <p:nvPicPr>
          <p:cNvPr id="16388" name="内容占位符 16387" descr="22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827588" y="1711325"/>
            <a:ext cx="4219575" cy="5026025"/>
          </a:xfr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7410" name="文本占位符 17409"/>
          <p:cNvSpPr/>
          <p:nvPr>
            <p:ph type="body" sz="half" idx="1"/>
          </p:nvPr>
        </p:nvSpPr>
        <p:spPr>
          <a:xfrm>
            <a:off x="457200" y="1241425"/>
            <a:ext cx="4038600" cy="4776788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1800" dirty="0"/>
              <a:t>什么是流感啦</a:t>
            </a:r>
            <a:endParaRPr lang="zh-CN" altLang="en-US" sz="1800" dirty="0"/>
          </a:p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1800" dirty="0"/>
              <a:t>流行性感冒  是一种有流感病毒引起的急性呼吸道传染病，传播方式为空气飞沫和直接接触传播</a:t>
            </a:r>
            <a:endParaRPr lang="zh-CN" altLang="en-US" sz="1800" dirty="0"/>
          </a:p>
        </p:txBody>
      </p:sp>
      <p:sp>
        <p:nvSpPr>
          <p:cNvPr id="17411" name="标题 17410"/>
          <p:cNvSpPr/>
          <p:nvPr>
            <p:ph type="title"/>
          </p:nvPr>
        </p:nvSpPr>
        <p:spPr>
          <a:ln/>
        </p:spPr>
        <p:txBody>
          <a:bodyPr anchor="ctr"/>
          <a:p/>
        </p:txBody>
      </p:sp>
      <p:pic>
        <p:nvPicPr>
          <p:cNvPr id="17412" name="内容占位符 17411" descr="33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1275" y="925513"/>
            <a:ext cx="9063038" cy="5884862"/>
          </a:xfrm>
          <a:ln/>
        </p:spPr>
      </p:pic>
      <p:sp>
        <p:nvSpPr>
          <p:cNvPr id="17413" name="文本框 17412"/>
          <p:cNvSpPr txBox="1"/>
          <p:nvPr/>
        </p:nvSpPr>
        <p:spPr>
          <a:xfrm>
            <a:off x="2232025" y="3284538"/>
            <a:ext cx="5699125" cy="2528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流行性感冒  是一种有流感病毒引起的急性呼吸道传染病，传播方式为</a:t>
            </a:r>
            <a:r>
              <a:rPr lang="zh-CN" altLang="en-US" sz="3200" b="1" dirty="0">
                <a:solidFill>
                  <a:schemeClr val="hlink"/>
                </a:solidFill>
                <a:latin typeface="仿宋_GB2312" charset="-122"/>
                <a:ea typeface="仿宋_GB2312" charset="-122"/>
              </a:rPr>
              <a:t>空气飞沫</a:t>
            </a: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和</a:t>
            </a:r>
            <a:r>
              <a:rPr lang="zh-CN" altLang="en-US" sz="3200" b="1" dirty="0">
                <a:solidFill>
                  <a:schemeClr val="hlink"/>
                </a:solidFill>
                <a:latin typeface="仿宋_GB2312" charset="-122"/>
                <a:ea typeface="仿宋_GB2312" charset="-122"/>
              </a:rPr>
              <a:t>直接接触</a:t>
            </a: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传播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18434" name="标题 18433"/>
          <p:cNvSpPr/>
          <p:nvPr>
            <p:ph type="title"/>
          </p:nvPr>
        </p:nvSpPr>
        <p:spPr>
          <a:ln/>
        </p:spPr>
        <p:txBody>
          <a:bodyPr anchor="ctr"/>
          <a:p/>
        </p:txBody>
      </p:sp>
      <p:pic>
        <p:nvPicPr>
          <p:cNvPr id="18435" name="内容占位符 18434" descr="212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73350" y="1214438"/>
            <a:ext cx="6350000" cy="5565775"/>
          </a:xfrm>
          <a:ln/>
        </p:spPr>
      </p:pic>
      <p:sp>
        <p:nvSpPr>
          <p:cNvPr id="18436" name="文本框 18435"/>
          <p:cNvSpPr txBox="1"/>
          <p:nvPr/>
        </p:nvSpPr>
        <p:spPr>
          <a:xfrm>
            <a:off x="346075" y="2028825"/>
            <a:ext cx="2398713" cy="39322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3600" b="1" dirty="0">
                <a:solidFill>
                  <a:srgbClr val="CC00FF"/>
                </a:solidFill>
                <a:ea typeface="仿宋_GB2312" charset="-122"/>
              </a:rPr>
              <a:t>流感常见   症状：</a:t>
            </a:r>
            <a:endParaRPr lang="zh-CN" altLang="en-US" sz="3600" b="1" dirty="0">
              <a:solidFill>
                <a:srgbClr val="CC00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CC00FF"/>
                </a:solidFill>
                <a:ea typeface="仿宋_GB2312" charset="-122"/>
              </a:rPr>
              <a:t>高热、流涕、咽痛、头疼、肌肉等全身不适</a:t>
            </a:r>
            <a:endParaRPr lang="zh-CN" altLang="en-US" sz="3600" b="1" dirty="0">
              <a:solidFill>
                <a:srgbClr val="CC00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pic>
        <p:nvPicPr>
          <p:cNvPr id="19458" name="内容占位符 19457" descr="2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447800" y="3332163"/>
            <a:ext cx="6145213" cy="3498850"/>
          </a:xfrm>
          <a:ln/>
        </p:spPr>
      </p:pic>
      <p:sp>
        <p:nvSpPr>
          <p:cNvPr id="19459" name="文本占位符 19458"/>
          <p:cNvSpPr/>
          <p:nvPr>
            <p:ph type="body" sz="half" idx="1"/>
          </p:nvPr>
        </p:nvSpPr>
        <p:spPr>
          <a:xfrm>
            <a:off x="555625" y="884238"/>
            <a:ext cx="5391150" cy="4873625"/>
          </a:xfrm>
          <a:ln/>
        </p:spPr>
        <p:txBody>
          <a:bodyPr/>
          <a:p>
            <a:pPr>
              <a:buClrTx/>
              <a:buSzTx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预防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社会性预防措施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居室内预防措施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  <a:p>
            <a:pPr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ea typeface="仿宋_GB2312" charset="-122"/>
              </a:rPr>
              <a:t>个人预防措施</a:t>
            </a:r>
            <a:endParaRPr lang="zh-CN" altLang="en-US" sz="3200" b="1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19460" name="标题 19459"/>
          <p:cNvSpPr/>
          <p:nvPr>
            <p:ph type="title"/>
          </p:nvPr>
        </p:nvSpPr>
        <p:spPr>
          <a:ln/>
        </p:spPr>
        <p:txBody>
          <a:bodyPr anchor="ctr"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0482" name="标题 20481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五、预防胃肠炎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20483" name="文本占位符 20482"/>
          <p:cNvSpPr/>
          <p:nvPr>
            <p:ph type="body" sz="half" idx="1"/>
          </p:nvPr>
        </p:nvSpPr>
        <p:spPr>
          <a:xfrm>
            <a:off x="460375" y="1243013"/>
            <a:ext cx="4051300" cy="5367337"/>
          </a:xfrm>
          <a:ln/>
        </p:spPr>
        <p:txBody>
          <a:bodyPr/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胃肠炎的表现：恶心、呕吐、腹痛、腹泻，有事伴有发热。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预防：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①良好的卫生习惯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②食用安全食品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③生吃瓜果要洗净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④食品选料要新鲜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CC00FF"/>
                </a:solidFill>
                <a:latin typeface="仿宋_GB2312" charset="-122"/>
                <a:ea typeface="仿宋_GB2312" charset="-122"/>
              </a:rPr>
              <a:t>⑤坚持饮食规律</a:t>
            </a:r>
            <a:endParaRPr lang="zh-CN" altLang="en-US" sz="3200" b="1" dirty="0">
              <a:solidFill>
                <a:srgbClr val="CC00FF"/>
              </a:solidFill>
              <a:latin typeface="仿宋_GB2312" charset="-122"/>
              <a:ea typeface="仿宋_GB2312" charset="-122"/>
            </a:endParaRPr>
          </a:p>
        </p:txBody>
      </p:sp>
      <p:pic>
        <p:nvPicPr>
          <p:cNvPr id="20484" name="图片 20483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9525" y="1095375"/>
            <a:ext cx="3979863" cy="5495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1506" name="标题 21505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CC00FF"/>
                </a:solidFill>
                <a:ea typeface="仿宋_GB2312" charset="-122"/>
              </a:rPr>
              <a:t>六、预防来自老年人的伤害</a:t>
            </a:r>
            <a:endParaRPr lang="zh-CN" altLang="en-US" sz="3600" dirty="0">
              <a:solidFill>
                <a:srgbClr val="CC00FF"/>
              </a:solidFill>
              <a:ea typeface="仿宋_GB2312" charset="-122"/>
            </a:endParaRPr>
          </a:p>
        </p:txBody>
      </p:sp>
      <p:sp>
        <p:nvSpPr>
          <p:cNvPr id="21507" name="文本占位符 21506"/>
          <p:cNvSpPr/>
          <p:nvPr>
            <p:ph type="body" idx="1"/>
          </p:nvPr>
        </p:nvSpPr>
        <p:spPr>
          <a:xfrm>
            <a:off x="250825" y="1158875"/>
            <a:ext cx="8229600" cy="4776788"/>
          </a:xfrm>
          <a:ln/>
        </p:spPr>
        <p:txBody>
          <a:bodyPr/>
          <a:p/>
        </p:txBody>
      </p:sp>
      <p:sp>
        <p:nvSpPr>
          <p:cNvPr id="21508" name="流程图: 准备 21507"/>
          <p:cNvSpPr/>
          <p:nvPr/>
        </p:nvSpPr>
        <p:spPr>
          <a:xfrm>
            <a:off x="2716213" y="2098675"/>
            <a:ext cx="3021012" cy="1587500"/>
          </a:xfrm>
          <a:prstGeom prst="flowChartPreparation">
            <a:avLst/>
          </a:prstGeom>
          <a:solidFill>
            <a:srgbClr val="00CC99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09" name="文本框 21508"/>
          <p:cNvSpPr txBox="1"/>
          <p:nvPr/>
        </p:nvSpPr>
        <p:spPr>
          <a:xfrm>
            <a:off x="3378200" y="2635250"/>
            <a:ext cx="1822450" cy="519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ea typeface="仿宋_GB2312" charset="-122"/>
              </a:rPr>
              <a:t>加强防范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1510" name="流程图: 准备 21509"/>
          <p:cNvSpPr/>
          <p:nvPr/>
        </p:nvSpPr>
        <p:spPr>
          <a:xfrm>
            <a:off x="2733675" y="3687763"/>
            <a:ext cx="3021013" cy="1587500"/>
          </a:xfrm>
          <a:prstGeom prst="flowChartPreparation">
            <a:avLst/>
          </a:prstGeom>
          <a:solidFill>
            <a:srgbClr val="FF66CC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11" name="流程图: 准备 21510"/>
          <p:cNvSpPr/>
          <p:nvPr/>
        </p:nvSpPr>
        <p:spPr>
          <a:xfrm>
            <a:off x="293688" y="2905125"/>
            <a:ext cx="3021012" cy="1585913"/>
          </a:xfrm>
          <a:prstGeom prst="flowChartPreparation">
            <a:avLst/>
          </a:prstGeom>
          <a:solidFill>
            <a:srgbClr val="9966FF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12" name="流程图: 准备 21511"/>
          <p:cNvSpPr/>
          <p:nvPr/>
        </p:nvSpPr>
        <p:spPr>
          <a:xfrm>
            <a:off x="5140325" y="2879725"/>
            <a:ext cx="3021013" cy="1587500"/>
          </a:xfrm>
          <a:prstGeom prst="flowChartPreparation">
            <a:avLst/>
          </a:prstGeom>
          <a:solidFill>
            <a:srgbClr val="FF9933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13" name="文本框 21512"/>
          <p:cNvSpPr txBox="1"/>
          <p:nvPr/>
        </p:nvSpPr>
        <p:spPr>
          <a:xfrm>
            <a:off x="687388" y="3490913"/>
            <a:ext cx="23193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ea typeface="仿宋_GB2312" charset="-122"/>
              </a:rPr>
              <a:t>注意危险物品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1514" name="文本框 21513"/>
          <p:cNvSpPr txBox="1"/>
          <p:nvPr/>
        </p:nvSpPr>
        <p:spPr>
          <a:xfrm>
            <a:off x="3419475" y="4235450"/>
            <a:ext cx="17668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ea typeface="仿宋_GB2312" charset="-122"/>
              </a:rPr>
              <a:t>察言观色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1515" name="文本框 21514"/>
          <p:cNvSpPr txBox="1"/>
          <p:nvPr/>
        </p:nvSpPr>
        <p:spPr>
          <a:xfrm>
            <a:off x="5821363" y="3435350"/>
            <a:ext cx="18764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ea typeface="仿宋_GB2312" charset="-122"/>
              </a:rPr>
              <a:t>安全制动</a:t>
            </a:r>
            <a:endParaRPr lang="zh-CN" altLang="en-US" sz="2800" b="1" dirty="0">
              <a:ea typeface="仿宋_GB231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2530" name="标题 22529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dirty="0"/>
              <a:t>七、预防来自老年人家属的伤害</a:t>
            </a:r>
            <a:endParaRPr lang="zh-CN" altLang="en-US" dirty="0"/>
          </a:p>
        </p:txBody>
      </p:sp>
      <p:sp>
        <p:nvSpPr>
          <p:cNvPr id="22531" name="文本占位符 22530"/>
          <p:cNvSpPr/>
          <p:nvPr>
            <p:ph type="body" idx="1"/>
          </p:nvPr>
        </p:nvSpPr>
        <p:spPr>
          <a:xfrm>
            <a:off x="198438" y="787400"/>
            <a:ext cx="8489950" cy="6002338"/>
          </a:xfrm>
          <a:ln/>
        </p:spPr>
        <p:txBody>
          <a:bodyPr/>
          <a:p/>
        </p:txBody>
      </p:sp>
      <p:sp>
        <p:nvSpPr>
          <p:cNvPr id="22532" name="圆角矩形 22531"/>
          <p:cNvSpPr/>
          <p:nvPr/>
        </p:nvSpPr>
        <p:spPr>
          <a:xfrm>
            <a:off x="404813" y="4138613"/>
            <a:ext cx="1379537" cy="2028825"/>
          </a:xfrm>
          <a:prstGeom prst="roundRect">
            <a:avLst>
              <a:gd name="adj" fmla="val 16667"/>
            </a:avLst>
          </a:prstGeom>
          <a:solidFill>
            <a:srgbClr val="33CCFF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3" name="圆角矩形 22532"/>
          <p:cNvSpPr/>
          <p:nvPr/>
        </p:nvSpPr>
        <p:spPr>
          <a:xfrm>
            <a:off x="3925888" y="2763838"/>
            <a:ext cx="1379537" cy="2027237"/>
          </a:xfrm>
          <a:prstGeom prst="roundRect">
            <a:avLst>
              <a:gd name="adj" fmla="val 16667"/>
            </a:avLst>
          </a:prstGeom>
          <a:solidFill>
            <a:srgbClr val="33CCFF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4" name="圆角矩形 22533"/>
          <p:cNvSpPr/>
          <p:nvPr/>
        </p:nvSpPr>
        <p:spPr>
          <a:xfrm>
            <a:off x="7269163" y="1400175"/>
            <a:ext cx="1379537" cy="2027238"/>
          </a:xfrm>
          <a:prstGeom prst="roundRect">
            <a:avLst>
              <a:gd name="adj" fmla="val 16667"/>
            </a:avLst>
          </a:prstGeom>
          <a:solidFill>
            <a:srgbClr val="66CCFF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5" name="圆角矩形 22534"/>
          <p:cNvSpPr/>
          <p:nvPr/>
        </p:nvSpPr>
        <p:spPr>
          <a:xfrm>
            <a:off x="5602288" y="2120900"/>
            <a:ext cx="1379537" cy="2028825"/>
          </a:xfrm>
          <a:prstGeom prst="roundRect">
            <a:avLst>
              <a:gd name="adj" fmla="val 16667"/>
            </a:avLst>
          </a:prstGeom>
          <a:solidFill>
            <a:srgbClr val="FF7C80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6" name="圆角矩形 22535"/>
          <p:cNvSpPr/>
          <p:nvPr/>
        </p:nvSpPr>
        <p:spPr>
          <a:xfrm>
            <a:off x="2155825" y="3530600"/>
            <a:ext cx="1379538" cy="2028825"/>
          </a:xfrm>
          <a:prstGeom prst="roundRect">
            <a:avLst>
              <a:gd name="adj" fmla="val 16667"/>
            </a:avLst>
          </a:prstGeom>
          <a:solidFill>
            <a:srgbClr val="FF7C80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7" name="文本框 22536"/>
          <p:cNvSpPr txBox="1"/>
          <p:nvPr/>
        </p:nvSpPr>
        <p:spPr>
          <a:xfrm>
            <a:off x="596900" y="4664075"/>
            <a:ext cx="952500" cy="94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ea typeface="仿宋_GB2312" charset="-122"/>
              </a:rPr>
              <a:t>保持</a:t>
            </a:r>
            <a:endParaRPr lang="zh-CN" altLang="en-US" sz="2800" b="1" dirty="0">
              <a:ea typeface="仿宋_GB2312" charset="-122"/>
            </a:endParaRPr>
          </a:p>
          <a:p>
            <a:r>
              <a:rPr lang="zh-CN" altLang="en-US" sz="2800" b="1" dirty="0">
                <a:ea typeface="仿宋_GB2312" charset="-122"/>
              </a:rPr>
              <a:t>冷静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2538" name="文本框 22537"/>
          <p:cNvSpPr txBox="1"/>
          <p:nvPr/>
        </p:nvSpPr>
        <p:spPr>
          <a:xfrm>
            <a:off x="2392363" y="4140200"/>
            <a:ext cx="909637" cy="94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ea typeface="仿宋_GB2312" charset="-122"/>
              </a:rPr>
              <a:t>报告</a:t>
            </a:r>
            <a:endParaRPr lang="zh-CN" altLang="en-US" sz="2800" b="1" dirty="0">
              <a:ea typeface="仿宋_GB2312" charset="-122"/>
            </a:endParaRPr>
          </a:p>
          <a:p>
            <a:r>
              <a:rPr lang="zh-CN" altLang="en-US" sz="2800" b="1" dirty="0">
                <a:ea typeface="仿宋_GB2312" charset="-122"/>
              </a:rPr>
              <a:t>领导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2539" name="文本框 22538"/>
          <p:cNvSpPr txBox="1"/>
          <p:nvPr/>
        </p:nvSpPr>
        <p:spPr>
          <a:xfrm>
            <a:off x="4076700" y="3367088"/>
            <a:ext cx="1143000" cy="9445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latin typeface="仿宋_GB2312" charset="-122"/>
                <a:ea typeface="仿宋_GB2312" charset="-122"/>
              </a:rPr>
              <a:t>打110</a:t>
            </a:r>
            <a:endParaRPr lang="zh-CN" altLang="en-US" sz="2800" b="1" dirty="0">
              <a:latin typeface="仿宋_GB2312" charset="-122"/>
              <a:ea typeface="仿宋_GB2312" charset="-122"/>
            </a:endParaRPr>
          </a:p>
          <a:p>
            <a:r>
              <a:rPr lang="zh-CN" altLang="en-US" sz="2800" b="1" dirty="0">
                <a:latin typeface="仿宋_GB2312" charset="-122"/>
                <a:ea typeface="仿宋_GB2312" charset="-122"/>
              </a:rPr>
              <a:t>电话</a:t>
            </a:r>
            <a:endParaRPr lang="zh-CN" altLang="en-US" sz="2800" b="1" dirty="0">
              <a:latin typeface="仿宋_GB2312" charset="-122"/>
              <a:ea typeface="仿宋_GB2312" charset="-122"/>
            </a:endParaRPr>
          </a:p>
        </p:txBody>
      </p:sp>
      <p:sp>
        <p:nvSpPr>
          <p:cNvPr id="22540" name="文本框 22539"/>
          <p:cNvSpPr txBox="1"/>
          <p:nvPr/>
        </p:nvSpPr>
        <p:spPr>
          <a:xfrm>
            <a:off x="5827713" y="2663825"/>
            <a:ext cx="993775" cy="9445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ea typeface="仿宋_GB2312" charset="-122"/>
              </a:rPr>
              <a:t>保护</a:t>
            </a:r>
            <a:endParaRPr lang="zh-CN" altLang="en-US" sz="2800" b="1" dirty="0">
              <a:ea typeface="仿宋_GB2312" charset="-122"/>
            </a:endParaRPr>
          </a:p>
          <a:p>
            <a:r>
              <a:rPr lang="zh-CN" altLang="en-US" sz="2800" b="1" dirty="0">
                <a:ea typeface="仿宋_GB2312" charset="-122"/>
              </a:rPr>
              <a:t>现场</a:t>
            </a:r>
            <a:endParaRPr lang="zh-CN" altLang="en-US" sz="2800" b="1" dirty="0">
              <a:ea typeface="仿宋_GB2312" charset="-122"/>
            </a:endParaRPr>
          </a:p>
        </p:txBody>
      </p:sp>
      <p:sp>
        <p:nvSpPr>
          <p:cNvPr id="22541" name="文本框 22540"/>
          <p:cNvSpPr txBox="1"/>
          <p:nvPr/>
        </p:nvSpPr>
        <p:spPr>
          <a:xfrm>
            <a:off x="7345363" y="1905000"/>
            <a:ext cx="1408112" cy="9445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ea typeface="仿宋_GB2312" charset="-122"/>
              </a:rPr>
              <a:t>如实反应问题</a:t>
            </a:r>
            <a:endParaRPr lang="zh-CN" altLang="en-US" sz="2800" b="1" dirty="0">
              <a:ea typeface="仿宋_GB231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3554" name="标题 23553"/>
          <p:cNvSpPr/>
          <p:nvPr>
            <p:ph type="title"/>
          </p:nvPr>
        </p:nvSpPr>
        <p:spPr>
          <a:xfrm>
            <a:off x="334963" y="549275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9966FF"/>
                </a:solidFill>
                <a:ea typeface="仿宋_GB2312" charset="-122"/>
              </a:rPr>
              <a:t>养老护理员的自我照顾</a:t>
            </a:r>
            <a:endParaRPr lang="zh-CN" altLang="en-US" sz="3600" dirty="0">
              <a:solidFill>
                <a:srgbClr val="9966FF"/>
              </a:solidFill>
              <a:ea typeface="仿宋_GB2312" charset="-122"/>
            </a:endParaRPr>
          </a:p>
        </p:txBody>
      </p:sp>
      <p:sp>
        <p:nvSpPr>
          <p:cNvPr id="23555" name="文本占位符 23554"/>
          <p:cNvSpPr/>
          <p:nvPr>
            <p:ph type="body" idx="1"/>
          </p:nvPr>
        </p:nvSpPr>
        <p:spPr>
          <a:xfrm>
            <a:off x="527050" y="2014538"/>
            <a:ext cx="8229600" cy="4776787"/>
          </a:xfrm>
          <a:ln/>
        </p:spPr>
        <p:txBody>
          <a:bodyPr/>
          <a:p>
            <a:r>
              <a:rPr lang="zh-CN" altLang="en-US" sz="3200" b="1" dirty="0">
                <a:solidFill>
                  <a:srgbClr val="9966FF"/>
                </a:solidFill>
                <a:ea typeface="仿宋_GB2312" charset="-122"/>
              </a:rPr>
              <a:t>   老年护理常见压力和处理方法</a:t>
            </a:r>
            <a:endParaRPr lang="zh-CN" altLang="en-US" sz="32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ea typeface="仿宋_GB2312" charset="-122"/>
              </a:rPr>
              <a:t>   养老护理员沟通的技巧</a:t>
            </a:r>
            <a:endParaRPr lang="zh-CN" altLang="en-US" sz="32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ea typeface="仿宋_GB2312" charset="-122"/>
              </a:rPr>
              <a:t>   养老护理员应对冲突的方式</a:t>
            </a:r>
            <a:endParaRPr lang="zh-CN" altLang="en-US" sz="32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ea typeface="仿宋_GB2312" charset="-122"/>
              </a:rPr>
              <a:t>   养老护理员自我照顾的实用方法</a:t>
            </a:r>
            <a:endParaRPr lang="zh-CN" altLang="en-US" sz="3200" b="1" dirty="0">
              <a:solidFill>
                <a:srgbClr val="9966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4578" name="标题 24577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9966FF"/>
                </a:solidFill>
                <a:ea typeface="仿宋_GB2312" charset="-122"/>
              </a:rPr>
              <a:t>（一）护理常见压力和处理方法</a:t>
            </a:r>
            <a:endParaRPr lang="zh-CN" altLang="en-US" sz="3600" dirty="0">
              <a:solidFill>
                <a:srgbClr val="9966FF"/>
              </a:solidFill>
              <a:ea typeface="仿宋_GB2312" charset="-122"/>
            </a:endParaRPr>
          </a:p>
        </p:txBody>
      </p:sp>
      <p:sp>
        <p:nvSpPr>
          <p:cNvPr id="24579" name="文本占位符 24578"/>
          <p:cNvSpPr/>
          <p:nvPr>
            <p:ph type="body" idx="1"/>
          </p:nvPr>
        </p:nvSpPr>
        <p:spPr>
          <a:ln/>
        </p:spPr>
        <p:txBody>
          <a:bodyPr/>
          <a:p>
            <a:pPr>
              <a:buNone/>
            </a:pP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 老年护理常见压力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    1、来自老年人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    2、来自老年人家属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    3、来自养老护理员家庭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    4、来自社会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5602" name="标题 25601"/>
          <p:cNvSpPr/>
          <p:nvPr>
            <p:ph type="title"/>
          </p:nvPr>
        </p:nvSpPr>
        <p:spPr>
          <a:xfrm>
            <a:off x="169863" y="603250"/>
            <a:ext cx="8229600" cy="698500"/>
          </a:xfrm>
          <a:ln/>
        </p:spPr>
        <p:txBody>
          <a:bodyPr anchor="ctr"/>
          <a:p>
            <a:r>
              <a:rPr lang="zh-CN" altLang="en-US" sz="3600" b="0" dirty="0">
                <a:solidFill>
                  <a:schemeClr val="hlink"/>
                </a:solidFill>
                <a:ea typeface="仿宋_GB2312" charset="-122"/>
              </a:rPr>
              <a:t>处理方法</a:t>
            </a:r>
            <a:endParaRPr lang="zh-CN" altLang="en-US" sz="3600" b="0" dirty="0">
              <a:solidFill>
                <a:schemeClr val="hlink"/>
              </a:solidFill>
              <a:ea typeface="仿宋_GB2312" charset="-122"/>
            </a:endParaRPr>
          </a:p>
        </p:txBody>
      </p:sp>
      <p:sp>
        <p:nvSpPr>
          <p:cNvPr id="25603" name="文本占位符 25602"/>
          <p:cNvSpPr/>
          <p:nvPr>
            <p:ph type="body" idx="1"/>
          </p:nvPr>
        </p:nvSpPr>
        <p:spPr>
          <a:ln/>
        </p:spPr>
        <p:txBody>
          <a:bodyPr/>
          <a:p>
            <a:pPr>
              <a:buNone/>
            </a:pP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正确认识衰老、疾病和死亡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pPr>
              <a:buNone/>
            </a:pP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正确认识与家属合作的重要性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正确认识养老护理工作的意义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6626" name="标题 26625"/>
          <p:cNvSpPr/>
          <p:nvPr>
            <p:ph type="title"/>
          </p:nvPr>
        </p:nvSpPr>
        <p:spPr>
          <a:xfrm>
            <a:off x="128588" y="549275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9966FF"/>
                </a:solidFill>
                <a:ea typeface="仿宋_GB2312" charset="-122"/>
              </a:rPr>
              <a:t>（二）养老护理员沟通的技巧</a:t>
            </a:r>
            <a:endParaRPr lang="zh-CN" altLang="en-US" sz="3600" dirty="0">
              <a:solidFill>
                <a:srgbClr val="9966FF"/>
              </a:solidFill>
              <a:ea typeface="仿宋_GB2312" charset="-122"/>
            </a:endParaRPr>
          </a:p>
        </p:txBody>
      </p:sp>
      <p:sp>
        <p:nvSpPr>
          <p:cNvPr id="26627" name="文本框 26626"/>
          <p:cNvSpPr txBox="1"/>
          <p:nvPr/>
        </p:nvSpPr>
        <p:spPr>
          <a:xfrm>
            <a:off x="1425575" y="2290763"/>
            <a:ext cx="6581775" cy="28336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积极的倾听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    亲切的语音语调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        真诚的表演欣赏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            安全轻松的氛围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3600" b="1" dirty="0">
                <a:solidFill>
                  <a:srgbClr val="9966FF"/>
                </a:solidFill>
                <a:ea typeface="仿宋_GB2312" charset="-122"/>
              </a:rPr>
              <a:t>               适当的肢体语言</a:t>
            </a:r>
            <a:endParaRPr lang="zh-CN" altLang="en-US" sz="3600" b="1" dirty="0">
              <a:solidFill>
                <a:srgbClr val="9966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7650" name="标题 27649"/>
          <p:cNvSpPr/>
          <p:nvPr>
            <p:ph type="title"/>
          </p:nvPr>
        </p:nvSpPr>
        <p:spPr>
          <a:xfrm>
            <a:off x="114300" y="438150"/>
            <a:ext cx="8229600" cy="698500"/>
          </a:xfrm>
          <a:ln/>
        </p:spPr>
        <p:txBody>
          <a:bodyPr anchor="ctr"/>
          <a:p>
            <a:r>
              <a:rPr lang="zh-CN" altLang="en-US" sz="3600" dirty="0">
                <a:solidFill>
                  <a:srgbClr val="9966FF"/>
                </a:solidFill>
                <a:ea typeface="仿宋_GB2312" charset="-122"/>
              </a:rPr>
              <a:t>（三）应对冲突的方式</a:t>
            </a:r>
            <a:endParaRPr lang="zh-CN" altLang="en-US" sz="3600" dirty="0">
              <a:solidFill>
                <a:srgbClr val="9966FF"/>
              </a:solidFill>
              <a:ea typeface="仿宋_GB2312" charset="-122"/>
            </a:endParaRPr>
          </a:p>
        </p:txBody>
      </p:sp>
      <p:sp>
        <p:nvSpPr>
          <p:cNvPr id="27651" name="文本占位符 27650"/>
          <p:cNvSpPr/>
          <p:nvPr>
            <p:ph type="body" idx="1"/>
          </p:nvPr>
        </p:nvSpPr>
        <p:spPr>
          <a:xfrm>
            <a:off x="815975" y="1628775"/>
            <a:ext cx="8229600" cy="4776788"/>
          </a:xfrm>
          <a:ln/>
        </p:spPr>
        <p:txBody>
          <a:bodyPr/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1、迎合的方式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2、指责的方式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3、超理智的方式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4、打岔的方式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5、一致的方式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  <a:p>
            <a:r>
              <a:rPr lang="zh-CN" altLang="en-US" sz="3200" b="1" dirty="0">
                <a:solidFill>
                  <a:srgbClr val="9966FF"/>
                </a:solidFill>
                <a:latin typeface="仿宋_GB2312" charset="-122"/>
                <a:ea typeface="仿宋_GB2312" charset="-122"/>
              </a:rPr>
              <a:t>6、面对冲突应该选择何种应对方式</a:t>
            </a:r>
            <a:endParaRPr lang="zh-CN" altLang="en-US" sz="3200" b="1" dirty="0">
              <a:solidFill>
                <a:srgbClr val="9966FF"/>
              </a:solidFill>
              <a:latin typeface="仿宋_GB2312" charset="-122"/>
              <a:ea typeface="仿宋_GB2312" charset="-122"/>
            </a:endParaRPr>
          </a:p>
        </p:txBody>
      </p:sp>
      <p:sp>
        <p:nvSpPr>
          <p:cNvPr id="27652" name="文本框 27651"/>
          <p:cNvSpPr txBox="1"/>
          <p:nvPr/>
        </p:nvSpPr>
        <p:spPr>
          <a:xfrm>
            <a:off x="1631950" y="2359025"/>
            <a:ext cx="2801938" cy="396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  <p:sp>
        <p:nvSpPr>
          <p:cNvPr id="28674" name="标题 28673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sz="3600" dirty="0">
                <a:solidFill>
                  <a:srgbClr val="9966FF"/>
                </a:solidFill>
                <a:ea typeface="仿宋_GB2312" charset="-122"/>
              </a:rPr>
              <a:t>（四）自我照顾的实用方法</a:t>
            </a:r>
            <a:endParaRPr lang="zh-CN" altLang="en-US" sz="3600" dirty="0">
              <a:solidFill>
                <a:srgbClr val="9966FF"/>
              </a:solidFill>
              <a:ea typeface="仿宋_GB2312" charset="-122"/>
            </a:endParaRPr>
          </a:p>
        </p:txBody>
      </p:sp>
      <p:sp>
        <p:nvSpPr>
          <p:cNvPr id="28675" name="文本占位符 28674"/>
          <p:cNvSpPr/>
          <p:nvPr>
            <p:ph type="body" idx="1"/>
          </p:nvPr>
        </p:nvSpPr>
        <p:spPr>
          <a:xfrm>
            <a:off x="885825" y="1158875"/>
            <a:ext cx="8302625" cy="5451475"/>
          </a:xfrm>
          <a:ln/>
        </p:spPr>
        <p:txBody>
          <a:bodyPr/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卫生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营养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化妆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欣赏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交流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信仰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学习新知识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排解不良情绪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  <a:p>
            <a:r>
              <a:rPr lang="zh-CN" altLang="en-US" sz="2800" b="1" dirty="0">
                <a:solidFill>
                  <a:srgbClr val="9966FF"/>
                </a:solidFill>
                <a:ea typeface="仿宋_GB2312" charset="-122"/>
              </a:rPr>
              <a:t>  不同环境的角色转换</a:t>
            </a:r>
            <a:endParaRPr lang="zh-CN" altLang="en-US" sz="2800" b="1" dirty="0">
              <a:solidFill>
                <a:srgbClr val="9966FF"/>
              </a:solidFill>
              <a:ea typeface="仿宋_GB231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副标题 29697"/>
          <p:cNvSpPr/>
          <p:nvPr>
            <p:ph type="subTitle" idx="1"/>
          </p:nvPr>
        </p:nvSpPr>
        <p:spPr>
          <a:xfrm>
            <a:off x="1328738" y="2673350"/>
            <a:ext cx="6029325" cy="542925"/>
          </a:xfrm>
          <a:ln/>
        </p:spPr>
        <p:txBody>
          <a:bodyPr anchor="t"/>
          <a:p>
            <a:pPr algn="ctr" defTabSz="914400">
              <a:buSzTx/>
            </a:pPr>
            <a:r>
              <a:rPr lang="zh-CN" altLang="en-US" sz="8000" i="1" kern="1200" baseline="0" dirty="0">
                <a:solidFill>
                  <a:srgbClr val="9966FF"/>
                </a:solidFill>
                <a:latin typeface="Arial" panose="020B0604020202020204" pitchFamily="34" charset="0"/>
                <a:ea typeface="仿宋_GB2312" charset="-122"/>
              </a:rPr>
              <a:t>谢谢</a:t>
            </a:r>
            <a:endParaRPr lang="zh-CN" altLang="en-US" sz="8000" i="1" kern="1200" baseline="0" dirty="0">
              <a:solidFill>
                <a:srgbClr val="9966FF"/>
              </a:solidFill>
              <a:latin typeface="Arial" panose="020B0604020202020204" pitchFamily="34" charset="0"/>
              <a:ea typeface="仿宋_GB2312" charset="-122"/>
            </a:endParaRPr>
          </a:p>
        </p:txBody>
      </p:sp>
      <p:pic>
        <p:nvPicPr>
          <p:cNvPr id="2" name="图片 1" descr="WPS图片-修改尺寸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48955" y="0"/>
            <a:ext cx="995045" cy="7473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300,&quot;width&quot;:3300}"/>
</p:tagLst>
</file>

<file path=ppt/theme/theme1.xml><?xml version="1.0" encoding="utf-8"?>
<a:theme xmlns:a="http://schemas.openxmlformats.org/drawingml/2006/main" name="演示设计">
  <a:themeElements>
    <a:clrScheme name="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FCFAA"/>
      </a:accent5>
      <a:accent6>
        <a:srgbClr val="B38F4E"/>
      </a:accent6>
      <a:hlink>
        <a:srgbClr val="C40505"/>
      </a:hlink>
      <a:folHlink>
        <a:srgbClr val="919191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FCFAA"/>
        </a:accent5>
        <a:accent6>
          <a:srgbClr val="B38F4E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</Words>
  <Application>WPS 演示</Application>
  <PresentationFormat>Bildschirmpr盲sentation</PresentationFormat>
  <Paragraphs>247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Symbol</vt:lpstr>
      <vt:lpstr>黑体</vt:lpstr>
      <vt:lpstr>仿宋_GB2312</vt:lpstr>
      <vt:lpstr>仿宋</vt:lpstr>
      <vt:lpstr>微软雅黑</vt:lpstr>
      <vt:lpstr>Arial Unicode MS</vt:lpstr>
      <vt:lpstr>演示设计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玉婷</cp:lastModifiedBy>
  <cp:revision>68</cp:revision>
  <dcterms:created xsi:type="dcterms:W3CDTF">2007-11-27T23:54:21Z</dcterms:created>
  <dcterms:modified xsi:type="dcterms:W3CDTF">2021-01-25T06:35:24Z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