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383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1" r:id="rId38"/>
    <p:sldId id="364" r:id="rId39"/>
    <p:sldId id="367" r:id="rId40"/>
    <p:sldId id="370" r:id="rId41"/>
    <p:sldId id="373" r:id="rId42"/>
    <p:sldId id="376" r:id="rId43"/>
  </p:sldIdLst>
  <p:sldSz cx="9144000" cy="6858000" type="screen4x3"/>
  <p:notesSz cx="6858000" cy="9144000"/>
  <p:custDataLst>
    <p:tags r:id="rId47"/>
  </p:custDataLst>
  <p:defaultTextStyle>
    <a:defPPr>
      <a:defRPr lang="ru-RU"/>
    </a:defPPr>
    <a:lvl1pPr marL="0" lvl="0" indent="0" algn="l" defTabSz="914400" rtl="0" eaLnBrk="1" latinLnBrk="0" hangingPunct="1"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1pPr>
    <a:lvl2pPr marL="457200" lvl="1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2pPr>
    <a:lvl3pPr marL="914400" lvl="2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3pPr>
    <a:lvl4pPr marL="1371600" lvl="3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4pPr>
    <a:lvl5pPr marL="1828800" lvl="4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5pPr>
    <a:lvl6pPr marL="2286000" lvl="5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6pPr>
    <a:lvl7pPr marL="2743200" lvl="6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7pPr>
    <a:lvl8pPr marL="3200400" lvl="7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8pPr>
    <a:lvl9pPr marL="3657600" lvl="8" indent="0" algn="l" defTabSz="914400" rtl="0" eaLnBrk="1" latinLnBrk="0" hangingPunct="1"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gs" Target="tags/tag1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fld id="{BB962C8B-B14F-4D97-AF65-F5344CB8AC3E}" type="datetime1">
              <a:rPr lang="en-US"/>
            </a:fld>
            <a:endParaRPr lang="en-US"/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lvl="0"/>
            <a:fld id="{9A0DB2DC-4C9A-4742-B13C-FB6460FD3503}" type="slidenum">
              <a:rPr lang="en-US"/>
            </a:fld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2" name="图片 1" descr="WPS图片-修改尺寸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072755" y="0"/>
            <a:ext cx="1071245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lvl="0" algn="ctr" defTabSz="914400" rtl="0" ea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2pPr>
      <a:lvl3pPr marL="1143000" lvl="2" indent="-228600" algn="l" defTabSz="914400" rtl="0" ea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3pPr>
      <a:lvl4pPr marL="1600200" lvl="3" indent="-228600" algn="l" defTabSz="914400" rtl="0" ea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4pPr>
      <a:lvl5pPr marL="2057400" lvl="4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5pPr>
      <a:lvl6pPr marL="2514600" lvl="5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6pPr>
      <a:lvl7pPr marL="2971800" lvl="6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7pPr>
      <a:lvl8pPr marL="3429000" lvl="7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8pPr>
      <a:lvl9pPr marL="3886200" lvl="8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Arial" panose="020B0604020202020204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33" name="标题 1032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4" name="文本占位符 103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35" name="日期占位符 1034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l" fontAlgn="base">
              <a:defRPr sz="1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</a:p>
        </p:txBody>
      </p:sp>
      <p:sp>
        <p:nvSpPr>
          <p:cNvPr id="1036" name="页脚占位符 1035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ctr" fontAlgn="base">
              <a:defRPr sz="1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ru-RU"/>
          </a:p>
        </p:txBody>
      </p:sp>
      <p:sp>
        <p:nvSpPr>
          <p:cNvPr id="1037" name="灯片编号占位符 1036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r" fontAlgn="base">
              <a:defRPr sz="140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ru-RU"/>
            </a:fld>
            <a:endParaRPr lang="ru-RU" sz="1400" u="none"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pic>
        <p:nvPicPr>
          <p:cNvPr id="1038" name="图片 103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WPS图片-修改尺寸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72755" y="0"/>
            <a:ext cx="1071245" cy="891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2pPr>
      <a:lvl3pPr marL="1143000" lvl="2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3pPr>
      <a:lvl4pPr marL="1600200" lvl="3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4pPr>
      <a:lvl5pPr marL="2057400" lvl="4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5pPr>
      <a:lvl6pPr marL="2514600" lvl="5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6pPr>
      <a:lvl7pPr marL="2971800" lvl="6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7pPr>
      <a:lvl8pPr marL="3429000" lvl="7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8pPr>
      <a:lvl9pPr marL="3886200" lvl="8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Arial" panose="020B0604020202020204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Calibri" panose="020F050202020403020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hyperlink" Target="http://image.baidu.com/i?ct=503316480&amp;z=0&amp;tn=baiduimagedetail&amp;word=%B9%C5%B4%FA%C8%CB%CE%EF&amp;in=32433&amp;cl=2&amp;cm=1&amp;sc=0&amp;lm=-1&amp;pn=134&amp;rn=1&amp;di=2470099480&amp;ln=2000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25.jpeg"/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hyperlink" Target="&#35199;&#28216;&#35760;10&#19977;&#25171;&#30333;&#39592;&#31934;--jianji.rm" TargetMode="Externa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hyperlink" Target="&#21776;&#20711;&#32541;&#34915;&#26381;-&#21098;&#36753;.rm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1.wmf"/><Relationship Id="rId1" Type="http://schemas.openxmlformats.org/officeDocument/2006/relationships/hyperlink" Target="&#31038;&#20250;&#39118;&#26684;&#27979;&#35797;.doc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46430" y="2494280"/>
            <a:ext cx="70053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5400" b="1">
                <a:latin typeface="楷体_GB2312" charset="-122"/>
                <a:ea typeface="楷体_GB2312" charset="-122"/>
                <a:sym typeface="+mn-ea"/>
              </a:rPr>
              <a:t>人际关系与沟通技巧</a:t>
            </a:r>
            <a:endParaRPr lang="zh-CN" altLang="en-US" sz="5400" b="1">
              <a:latin typeface="楷体_GB2312" charset="-122"/>
              <a:ea typeface="楷体_GB231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6520" y="4766310"/>
            <a:ext cx="38709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/>
              <a:t>主讲人：程洪兰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3" name="矩形 2052"/>
          <p:cNvSpPr/>
          <p:nvPr/>
        </p:nvSpPr>
        <p:spPr>
          <a:xfrm>
            <a:off x="685800" y="1447800"/>
            <a:ext cx="7543800" cy="22891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latin typeface="楷体_GB2312" charset="-122"/>
                <a:ea typeface="楷体_GB2312" charset="-122"/>
              </a:rPr>
              <a:t>三寸之舌，强于百万雄兵；</a:t>
            </a:r>
            <a:endParaRPr lang="zh-CN" altLang="en-US" sz="3600" b="1">
              <a:latin typeface="楷体_GB2312" charset="-122"/>
              <a:ea typeface="楷体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latin typeface="楷体_GB2312" charset="-122"/>
                <a:ea typeface="楷体_GB2312" charset="-122"/>
              </a:rPr>
              <a:t>一人之辩，重于九鼎之宝。</a:t>
            </a:r>
            <a:endParaRPr lang="zh-CN" altLang="en-US" sz="3600" b="1">
              <a:latin typeface="楷体_GB2312" charset="-122"/>
              <a:ea typeface="楷体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latin typeface="楷体_GB2312" charset="-122"/>
                <a:ea typeface="楷体_GB2312" charset="-122"/>
              </a:rPr>
              <a:t>                 </a:t>
            </a:r>
            <a:r>
              <a:rPr lang="en-US" altLang="zh-CN" sz="3600" b="1">
                <a:latin typeface="楷体_GB2312" charset="-122"/>
                <a:ea typeface="楷体_GB2312" charset="-122"/>
              </a:rPr>
              <a:t>——《</a:t>
            </a:r>
            <a:r>
              <a:rPr lang="zh-CN" altLang="en-US" sz="3600" b="1">
                <a:latin typeface="楷体_GB2312" charset="-122"/>
                <a:ea typeface="楷体_GB2312" charset="-122"/>
              </a:rPr>
              <a:t>战国策</a:t>
            </a:r>
            <a:r>
              <a:rPr lang="en-US" altLang="zh-CN" sz="3600" b="1">
                <a:latin typeface="楷体_GB2312" charset="-122"/>
                <a:ea typeface="楷体_GB2312" charset="-122"/>
              </a:rPr>
              <a:t>》</a:t>
            </a:r>
            <a:r>
              <a:rPr lang="en-US" altLang="zh-CN" sz="3200" b="1">
                <a:latin typeface="楷体_GB2312" charset="-122"/>
                <a:ea typeface="楷体_GB2312" charset="-122"/>
              </a:rPr>
              <a:t> </a:t>
            </a:r>
            <a:endParaRPr lang="en-US" altLang="zh-CN" sz="3200" b="1">
              <a:latin typeface="楷体_GB2312" charset="-122"/>
              <a:ea typeface="楷体_GB2312" charset="-122"/>
            </a:endParaRPr>
          </a:p>
        </p:txBody>
      </p:sp>
      <p:pic>
        <p:nvPicPr>
          <p:cNvPr id="2054" name="图片 20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3810000"/>
            <a:ext cx="3276600" cy="2820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7" name="椭圆 2056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58" name="椭圆 2057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009999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59" name="椭圆 2058"/>
          <p:cNvSpPr/>
          <p:nvPr/>
        </p:nvSpPr>
        <p:spPr>
          <a:xfrm>
            <a:off x="4999038" y="4416425"/>
            <a:ext cx="3046412" cy="1690688"/>
          </a:xfrm>
          <a:prstGeom prst="ellipse">
            <a:avLst/>
          </a:prstGeom>
          <a:gradFill rotWithShape="1">
            <a:gsLst>
              <a:gs pos="0">
                <a:srgbClr val="005353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005353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0" name="椭圆 2059"/>
          <p:cNvSpPr/>
          <p:nvPr/>
        </p:nvSpPr>
        <p:spPr>
          <a:xfrm>
            <a:off x="5027613" y="4425950"/>
            <a:ext cx="3048000" cy="1690688"/>
          </a:xfrm>
          <a:prstGeom prst="ellipse">
            <a:avLst/>
          </a:prstGeom>
          <a:gradFill rotWithShape="1">
            <a:gsLst>
              <a:gs pos="0">
                <a:srgbClr val="006262"/>
              </a:gs>
              <a:gs pos="100000">
                <a:srgbClr val="009999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1" name="椭圆 2060"/>
          <p:cNvSpPr/>
          <p:nvPr/>
        </p:nvSpPr>
        <p:spPr>
          <a:xfrm>
            <a:off x="5156200" y="4514850"/>
            <a:ext cx="2746375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2" name="椭圆 2061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3" name="椭圆 2062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99CC00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4" name="椭圆 2063"/>
          <p:cNvSpPr/>
          <p:nvPr/>
        </p:nvSpPr>
        <p:spPr>
          <a:xfrm>
            <a:off x="455613" y="79375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537000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537000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5" name="椭圆 2064"/>
          <p:cNvSpPr/>
          <p:nvPr/>
        </p:nvSpPr>
        <p:spPr>
          <a:xfrm>
            <a:off x="457200" y="796925"/>
            <a:ext cx="3046413" cy="1690688"/>
          </a:xfrm>
          <a:prstGeom prst="ellipse">
            <a:avLst/>
          </a:prstGeom>
          <a:gradFill rotWithShape="1">
            <a:gsLst>
              <a:gs pos="0">
                <a:srgbClr val="628300"/>
              </a:gs>
              <a:gs pos="100000">
                <a:srgbClr val="99CC00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66" name="椭圆 2065"/>
          <p:cNvSpPr/>
          <p:nvPr/>
        </p:nvSpPr>
        <p:spPr>
          <a:xfrm>
            <a:off x="606425" y="893763"/>
            <a:ext cx="2744788" cy="15224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067" name="组合 2066"/>
          <p:cNvGrpSpPr/>
          <p:nvPr/>
        </p:nvGrpSpPr>
        <p:grpSpPr>
          <a:xfrm>
            <a:off x="685800" y="914400"/>
            <a:ext cx="2652713" cy="1476375"/>
            <a:chOff x="4166" y="1706"/>
            <a:chExt cx="1252" cy="1252"/>
          </a:xfrm>
        </p:grpSpPr>
        <p:sp>
          <p:nvSpPr>
            <p:cNvPr id="2068" name="椭圆 2067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69" name="椭圆 2068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70" name="椭圆 2069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71" name="椭圆 2070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072" name="椭圆 2071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73" name="椭圆 2072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BBE0E3">
                  <a:alpha val="32156"/>
                </a:srgbClr>
              </a:gs>
              <a:gs pos="100000">
                <a:srgbClr val="57696B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74" name="椭圆 2073"/>
          <p:cNvSpPr/>
          <p:nvPr/>
        </p:nvSpPr>
        <p:spPr>
          <a:xfrm>
            <a:off x="2971800" y="2551113"/>
            <a:ext cx="3046413" cy="1690687"/>
          </a:xfrm>
          <a:prstGeom prst="ellipse">
            <a:avLst/>
          </a:prstGeom>
          <a:gradFill rotWithShape="1">
            <a:gsLst>
              <a:gs pos="0">
                <a:srgbClr val="667B7D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667B7D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75" name="椭圆 2074"/>
          <p:cNvSpPr/>
          <p:nvPr/>
        </p:nvSpPr>
        <p:spPr>
          <a:xfrm>
            <a:off x="2973388" y="251460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789092"/>
              </a:gs>
              <a:gs pos="100000">
                <a:srgbClr val="BBE0E3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76" name="椭圆 2075"/>
          <p:cNvSpPr/>
          <p:nvPr/>
        </p:nvSpPr>
        <p:spPr>
          <a:xfrm>
            <a:off x="3122613" y="2609850"/>
            <a:ext cx="2744787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077" name="组合 2076"/>
          <p:cNvGrpSpPr/>
          <p:nvPr/>
        </p:nvGrpSpPr>
        <p:grpSpPr>
          <a:xfrm>
            <a:off x="3168650" y="2630488"/>
            <a:ext cx="2652713" cy="1476375"/>
            <a:chOff x="4166" y="1706"/>
            <a:chExt cx="1252" cy="1252"/>
          </a:xfrm>
        </p:grpSpPr>
        <p:sp>
          <p:nvSpPr>
            <p:cNvPr id="2078" name="椭圆 2077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79" name="椭圆 2078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80" name="椭圆 2079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81" name="椭圆 2080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grpSp>
        <p:nvGrpSpPr>
          <p:cNvPr id="2082" name="组合 2081"/>
          <p:cNvGrpSpPr/>
          <p:nvPr/>
        </p:nvGrpSpPr>
        <p:grpSpPr>
          <a:xfrm>
            <a:off x="5205413" y="4535488"/>
            <a:ext cx="2655887" cy="1476375"/>
            <a:chOff x="4166" y="1706"/>
            <a:chExt cx="1252" cy="1252"/>
          </a:xfrm>
        </p:grpSpPr>
        <p:sp>
          <p:nvSpPr>
            <p:cNvPr id="2083" name="椭圆 2082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84" name="椭圆 2083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85" name="椭圆 2084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086" name="椭圆 2085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087" name="矩形 2086"/>
          <p:cNvSpPr/>
          <p:nvPr/>
        </p:nvSpPr>
        <p:spPr>
          <a:xfrm>
            <a:off x="609600" y="1295400"/>
            <a:ext cx="2794000" cy="5794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0066FF"/>
                </a:solidFill>
                <a:latin typeface="Arial" panose="020B0604020202020204"/>
                <a:ea typeface="楷体_GB2312" charset="-122"/>
              </a:rPr>
              <a:t>沟通的概述</a:t>
            </a:r>
            <a:endParaRPr lang="zh-CN" altLang="en-US" sz="3200" b="1">
              <a:solidFill>
                <a:srgbClr val="0066FF"/>
              </a:solidFill>
              <a:latin typeface="Arial" panose="020B0604020202020204"/>
              <a:ea typeface="楷体_GB2312" charset="-122"/>
            </a:endParaRPr>
          </a:p>
        </p:txBody>
      </p:sp>
      <p:sp>
        <p:nvSpPr>
          <p:cNvPr id="2088" name="矩形 2087"/>
          <p:cNvSpPr/>
          <p:nvPr/>
        </p:nvSpPr>
        <p:spPr>
          <a:xfrm>
            <a:off x="2895600" y="3048000"/>
            <a:ext cx="3279775" cy="5492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000" b="1">
                <a:latin typeface="Arial" panose="020B0604020202020204"/>
                <a:ea typeface="楷体_GB2312" charset="-122"/>
              </a:rPr>
              <a:t>有效沟通的技巧</a:t>
            </a:r>
            <a:endParaRPr lang="zh-CN" altLang="en-US" sz="30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089" name="矩形 2088"/>
          <p:cNvSpPr/>
          <p:nvPr/>
        </p:nvSpPr>
        <p:spPr>
          <a:xfrm>
            <a:off x="5410200" y="4724400"/>
            <a:ext cx="2487613" cy="10064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000" b="1">
                <a:latin typeface="Arial" panose="020B0604020202020204"/>
                <a:ea typeface="楷体_GB2312" charset="-122"/>
              </a:rPr>
              <a:t>与不同类型的人沟通</a:t>
            </a:r>
            <a:endParaRPr lang="zh-CN" altLang="en-US" sz="30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090" name="燕尾形 2089"/>
          <p:cNvSpPr/>
          <p:nvPr/>
        </p:nvSpPr>
        <p:spPr>
          <a:xfrm>
            <a:off x="1905000" y="2971800"/>
            <a:ext cx="554038" cy="376238"/>
          </a:xfrm>
          <a:prstGeom prst="chevron">
            <a:avLst>
              <a:gd name="adj" fmla="val 77330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091" name="燕尾形 2090"/>
          <p:cNvSpPr/>
          <p:nvPr/>
        </p:nvSpPr>
        <p:spPr>
          <a:xfrm>
            <a:off x="4038600" y="5029200"/>
            <a:ext cx="550863" cy="376238"/>
          </a:xfrm>
          <a:prstGeom prst="chevron">
            <a:avLst>
              <a:gd name="adj" fmla="val 76887"/>
            </a:avLst>
          </a:prstGeom>
          <a:solidFill>
            <a:srgbClr val="0099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94" name="矩形 2093"/>
          <p:cNvSpPr/>
          <p:nvPr/>
        </p:nvSpPr>
        <p:spPr>
          <a:xfrm>
            <a:off x="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一、沟通的概述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95" name="矩形 2094"/>
          <p:cNvSpPr/>
          <p:nvPr/>
        </p:nvSpPr>
        <p:spPr>
          <a:xfrm>
            <a:off x="609600" y="1981200"/>
            <a:ext cx="7086600" cy="3013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 sz="3000">
                <a:latin typeface="Arial" panose="020B0604020202020204"/>
                <a:ea typeface="仿宋_GB2312" charset="-122"/>
              </a:rPr>
              <a:t> </a:t>
            </a:r>
            <a:r>
              <a:rPr lang="zh-CN" altLang="en-US" sz="3200" b="1">
                <a:latin typeface="Arial" panose="020B0604020202020204"/>
                <a:ea typeface="仿宋_GB2312" charset="-122"/>
              </a:rPr>
              <a:t>（一）什么是沟通</a:t>
            </a:r>
            <a:endParaRPr lang="zh-CN" altLang="en-US" sz="3200">
              <a:latin typeface="Arial" panose="020B0604020202020204"/>
              <a:ea typeface="仿宋_GB2312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>
                <a:latin typeface="Arial" panose="020B0604020202020204"/>
                <a:ea typeface="仿宋_GB2312" charset="-122"/>
              </a:rPr>
              <a:t>        </a:t>
            </a:r>
            <a:r>
              <a:rPr lang="zh-CN" altLang="en-US" sz="3200" b="1">
                <a:latin typeface="Arial" panose="020B0604020202020204"/>
                <a:ea typeface="仿宋_GB2312" charset="-122"/>
              </a:rPr>
              <a:t>沟通：是人与人之间、人与群体之间思想与感情的传递和反馈的过程，以求思想达成一致和感情的通畅。</a:t>
            </a:r>
            <a:br>
              <a:rPr lang="zh-CN" altLang="en-US" sz="3200" b="1">
                <a:latin typeface="Arial" panose="020B0604020202020204"/>
                <a:ea typeface="仿宋_GB2312" charset="-122"/>
              </a:rPr>
            </a:br>
            <a:endParaRPr lang="zh-CN" altLang="en-US" sz="3200" b="1">
              <a:latin typeface="Arial" panose="020B0604020202020204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>
                                            <p:txEl>
                                              <p:charRg st="1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095">
                                            <p:txEl>
                                              <p:charRg st="10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98" name="图片 20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825" y="2938463"/>
            <a:ext cx="2035175" cy="2090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9" name="图片 20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008313"/>
            <a:ext cx="1944688" cy="2020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00" name="矩形 2099"/>
          <p:cNvSpPr/>
          <p:nvPr/>
        </p:nvSpPr>
        <p:spPr>
          <a:xfrm>
            <a:off x="685800" y="52578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400" b="1">
                <a:latin typeface="Arial" panose="020B0604020202020204"/>
                <a:ea typeface="楷体_GB2312" charset="-122"/>
              </a:rPr>
              <a:t>信息的发出者</a:t>
            </a:r>
            <a:endParaRPr lang="zh-CN" altLang="en-US" sz="24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01" name="矩形 2100"/>
          <p:cNvSpPr/>
          <p:nvPr/>
        </p:nvSpPr>
        <p:spPr>
          <a:xfrm>
            <a:off x="5486400" y="5257800"/>
            <a:ext cx="2136775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400" b="1">
                <a:latin typeface="Arial" panose="020B0604020202020204"/>
                <a:ea typeface="楷体_GB2312" charset="-122"/>
              </a:rPr>
              <a:t>信息的接受者</a:t>
            </a:r>
            <a:endParaRPr lang="zh-CN" altLang="en-US" sz="24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02" name="上弧形箭头 2101"/>
          <p:cNvSpPr/>
          <p:nvPr/>
        </p:nvSpPr>
        <p:spPr>
          <a:xfrm>
            <a:off x="3124200" y="3556000"/>
            <a:ext cx="2284413" cy="482600"/>
          </a:xfrm>
          <a:prstGeom prst="curvedDownArrow">
            <a:avLst>
              <a:gd name="adj1" fmla="val 92020"/>
              <a:gd name="adj2" fmla="val 187959"/>
              <a:gd name="adj3" fmla="val 33333"/>
            </a:avLst>
          </a:prstGeom>
          <a:solidFill>
            <a:srgbClr val="FFCC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400" b="1">
                <a:latin typeface="Arial" panose="020B0604020202020204"/>
                <a:ea typeface="楷体_GB2312" charset="-122"/>
              </a:rPr>
              <a:t>    </a:t>
            </a:r>
            <a:r>
              <a:rPr lang="zh-CN" altLang="en-US" sz="2400" b="1">
                <a:latin typeface="Arial" panose="020B0604020202020204"/>
                <a:ea typeface="楷体_GB2312" charset="-122"/>
              </a:rPr>
              <a:t>途径</a:t>
            </a:r>
            <a:endParaRPr lang="zh-CN" altLang="en-US" sz="24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03" name="右弧形箭头 2102"/>
          <p:cNvSpPr/>
          <p:nvPr/>
        </p:nvSpPr>
        <p:spPr>
          <a:xfrm rot="5400000">
            <a:off x="3846513" y="3916363"/>
            <a:ext cx="619125" cy="2216150"/>
          </a:xfrm>
          <a:prstGeom prst="curvedLeftArrow">
            <a:avLst>
              <a:gd name="adj1" fmla="val 69585"/>
              <a:gd name="adj2" fmla="val 142399"/>
              <a:gd name="adj3" fmla="val 33333"/>
            </a:avLst>
          </a:prstGeom>
          <a:solidFill>
            <a:srgbClr val="0066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vert="eaVert" wrap="none" anchor="ctr"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400" b="1">
                <a:latin typeface="Arial" panose="020B0604020202020204"/>
                <a:ea typeface="楷体_GB2312" charset="-122"/>
              </a:rPr>
              <a:t>    </a:t>
            </a:r>
            <a:r>
              <a:rPr lang="zh-CN" altLang="en-US" sz="2400" b="1">
                <a:latin typeface="Arial" panose="020B0604020202020204"/>
                <a:ea typeface="楷体_GB2312" charset="-122"/>
              </a:rPr>
              <a:t>反馈</a:t>
            </a:r>
            <a:endParaRPr lang="zh-CN" altLang="en-US" sz="24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04" name="椭圆 2103"/>
          <p:cNvSpPr/>
          <p:nvPr/>
        </p:nvSpPr>
        <p:spPr>
          <a:xfrm>
            <a:off x="3590925" y="2428875"/>
            <a:ext cx="1209675" cy="619125"/>
          </a:xfrm>
          <a:prstGeom prst="ellipse">
            <a:avLst/>
          </a:prstGeom>
          <a:gradFill rotWithShape="1">
            <a:gsLst>
              <a:gs pos="0">
                <a:srgbClr val="174778"/>
              </a:gs>
              <a:gs pos="100000">
                <a:srgbClr val="3399FF"/>
              </a:gs>
            </a:gsLst>
            <a:lin ang="5400000"/>
            <a:tileRect/>
          </a:gra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400" b="1">
                <a:latin typeface="Arial" panose="020B0604020202020204"/>
                <a:ea typeface="楷体_GB2312" charset="-122"/>
              </a:rPr>
              <a:t>信息</a:t>
            </a:r>
            <a:endParaRPr lang="zh-CN" altLang="en-US" sz="24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05" name="流程图: 可选过程 2104"/>
          <p:cNvSpPr/>
          <p:nvPr/>
        </p:nvSpPr>
        <p:spPr>
          <a:xfrm>
            <a:off x="457200" y="2133600"/>
            <a:ext cx="7239000" cy="4267200"/>
          </a:xfrm>
          <a:prstGeom prst="flowChartAlternateProcess">
            <a:avLst/>
          </a:prstGeom>
          <a:noFill/>
          <a:ln w="28575" cap="flat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06" name="矩形 2105"/>
          <p:cNvSpPr/>
          <p:nvPr/>
        </p:nvSpPr>
        <p:spPr>
          <a:xfrm>
            <a:off x="6553200" y="16764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400" b="1">
                <a:solidFill>
                  <a:srgbClr val="0066FF"/>
                </a:solidFill>
                <a:latin typeface="Arial" panose="020B0604020202020204"/>
                <a:ea typeface="楷体_GB2312" charset="-122"/>
              </a:rPr>
              <a:t>情境</a:t>
            </a:r>
            <a:endParaRPr lang="zh-CN" altLang="en-US" sz="2400" b="1">
              <a:solidFill>
                <a:srgbClr val="0066FF"/>
              </a:solidFill>
              <a:latin typeface="Arial" panose="020B0604020202020204"/>
              <a:ea typeface="楷体_GB2312" charset="-122"/>
            </a:endParaRPr>
          </a:p>
        </p:txBody>
      </p:sp>
      <p:sp>
        <p:nvSpPr>
          <p:cNvPr id="2107" name="矩形 2106"/>
          <p:cNvSpPr/>
          <p:nvPr/>
        </p:nvSpPr>
        <p:spPr>
          <a:xfrm>
            <a:off x="990600" y="1385888"/>
            <a:ext cx="3505200" cy="5191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latin typeface="仿宋_GB2312" charset="-122"/>
                <a:ea typeface="仿宋_GB2312" charset="-122"/>
              </a:rPr>
              <a:t>(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二</a:t>
            </a:r>
            <a:r>
              <a:rPr lang="en-US" altLang="zh-CN" sz="2800" b="1">
                <a:latin typeface="仿宋_GB2312" charset="-122"/>
                <a:ea typeface="仿宋_GB2312" charset="-122"/>
              </a:rPr>
              <a:t>)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沟通的基本要素 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08" name="矩形 2107"/>
          <p:cNvSpPr/>
          <p:nvPr/>
        </p:nvSpPr>
        <p:spPr>
          <a:xfrm>
            <a:off x="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一、沟通的概述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childTnLs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0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25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4" nodeType="clickEffect">
                                  <p:childTnLst>
                                    <p:set>
                                      <p:cBhvr additive="base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30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3" nodeType="clickEffect">
                                  <p:childTnLst>
                                    <p:set>
                                      <p:cBhvr additive="base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35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5" nodeType="clickEffect">
                                  <p:childTnLst>
                                    <p:set>
                                      <p:cBhvr additive="base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40" dur="20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43" dur="20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0" grpId="0" animBg="1"/>
      <p:bldP spid="2101" grpId="1" animBg="1"/>
      <p:bldP spid="2102" grpId="2" animBg="1"/>
      <p:bldP spid="2103" grpId="3" animBg="1"/>
      <p:bldP spid="2104" grpId="4" animBg="1"/>
      <p:bldP spid="2106" grpId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11" name="椭圆 2110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2" name="椭圆 2111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009999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3" name="椭圆 2112"/>
          <p:cNvSpPr/>
          <p:nvPr/>
        </p:nvSpPr>
        <p:spPr>
          <a:xfrm>
            <a:off x="4999038" y="4416425"/>
            <a:ext cx="3046412" cy="1690688"/>
          </a:xfrm>
          <a:prstGeom prst="ellipse">
            <a:avLst/>
          </a:prstGeom>
          <a:gradFill rotWithShape="1">
            <a:gsLst>
              <a:gs pos="0">
                <a:srgbClr val="005353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005353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4" name="椭圆 2113"/>
          <p:cNvSpPr/>
          <p:nvPr/>
        </p:nvSpPr>
        <p:spPr>
          <a:xfrm>
            <a:off x="5027613" y="4425950"/>
            <a:ext cx="3048000" cy="1690688"/>
          </a:xfrm>
          <a:prstGeom prst="ellipse">
            <a:avLst/>
          </a:prstGeom>
          <a:gradFill rotWithShape="1">
            <a:gsLst>
              <a:gs pos="0">
                <a:srgbClr val="006262"/>
              </a:gs>
              <a:gs pos="100000">
                <a:srgbClr val="009999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5" name="椭圆 2114"/>
          <p:cNvSpPr/>
          <p:nvPr/>
        </p:nvSpPr>
        <p:spPr>
          <a:xfrm>
            <a:off x="5156200" y="4514850"/>
            <a:ext cx="2746375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6" name="椭圆 2115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7" name="椭圆 2116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99CC00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8" name="椭圆 2117"/>
          <p:cNvSpPr/>
          <p:nvPr/>
        </p:nvSpPr>
        <p:spPr>
          <a:xfrm>
            <a:off x="455613" y="79375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537000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537000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19" name="椭圆 2118"/>
          <p:cNvSpPr/>
          <p:nvPr/>
        </p:nvSpPr>
        <p:spPr>
          <a:xfrm>
            <a:off x="457200" y="796925"/>
            <a:ext cx="3046413" cy="1690688"/>
          </a:xfrm>
          <a:prstGeom prst="ellipse">
            <a:avLst/>
          </a:prstGeom>
          <a:gradFill rotWithShape="1">
            <a:gsLst>
              <a:gs pos="0">
                <a:srgbClr val="628300"/>
              </a:gs>
              <a:gs pos="100000">
                <a:srgbClr val="99CC00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20" name="椭圆 2119"/>
          <p:cNvSpPr/>
          <p:nvPr/>
        </p:nvSpPr>
        <p:spPr>
          <a:xfrm>
            <a:off x="606425" y="893763"/>
            <a:ext cx="2744788" cy="15224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121" name="组合 2120"/>
          <p:cNvGrpSpPr/>
          <p:nvPr/>
        </p:nvGrpSpPr>
        <p:grpSpPr>
          <a:xfrm>
            <a:off x="685800" y="914400"/>
            <a:ext cx="2652713" cy="1476375"/>
            <a:chOff x="4166" y="1706"/>
            <a:chExt cx="1252" cy="1252"/>
          </a:xfrm>
        </p:grpSpPr>
        <p:sp>
          <p:nvSpPr>
            <p:cNvPr id="2122" name="椭圆 2121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23" name="椭圆 2122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24" name="椭圆 2123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25" name="椭圆 2124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126" name="椭圆 2125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27" name="椭圆 2126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BBE0E3">
                  <a:alpha val="32156"/>
                </a:srgbClr>
              </a:gs>
              <a:gs pos="100000">
                <a:srgbClr val="57696B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28" name="椭圆 2127"/>
          <p:cNvSpPr/>
          <p:nvPr/>
        </p:nvSpPr>
        <p:spPr>
          <a:xfrm>
            <a:off x="2971800" y="2551113"/>
            <a:ext cx="3046413" cy="1690687"/>
          </a:xfrm>
          <a:prstGeom prst="ellipse">
            <a:avLst/>
          </a:prstGeom>
          <a:gradFill rotWithShape="1">
            <a:gsLst>
              <a:gs pos="0">
                <a:srgbClr val="667B7D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667B7D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29" name="椭圆 2128"/>
          <p:cNvSpPr/>
          <p:nvPr/>
        </p:nvSpPr>
        <p:spPr>
          <a:xfrm>
            <a:off x="2973388" y="251460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789092"/>
              </a:gs>
              <a:gs pos="100000">
                <a:srgbClr val="BBE0E3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30" name="椭圆 2129"/>
          <p:cNvSpPr/>
          <p:nvPr/>
        </p:nvSpPr>
        <p:spPr>
          <a:xfrm>
            <a:off x="3122613" y="2609850"/>
            <a:ext cx="2744787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131" name="组合 2130"/>
          <p:cNvGrpSpPr/>
          <p:nvPr/>
        </p:nvGrpSpPr>
        <p:grpSpPr>
          <a:xfrm>
            <a:off x="3168650" y="2630488"/>
            <a:ext cx="2652713" cy="1476375"/>
            <a:chOff x="4166" y="1706"/>
            <a:chExt cx="1252" cy="1252"/>
          </a:xfrm>
        </p:grpSpPr>
        <p:sp>
          <p:nvSpPr>
            <p:cNvPr id="2132" name="椭圆 2131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33" name="椭圆 2132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34" name="椭圆 2133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35" name="椭圆 2134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grpSp>
        <p:nvGrpSpPr>
          <p:cNvPr id="2136" name="组合 2135"/>
          <p:cNvGrpSpPr/>
          <p:nvPr/>
        </p:nvGrpSpPr>
        <p:grpSpPr>
          <a:xfrm>
            <a:off x="5205413" y="4535488"/>
            <a:ext cx="2655887" cy="1476375"/>
            <a:chOff x="4166" y="1706"/>
            <a:chExt cx="1252" cy="1252"/>
          </a:xfrm>
        </p:grpSpPr>
        <p:sp>
          <p:nvSpPr>
            <p:cNvPr id="2137" name="椭圆 2136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38" name="椭圆 2137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39" name="椭圆 2138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140" name="椭圆 2139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141" name="矩形 2140"/>
          <p:cNvSpPr/>
          <p:nvPr/>
        </p:nvSpPr>
        <p:spPr>
          <a:xfrm>
            <a:off x="609600" y="1295400"/>
            <a:ext cx="2794000" cy="5191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Arial" panose="020B0604020202020204"/>
                <a:ea typeface="楷体_GB2312" charset="-122"/>
              </a:rPr>
              <a:t>沟通的概述</a:t>
            </a:r>
            <a:endParaRPr lang="zh-CN" altLang="en-US" sz="28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42" name="矩形 2141"/>
          <p:cNvSpPr/>
          <p:nvPr/>
        </p:nvSpPr>
        <p:spPr>
          <a:xfrm>
            <a:off x="2895600" y="3048000"/>
            <a:ext cx="3279775" cy="5794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0066FF"/>
                </a:solidFill>
                <a:latin typeface="Arial" panose="020B0604020202020204"/>
                <a:ea typeface="楷体_GB2312" charset="-122"/>
              </a:rPr>
              <a:t>有效沟通的技巧</a:t>
            </a:r>
            <a:endParaRPr lang="zh-CN" altLang="en-US" sz="3200" b="1">
              <a:solidFill>
                <a:srgbClr val="0066FF"/>
              </a:solidFill>
              <a:latin typeface="Arial" panose="020B0604020202020204"/>
              <a:ea typeface="楷体_GB2312" charset="-122"/>
            </a:endParaRPr>
          </a:p>
        </p:txBody>
      </p:sp>
      <p:sp>
        <p:nvSpPr>
          <p:cNvPr id="2143" name="矩形 2142"/>
          <p:cNvSpPr/>
          <p:nvPr/>
        </p:nvSpPr>
        <p:spPr>
          <a:xfrm>
            <a:off x="5392738" y="4689475"/>
            <a:ext cx="2487612" cy="9461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Arial" panose="020B0604020202020204"/>
                <a:ea typeface="楷体_GB2312" charset="-122"/>
              </a:rPr>
              <a:t>与不同类型的人沟通</a:t>
            </a:r>
            <a:endParaRPr lang="zh-CN" altLang="en-US" sz="28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144" name="燕尾形 2143"/>
          <p:cNvSpPr/>
          <p:nvPr/>
        </p:nvSpPr>
        <p:spPr>
          <a:xfrm>
            <a:off x="1905000" y="2971800"/>
            <a:ext cx="554038" cy="376238"/>
          </a:xfrm>
          <a:prstGeom prst="chevron">
            <a:avLst>
              <a:gd name="adj" fmla="val 77330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145" name="燕尾形 2144"/>
          <p:cNvSpPr/>
          <p:nvPr/>
        </p:nvSpPr>
        <p:spPr>
          <a:xfrm>
            <a:off x="4038600" y="5029200"/>
            <a:ext cx="550863" cy="376238"/>
          </a:xfrm>
          <a:prstGeom prst="chevron">
            <a:avLst>
              <a:gd name="adj" fmla="val 76887"/>
            </a:avLst>
          </a:prstGeom>
          <a:solidFill>
            <a:srgbClr val="0099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48" name="标题 2147"/>
          <p:cNvSpPr/>
          <p:nvPr>
            <p:ph type="title"/>
          </p:nvPr>
        </p:nvSpPr>
        <p:spPr>
          <a:xfrm>
            <a:off x="0" y="228600"/>
            <a:ext cx="5715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49" name="文本占位符 2148"/>
          <p:cNvSpPr/>
          <p:nvPr>
            <p:ph type="body" sz="half"/>
          </p:nvPr>
        </p:nvSpPr>
        <p:spPr>
          <a:xfrm>
            <a:off x="1066800" y="14478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2400" b="1">
              <a:latin typeface="仿宋_GB2312" charset="-122"/>
              <a:ea typeface="仿宋_GB2312" charset="-122"/>
            </a:endParaRPr>
          </a:p>
        </p:txBody>
      </p:sp>
      <p:sp>
        <p:nvSpPr>
          <p:cNvPr id="2150" name="爆炸形 2 2149"/>
          <p:cNvSpPr/>
          <p:nvPr/>
        </p:nvSpPr>
        <p:spPr>
          <a:xfrm>
            <a:off x="533400" y="3505200"/>
            <a:ext cx="3657600" cy="3124200"/>
          </a:xfrm>
          <a:prstGeom prst="irregularSeal2">
            <a:avLst/>
          </a:prstGeom>
          <a:solidFill>
            <a:srgbClr val="3399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你的错误</a:t>
            </a:r>
            <a:r>
              <a:rPr lang="en-US" altLang="zh-CN" sz="2800" b="1">
                <a:latin typeface="仿宋_GB2312" charset="-122"/>
                <a:ea typeface="仿宋_GB2312" charset="-122"/>
              </a:rPr>
              <a:t>/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毛病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51" name="云形标注 2150"/>
          <p:cNvSpPr/>
          <p:nvPr/>
        </p:nvSpPr>
        <p:spPr>
          <a:xfrm>
            <a:off x="4343400" y="2133600"/>
            <a:ext cx="3505200" cy="2819400"/>
          </a:xfrm>
          <a:prstGeom prst="cloudCallout">
            <a:avLst>
              <a:gd name="adj1" fmla="val -75727"/>
              <a:gd name="adj2" fmla="val 38796"/>
            </a:avLst>
          </a:prstGeom>
          <a:solidFill>
            <a:srgbClr val="FF6699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这件事情在</a:t>
            </a:r>
            <a:r>
              <a:rPr lang="en-US" altLang="zh-CN" sz="2800" b="1">
                <a:latin typeface="仿宋_GB2312" charset="-122"/>
                <a:ea typeface="仿宋_GB2312" charset="-122"/>
              </a:rPr>
              <a:t>…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方面还有需要改进的地方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" grpId="0" animBg="1"/>
      <p:bldP spid="21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4" name="标题 2153"/>
          <p:cNvSpPr/>
          <p:nvPr>
            <p:ph type="title"/>
          </p:nvPr>
        </p:nvSpPr>
        <p:spPr>
          <a:xfrm>
            <a:off x="152400" y="228600"/>
            <a:ext cx="6858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55" name="文本占位符 2154"/>
          <p:cNvSpPr/>
          <p:nvPr>
            <p:ph type="body" sz="half"/>
          </p:nvPr>
        </p:nvSpPr>
        <p:spPr>
          <a:xfrm>
            <a:off x="609600" y="13716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2400" b="1">
              <a:latin typeface="仿宋_GB2312" charset="-122"/>
              <a:ea typeface="仿宋_GB2312" charset="-122"/>
            </a:endParaRPr>
          </a:p>
        </p:txBody>
      </p:sp>
      <p:sp>
        <p:nvSpPr>
          <p:cNvPr id="2156" name="爆炸形 2 2155"/>
          <p:cNvSpPr/>
          <p:nvPr/>
        </p:nvSpPr>
        <p:spPr>
          <a:xfrm>
            <a:off x="533400" y="3124200"/>
            <a:ext cx="3429000" cy="3505200"/>
          </a:xfrm>
          <a:prstGeom prst="irregularSeal2">
            <a:avLst/>
          </a:prstGeom>
          <a:solidFill>
            <a:srgbClr val="FFCC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这件事情当然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应该这么做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57" name="云形标注 2156"/>
          <p:cNvSpPr/>
          <p:nvPr/>
        </p:nvSpPr>
        <p:spPr>
          <a:xfrm>
            <a:off x="4191000" y="1600200"/>
            <a:ext cx="3352800" cy="2438400"/>
          </a:xfrm>
          <a:prstGeom prst="cloudCallout">
            <a:avLst>
              <a:gd name="adj1" fmla="val -63352"/>
              <a:gd name="adj2" fmla="val 69139"/>
            </a:avLst>
          </a:prstGeom>
          <a:solidFill>
            <a:srgbClr val="99CC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这件事情这么做是比较合适的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2" dur="500"/>
                                        <p:tgtEl>
                                          <p:spTgt spid="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6" grpId="0" animBg="1"/>
      <p:bldP spid="215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60" name="标题 2159"/>
          <p:cNvSpPr/>
          <p:nvPr>
            <p:ph type="title"/>
          </p:nvPr>
        </p:nvSpPr>
        <p:spPr>
          <a:xfrm>
            <a:off x="228600" y="304800"/>
            <a:ext cx="48768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61" name="文本占位符 2160"/>
          <p:cNvSpPr/>
          <p:nvPr>
            <p:ph type="body" sz="half"/>
          </p:nvPr>
        </p:nvSpPr>
        <p:spPr>
          <a:xfrm>
            <a:off x="609600" y="14478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3200" b="1">
              <a:latin typeface="仿宋_GB2312" charset="-122"/>
              <a:ea typeface="仿宋_GB2312" charset="-122"/>
            </a:endParaRPr>
          </a:p>
        </p:txBody>
      </p:sp>
      <p:sp>
        <p:nvSpPr>
          <p:cNvPr id="2162" name="爆炸形 2 2161"/>
          <p:cNvSpPr/>
          <p:nvPr/>
        </p:nvSpPr>
        <p:spPr>
          <a:xfrm>
            <a:off x="304800" y="3124200"/>
            <a:ext cx="3733800" cy="3276600"/>
          </a:xfrm>
          <a:prstGeom prst="irregularSeal2">
            <a:avLst/>
          </a:prstGeom>
          <a:solidFill>
            <a:srgbClr val="FFCC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我跟你说。。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63" name="云形标注 2162"/>
          <p:cNvSpPr/>
          <p:nvPr/>
        </p:nvSpPr>
        <p:spPr>
          <a:xfrm>
            <a:off x="4267200" y="2133600"/>
            <a:ext cx="3276600" cy="2590800"/>
          </a:xfrm>
          <a:prstGeom prst="cloudCallout">
            <a:avLst>
              <a:gd name="adj1" fmla="val -62546"/>
              <a:gd name="adj2" fmla="val 55329"/>
            </a:avLst>
          </a:prstGeom>
          <a:solidFill>
            <a:srgbClr val="99CC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也许我可以建议。。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2" grpId="0" animBg="1"/>
      <p:bldP spid="216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66" name="标题 2165"/>
          <p:cNvSpPr/>
          <p:nvPr>
            <p:ph type="title"/>
          </p:nvPr>
        </p:nvSpPr>
        <p:spPr>
          <a:xfrm>
            <a:off x="0" y="304800"/>
            <a:ext cx="6858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67" name="文本占位符 2166"/>
          <p:cNvSpPr/>
          <p:nvPr>
            <p:ph type="body" sz="half"/>
          </p:nvPr>
        </p:nvSpPr>
        <p:spPr>
          <a:xfrm>
            <a:off x="457200" y="14478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3200" b="1">
              <a:latin typeface="仿宋_GB2312" charset="-122"/>
              <a:ea typeface="仿宋_GB2312" charset="-122"/>
            </a:endParaRPr>
          </a:p>
        </p:txBody>
      </p:sp>
      <p:sp>
        <p:nvSpPr>
          <p:cNvPr id="2168" name="爆炸形 2 2167"/>
          <p:cNvSpPr/>
          <p:nvPr/>
        </p:nvSpPr>
        <p:spPr>
          <a:xfrm>
            <a:off x="685800" y="3124200"/>
            <a:ext cx="3200400" cy="3048000"/>
          </a:xfrm>
          <a:prstGeom prst="irregularSeal2">
            <a:avLst/>
          </a:prstGeom>
          <a:solidFill>
            <a:srgbClr val="3399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你肯定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弄错了。。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69" name="云形标注 2168"/>
          <p:cNvSpPr/>
          <p:nvPr/>
        </p:nvSpPr>
        <p:spPr>
          <a:xfrm>
            <a:off x="4495800" y="2286000"/>
            <a:ext cx="3200400" cy="2895600"/>
          </a:xfrm>
          <a:prstGeom prst="cloudCallout">
            <a:avLst>
              <a:gd name="adj1" fmla="val -67806"/>
              <a:gd name="adj2" fmla="val 22806"/>
            </a:avLst>
          </a:prstGeom>
          <a:solidFill>
            <a:srgbClr val="9933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这件事情可能是不是</a:t>
            </a:r>
            <a:r>
              <a:rPr lang="en-US" altLang="zh-CN" sz="2800" b="1">
                <a:latin typeface="仿宋_GB2312" charset="-122"/>
                <a:ea typeface="仿宋_GB2312" charset="-122"/>
              </a:rPr>
              <a:t>…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的呢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7" dur="2000"/>
                                        <p:tgtEl>
                                          <p:spTgt spid="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2" dur="500"/>
                                        <p:tgtEl>
                                          <p:spTgt spid="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8" grpId="0" animBg="1"/>
      <p:bldP spid="216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72" name="标题 2171"/>
          <p:cNvSpPr/>
          <p:nvPr>
            <p:ph type="title"/>
          </p:nvPr>
        </p:nvSpPr>
        <p:spPr>
          <a:xfrm>
            <a:off x="0" y="304800"/>
            <a:ext cx="6858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73" name="文本占位符 2172"/>
          <p:cNvSpPr/>
          <p:nvPr>
            <p:ph type="body" sz="half"/>
          </p:nvPr>
        </p:nvSpPr>
        <p:spPr>
          <a:xfrm>
            <a:off x="609600" y="13716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3200" b="1">
              <a:latin typeface="仿宋_GB2312" charset="-122"/>
              <a:ea typeface="仿宋_GB2312" charset="-122"/>
            </a:endParaRPr>
          </a:p>
        </p:txBody>
      </p:sp>
      <p:sp>
        <p:nvSpPr>
          <p:cNvPr id="2174" name="爆炸形 2 2173"/>
          <p:cNvSpPr/>
          <p:nvPr/>
        </p:nvSpPr>
        <p:spPr>
          <a:xfrm>
            <a:off x="381000" y="3429000"/>
            <a:ext cx="3581400" cy="3048000"/>
          </a:xfrm>
          <a:prstGeom prst="irregularSeal2">
            <a:avLst/>
          </a:prstGeom>
          <a:solidFill>
            <a:srgbClr val="FFCC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我叫你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马上。。。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75" name="云形标注 2174"/>
          <p:cNvSpPr/>
          <p:nvPr/>
        </p:nvSpPr>
        <p:spPr>
          <a:xfrm>
            <a:off x="4267200" y="2133600"/>
            <a:ext cx="3352800" cy="2819400"/>
          </a:xfrm>
          <a:prstGeom prst="cloudCallout">
            <a:avLst>
              <a:gd name="adj1" fmla="val -70454"/>
              <a:gd name="adj2" fmla="val 53718"/>
            </a:avLst>
          </a:prstGeom>
          <a:solidFill>
            <a:srgbClr val="FF6699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我等会找你一下，有一件急事。。。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7" dur="2000"/>
                                        <p:tgtEl>
                                          <p:spTgt spid="2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4" grpId="0" animBg="1"/>
      <p:bldP spid="217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78" name="标题 2177"/>
          <p:cNvSpPr/>
          <p:nvPr>
            <p:ph type="title"/>
          </p:nvPr>
        </p:nvSpPr>
        <p:spPr>
          <a:xfrm>
            <a:off x="0" y="304800"/>
            <a:ext cx="6858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79" name="文本占位符 2178"/>
          <p:cNvSpPr/>
          <p:nvPr>
            <p:ph type="body" sz="half"/>
          </p:nvPr>
        </p:nvSpPr>
        <p:spPr>
          <a:xfrm>
            <a:off x="533400" y="1371600"/>
            <a:ext cx="4038600" cy="4572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buNone/>
            </a:pPr>
            <a:endParaRPr lang="zh-CN" altLang="en-US" sz="3200" b="1">
              <a:latin typeface="仿宋_GB2312" charset="-122"/>
              <a:ea typeface="仿宋_GB2312" charset="-122"/>
            </a:endParaRPr>
          </a:p>
        </p:txBody>
      </p:sp>
      <p:sp>
        <p:nvSpPr>
          <p:cNvPr id="2180" name="爆炸形 2 2179"/>
          <p:cNvSpPr/>
          <p:nvPr/>
        </p:nvSpPr>
        <p:spPr>
          <a:xfrm>
            <a:off x="304800" y="3429000"/>
            <a:ext cx="3429000" cy="3124200"/>
          </a:xfrm>
          <a:prstGeom prst="irregularSeal2">
            <a:avLst/>
          </a:prstGeom>
          <a:solidFill>
            <a:srgbClr val="3399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你为什么不。。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sp>
        <p:nvSpPr>
          <p:cNvPr id="2181" name="云形标注 2180"/>
          <p:cNvSpPr/>
          <p:nvPr/>
        </p:nvSpPr>
        <p:spPr>
          <a:xfrm>
            <a:off x="4343400" y="1828800"/>
            <a:ext cx="3276600" cy="2819400"/>
          </a:xfrm>
          <a:prstGeom prst="cloudCallout">
            <a:avLst>
              <a:gd name="adj1" fmla="val -67347"/>
              <a:gd name="adj2" fmla="val 39472"/>
            </a:avLst>
          </a:prstGeom>
          <a:solidFill>
            <a:srgbClr val="99CC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你觉得。。。会不会好一点呢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7" dur="500"/>
                                        <p:tgtEl>
                                          <p:spTgt spid="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12" dur="500"/>
                                        <p:tgtEl>
                                          <p:spTgt spid="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0" grpId="0" animBg="1"/>
      <p:bldP spid="218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84" name="标题 2183"/>
          <p:cNvSpPr/>
          <p:nvPr>
            <p:ph type="title"/>
          </p:nvPr>
        </p:nvSpPr>
        <p:spPr>
          <a:xfrm>
            <a:off x="0" y="304800"/>
            <a:ext cx="6096000" cy="6397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85" name="文本占位符 2184"/>
          <p:cNvSpPr/>
          <p:nvPr>
            <p:ph type="body" sz="half"/>
          </p:nvPr>
        </p:nvSpPr>
        <p:spPr>
          <a:xfrm>
            <a:off x="457200" y="1676400"/>
            <a:ext cx="8458200" cy="4191000"/>
          </a:xfrm>
          <a:ln/>
        </p:spPr>
        <p:txBody>
          <a:bodyPr/>
          <a:lstStyle>
            <a:lvl1pPr marL="342900" lvl="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4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20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defRPr sz="1800" b="0" i="0" u="none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80000"/>
              </a:lnSpc>
              <a:buNone/>
            </a:pPr>
            <a:r>
              <a:rPr lang="zh-CN" altLang="en-US" sz="3200" b="1">
                <a:latin typeface="仿宋_GB2312" charset="-122"/>
                <a:ea typeface="仿宋_GB2312" charset="-122"/>
              </a:rPr>
              <a:t>（一）语言沟通</a:t>
            </a:r>
            <a:endParaRPr lang="zh-CN" altLang="en-US" sz="3200" b="1">
              <a:latin typeface="仿宋_GB2312" charset="-122"/>
              <a:ea typeface="仿宋_GB2312" charset="-122"/>
            </a:endParaRPr>
          </a:p>
          <a:p>
            <a:pPr lvl="0">
              <a:lnSpc>
                <a:spcPct val="80000"/>
              </a:lnSpc>
              <a:buNone/>
            </a:pPr>
            <a:r>
              <a:rPr lang="zh-CN" altLang="en-US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     </a:t>
            </a:r>
            <a:endParaRPr lang="zh-CN" altLang="en-US" sz="24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  <a:p>
            <a:pPr lvl="0">
              <a:lnSpc>
                <a:spcPct val="80000"/>
              </a:lnSpc>
              <a:buNone/>
            </a:pPr>
            <a:r>
              <a:rPr lang="zh-CN" altLang="en-US" sz="32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    赞美对方</a:t>
            </a:r>
            <a:endParaRPr lang="zh-CN" altLang="en-US" sz="32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88" name="标题 2187"/>
          <p:cNvSpPr/>
          <p:nvPr>
            <p:ph type="title"/>
          </p:nvPr>
        </p:nvSpPr>
        <p:spPr>
          <a:xfrm>
            <a:off x="0" y="304800"/>
            <a:ext cx="7086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89" name="文本占位符 2188"/>
          <p:cNvSpPr/>
          <p:nvPr>
            <p:ph type="body"/>
          </p:nvPr>
        </p:nvSpPr>
        <p:spPr>
          <a:xfrm>
            <a:off x="457200" y="1371600"/>
            <a:ext cx="8229600" cy="4754563"/>
          </a:xfrm>
          <a:ln/>
        </p:spPr>
        <p:txBody>
          <a:bodyPr/>
          <a:p>
            <a:pPr>
              <a:buNone/>
            </a:pPr>
            <a:r>
              <a:rPr lang="zh-CN" altLang="en-US" sz="30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30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000" b="1">
                <a:latin typeface="仿宋_GB2312" charset="-122"/>
                <a:ea typeface="仿宋_GB2312" charset="-122"/>
              </a:rPr>
              <a:t>    </a:t>
            </a:r>
            <a:r>
              <a:rPr lang="en-US" altLang="zh-CN" sz="30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30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脸部表情</a:t>
            </a:r>
            <a:endParaRPr lang="zh-CN" altLang="en-US" sz="30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    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pic>
        <p:nvPicPr>
          <p:cNvPr id="2190" name="图片 2189"/>
          <p:cNvPicPr>
            <a:picLocks noChangeAspect="1"/>
          </p:cNvPicPr>
          <p:nvPr/>
        </p:nvPicPr>
        <p:blipFill>
          <a:blip r:embed="rId1">
            <a:lum contrast="12000"/>
          </a:blip>
          <a:stretch>
            <a:fillRect/>
          </a:stretch>
        </p:blipFill>
        <p:spPr>
          <a:xfrm>
            <a:off x="1066800" y="2514600"/>
            <a:ext cx="1793875" cy="2478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91" name="图片 2190"/>
          <p:cNvPicPr>
            <a:picLocks noChangeAspect="1"/>
          </p:cNvPicPr>
          <p:nvPr/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3536950" y="2514600"/>
            <a:ext cx="1851025" cy="2478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92" name="图片 2191"/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6034088" y="2514600"/>
            <a:ext cx="1790700" cy="2478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93" name="椭圆形标注 2192"/>
          <p:cNvSpPr/>
          <p:nvPr/>
        </p:nvSpPr>
        <p:spPr>
          <a:xfrm>
            <a:off x="381000" y="5214938"/>
            <a:ext cx="2911475" cy="1109662"/>
          </a:xfrm>
          <a:prstGeom prst="wedgeEllipseCallout">
            <a:avLst>
              <a:gd name="adj1" fmla="val -1634"/>
              <a:gd name="adj2" fmla="val -148282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仿宋_GB2312" charset="-122"/>
              </a:rPr>
              <a:t>表现权威感和优越感</a:t>
            </a:r>
            <a:endParaRPr lang="zh-CN" altLang="en-US" sz="2800" b="1">
              <a:latin typeface="Times New Roman" panose="02020603050405020304" charset="0"/>
              <a:ea typeface="仿宋_GB2312" charset="-122"/>
            </a:endParaRPr>
          </a:p>
        </p:txBody>
      </p:sp>
      <p:sp>
        <p:nvSpPr>
          <p:cNvPr id="2194" name="椭圆形标注 2193"/>
          <p:cNvSpPr/>
          <p:nvPr/>
        </p:nvSpPr>
        <p:spPr>
          <a:xfrm>
            <a:off x="3276600" y="5181600"/>
            <a:ext cx="2747963" cy="1143000"/>
          </a:xfrm>
          <a:prstGeom prst="wedgeEllipseCallout">
            <a:avLst>
              <a:gd name="adj1" fmla="val -14528"/>
              <a:gd name="adj2" fmla="val -153889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仿宋_GB2312" charset="-122"/>
              </a:rPr>
              <a:t>表现服从与任人摆布</a:t>
            </a:r>
            <a:endParaRPr lang="zh-CN" altLang="en-US" sz="2800" b="1">
              <a:latin typeface="Times New Roman" panose="02020603050405020304" charset="0"/>
              <a:ea typeface="仿宋_GB2312" charset="-122"/>
            </a:endParaRPr>
          </a:p>
        </p:txBody>
      </p:sp>
      <p:sp>
        <p:nvSpPr>
          <p:cNvPr id="2195" name="椭圆形标注 2194"/>
          <p:cNvSpPr/>
          <p:nvPr/>
        </p:nvSpPr>
        <p:spPr>
          <a:xfrm>
            <a:off x="6019800" y="5216525"/>
            <a:ext cx="2673350" cy="1108075"/>
          </a:xfrm>
          <a:prstGeom prst="wedgeEllipseCallout">
            <a:avLst>
              <a:gd name="adj1" fmla="val -16213"/>
              <a:gd name="adj2" fmla="val -141546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仿宋_GB2312" charset="-122"/>
              </a:rPr>
              <a:t>表现客观和理智</a:t>
            </a:r>
            <a:endParaRPr lang="zh-CN" altLang="en-US" sz="2800" b="1">
              <a:latin typeface="Times New Roman" panose="02020603050405020304" charset="0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8" dur="500"/>
                                        <p:tgtEl>
                                          <p:spTgt spid="2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29" dur="2000"/>
                                        <p:tgtEl>
                                          <p:spTgt spid="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2" nodeType="clickEffect">
                                  <p:childTnLst>
                                    <p:set>
                                      <p:cBhvr additive="base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34" dur="2000"/>
                                        <p:tgtEl>
                                          <p:spTgt spid="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3" grpId="0" animBg="1"/>
      <p:bldP spid="2194" grpId="1" animBg="1"/>
      <p:bldP spid="219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98" name="标题 2197"/>
          <p:cNvSpPr/>
          <p:nvPr>
            <p:ph type="title"/>
          </p:nvPr>
        </p:nvSpPr>
        <p:spPr>
          <a:xfrm>
            <a:off x="0" y="304800"/>
            <a:ext cx="7086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199" name="文本占位符 2198"/>
          <p:cNvSpPr/>
          <p:nvPr>
            <p:ph type="body"/>
          </p:nvPr>
        </p:nvSpPr>
        <p:spPr>
          <a:xfrm>
            <a:off x="0" y="1371600"/>
            <a:ext cx="7696200" cy="5105400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  </a:t>
            </a:r>
            <a:endParaRPr lang="zh-CN" altLang="en-US" sz="28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CN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·  </a:t>
            </a:r>
            <a:r>
              <a:rPr lang="zh-CN" altLang="en-US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脸部表情</a:t>
            </a:r>
            <a:endParaRPr lang="zh-CN" altLang="en-US" sz="28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1800" b="1">
                <a:latin typeface="仿宋_GB2312" charset="-122"/>
                <a:ea typeface="仿宋_GB2312" charset="-122"/>
              </a:rPr>
              <a:t>      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罗斯福总统在短短</a:t>
            </a:r>
            <a:r>
              <a:rPr lang="en-US" altLang="zh-CN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20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分钟之内，他的面部表情有：</a:t>
            </a:r>
            <a:r>
              <a:rPr lang="zh-CN" altLang="en-US" sz="3000" b="1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稀奇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00CC00"/>
                </a:solidFill>
                <a:latin typeface="华文仿宋" charset="-122"/>
                <a:ea typeface="华文仿宋" charset="-122"/>
              </a:rPr>
              <a:t>好奇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FFCC00"/>
                </a:solidFill>
                <a:latin typeface="华文隶书" charset="-122"/>
                <a:ea typeface="华文隶书" charset="-122"/>
              </a:rPr>
              <a:t>伪装的吃惊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FF0000"/>
                </a:solidFill>
                <a:latin typeface="华文中宋" charset="-122"/>
                <a:ea typeface="华文中宋" charset="-122"/>
              </a:rPr>
              <a:t>真情的关切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669900"/>
                </a:solidFill>
                <a:latin typeface="仿宋_GB2312" charset="-122"/>
                <a:ea typeface="仿宋_GB2312" charset="-122"/>
              </a:rPr>
              <a:t>担心</a:t>
            </a:r>
            <a:r>
              <a:rPr lang="zh-CN" altLang="en-US" sz="3000" b="1">
                <a:solidFill>
                  <a:srgbClr val="0000FF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0000FF"/>
                </a:solidFill>
                <a:latin typeface="幼圆" charset="-122"/>
                <a:ea typeface="幼圆" charset="-122"/>
              </a:rPr>
              <a:t>同情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9933FF"/>
                </a:solidFill>
                <a:latin typeface="方正姚体" charset="-122"/>
                <a:ea typeface="方正姚体" charset="-122"/>
              </a:rPr>
              <a:t>坚定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CC0000"/>
                </a:solidFill>
                <a:latin typeface="华文彩云" charset="-122"/>
                <a:ea typeface="华文彩云" charset="-122"/>
              </a:rPr>
              <a:t>嬉笑</a:t>
            </a:r>
            <a:r>
              <a:rPr lang="zh-CN" altLang="en-US" sz="30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</a:t>
            </a:r>
            <a:r>
              <a:rPr lang="zh-CN" altLang="en-US" sz="3000" b="1">
                <a:solidFill>
                  <a:srgbClr val="000099"/>
                </a:solidFill>
                <a:latin typeface="黑体" panose="02010609060101010101" charset="-122"/>
                <a:ea typeface="黑体" panose="02010609060101010101" charset="-122"/>
              </a:rPr>
              <a:t>庄严</a:t>
            </a:r>
            <a:r>
              <a:rPr lang="zh-CN" altLang="en-US" sz="24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，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都有超绝的魅力。但他可不曾说过一个字。</a:t>
            </a:r>
            <a:endParaRPr lang="zh-CN" altLang="en-US" sz="2800" b="1">
              <a:solidFill>
                <a:srgbClr val="FF6699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                         </a:t>
            </a:r>
            <a:endParaRPr lang="zh-CN" altLang="en-US" sz="2800" b="1">
              <a:solidFill>
                <a:srgbClr val="FF6699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                         </a:t>
            </a:r>
            <a:r>
              <a:rPr lang="en-US" altLang="zh-CN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——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根宝（美国）</a:t>
            </a:r>
            <a:endParaRPr lang="zh-CN" altLang="en-US" sz="2800" b="1">
              <a:solidFill>
                <a:srgbClr val="FF6699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CN" altLang="en-US" sz="2400" b="1">
                <a:latin typeface="仿宋_GB2312" charset="-122"/>
                <a:ea typeface="仿宋_GB2312" charset="-122"/>
              </a:rPr>
              <a:t>    </a:t>
            </a:r>
            <a:endParaRPr lang="zh-CN" altLang="en-US" sz="24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02" name="标题 2201"/>
          <p:cNvSpPr/>
          <p:nvPr>
            <p:ph type="title"/>
          </p:nvPr>
        </p:nvSpPr>
        <p:spPr>
          <a:xfrm>
            <a:off x="0" y="304800"/>
            <a:ext cx="7086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03" name="文本占位符 2202"/>
          <p:cNvSpPr/>
          <p:nvPr>
            <p:ph type="body"/>
          </p:nvPr>
        </p:nvSpPr>
        <p:spPr>
          <a:xfrm>
            <a:off x="457200" y="1371600"/>
            <a:ext cx="8229600" cy="4754563"/>
          </a:xfrm>
          <a:ln/>
        </p:spPr>
        <p:txBody>
          <a:bodyPr/>
          <a:p>
            <a:pPr>
              <a:buNone/>
            </a:pPr>
            <a:r>
              <a:rPr lang="zh-CN" altLang="en-US" sz="30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30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endParaRPr lang="zh-CN" altLang="en-US" sz="30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  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        </a:t>
            </a:r>
            <a:r>
              <a:rPr lang="en-US" altLang="zh-CN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手势</a:t>
            </a:r>
            <a:endParaRPr lang="zh-CN" altLang="en-US" sz="28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</p:txBody>
      </p:sp>
      <p:pic>
        <p:nvPicPr>
          <p:cNvPr id="2204" name="图片 22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2667000"/>
            <a:ext cx="3448050" cy="2895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07" name="标题 2206"/>
          <p:cNvSpPr/>
          <p:nvPr>
            <p:ph type="title"/>
          </p:nvPr>
        </p:nvSpPr>
        <p:spPr>
          <a:xfrm>
            <a:off x="0" y="304800"/>
            <a:ext cx="7086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08" name="文本占位符 2207"/>
          <p:cNvSpPr/>
          <p:nvPr>
            <p:ph type="body"/>
          </p:nvPr>
        </p:nvSpPr>
        <p:spPr>
          <a:xfrm>
            <a:off x="381000" y="1524000"/>
            <a:ext cx="8229600" cy="4754563"/>
          </a:xfrm>
          <a:ln/>
        </p:spPr>
        <p:txBody>
          <a:bodyPr/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       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      </a:t>
            </a:r>
            <a:r>
              <a:rPr lang="en-US" altLang="zh-CN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28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姿势</a:t>
            </a:r>
            <a:endParaRPr lang="zh-CN" altLang="en-US" sz="28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</p:txBody>
      </p:sp>
      <p:pic>
        <p:nvPicPr>
          <p:cNvPr id="2209" name="图片 2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800" y="2362200"/>
            <a:ext cx="3484563" cy="37226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12" name="标题 2211"/>
          <p:cNvSpPr/>
          <p:nvPr>
            <p:ph type="title"/>
          </p:nvPr>
        </p:nvSpPr>
        <p:spPr>
          <a:xfrm>
            <a:off x="0" y="381000"/>
            <a:ext cx="57150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13" name="文本占位符 2212"/>
          <p:cNvSpPr/>
          <p:nvPr>
            <p:ph type="body"/>
          </p:nvPr>
        </p:nvSpPr>
        <p:spPr>
          <a:xfrm>
            <a:off x="457200" y="1371600"/>
            <a:ext cx="8458200" cy="4754563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en-US" altLang="zh-CN" sz="2800" b="1">
                <a:latin typeface="仿宋_GB2312" charset="-122"/>
                <a:ea typeface="仿宋_GB2312" charset="-122"/>
              </a:rPr>
              <a:t> 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 空间距离</a:t>
            </a:r>
            <a:r>
              <a:rPr lang="en-US" altLang="zh-CN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——</a:t>
            </a:r>
            <a:r>
              <a:rPr lang="zh-CN" altLang="en-US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公众距离</a:t>
            </a:r>
            <a:r>
              <a:rPr lang="en-US" altLang="zh-CN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3.7</a:t>
            </a:r>
            <a:r>
              <a:rPr lang="zh-CN" altLang="en-US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～</a:t>
            </a:r>
            <a:r>
              <a:rPr lang="en-US" altLang="zh-CN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7.6</a:t>
            </a:r>
            <a:r>
              <a:rPr lang="zh-CN" altLang="en-US" sz="24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米</a:t>
            </a:r>
            <a:endParaRPr lang="zh-CN" altLang="en-US" sz="24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000" b="1">
                <a:latin typeface="仿宋_GB2312" charset="-122"/>
                <a:ea typeface="仿宋_GB2312" charset="-122"/>
              </a:rPr>
              <a:t>　　</a:t>
            </a:r>
            <a:endParaRPr lang="zh-CN" altLang="en-US" sz="2000" b="1">
              <a:latin typeface="仿宋_GB2312" charset="-122"/>
              <a:ea typeface="仿宋_GB2312" charset="-122"/>
            </a:endParaRPr>
          </a:p>
        </p:txBody>
      </p:sp>
      <p:pic>
        <p:nvPicPr>
          <p:cNvPr id="2214" name="图片 22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743200"/>
            <a:ext cx="5003800" cy="3332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17" name="标题 2216"/>
          <p:cNvSpPr/>
          <p:nvPr>
            <p:ph type="title"/>
          </p:nvPr>
        </p:nvSpPr>
        <p:spPr>
          <a:xfrm>
            <a:off x="0" y="304800"/>
            <a:ext cx="5943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18" name="文本占位符 2217"/>
          <p:cNvSpPr/>
          <p:nvPr>
            <p:ph type="body"/>
          </p:nvPr>
        </p:nvSpPr>
        <p:spPr>
          <a:xfrm>
            <a:off x="457200" y="1371600"/>
            <a:ext cx="8458200" cy="4754563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空间距离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——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社交距离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1.2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～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3.7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米</a:t>
            </a:r>
            <a:endParaRPr lang="zh-CN" altLang="en-US" sz="2400" b="1">
              <a:solidFill>
                <a:srgbClr val="3399FF"/>
              </a:solidFill>
              <a:ea typeface="仿宋_GB2312" charset="-122"/>
            </a:endParaRPr>
          </a:p>
        </p:txBody>
      </p:sp>
      <p:pic>
        <p:nvPicPr>
          <p:cNvPr id="2219" name="图片 2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2200" y="2667000"/>
            <a:ext cx="4749800" cy="3657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22" name="标题 2221"/>
          <p:cNvSpPr/>
          <p:nvPr>
            <p:ph type="title"/>
          </p:nvPr>
        </p:nvSpPr>
        <p:spPr>
          <a:xfrm>
            <a:off x="0" y="457200"/>
            <a:ext cx="5943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23" name="文本占位符 2222"/>
          <p:cNvSpPr/>
          <p:nvPr>
            <p:ph type="body"/>
          </p:nvPr>
        </p:nvSpPr>
        <p:spPr>
          <a:xfrm>
            <a:off x="457200" y="1371600"/>
            <a:ext cx="8458200" cy="4754563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空间距离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——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个人距离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0.5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～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1.2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米</a:t>
            </a:r>
            <a:endParaRPr lang="zh-CN" altLang="en-US" sz="2400" b="1">
              <a:solidFill>
                <a:srgbClr val="3399FF"/>
              </a:solidFill>
              <a:ea typeface="仿宋_GB2312" charset="-122"/>
            </a:endParaRPr>
          </a:p>
        </p:txBody>
      </p:sp>
      <p:pic>
        <p:nvPicPr>
          <p:cNvPr id="2224" name="图片 22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43200"/>
            <a:ext cx="4800600" cy="358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27" name="标题 2226"/>
          <p:cNvSpPr/>
          <p:nvPr>
            <p:ph type="title"/>
          </p:nvPr>
        </p:nvSpPr>
        <p:spPr>
          <a:xfrm>
            <a:off x="0" y="304800"/>
            <a:ext cx="5943600" cy="563563"/>
          </a:xfrm>
          <a:ln/>
        </p:spPr>
        <p:txBody>
          <a:bodyPr anchor="ctr"/>
          <a:p>
            <a:pPr algn="l"/>
            <a:r>
              <a:rPr lang="zh-CN" altLang="en-US" sz="3600" b="1">
                <a:solidFill>
                  <a:schemeClr val="bg1"/>
                </a:solidFill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ea typeface="黑体" panose="02010609060101010101" charset="-122"/>
            </a:endParaRPr>
          </a:p>
        </p:txBody>
      </p:sp>
      <p:sp>
        <p:nvSpPr>
          <p:cNvPr id="2228" name="文本占位符 2227"/>
          <p:cNvSpPr/>
          <p:nvPr>
            <p:ph type="body"/>
          </p:nvPr>
        </p:nvSpPr>
        <p:spPr>
          <a:xfrm>
            <a:off x="457200" y="1371600"/>
            <a:ext cx="8458200" cy="4754563"/>
          </a:xfrm>
          <a:ln/>
        </p:spPr>
        <p:txBody>
          <a:bodyPr/>
          <a:p>
            <a:pPr>
              <a:lnSpc>
                <a:spcPct val="80000"/>
              </a:lnSpc>
              <a:buNone/>
            </a:pPr>
            <a:r>
              <a:rPr lang="zh-CN" altLang="en-US" sz="2800" b="1">
                <a:latin typeface="仿宋_GB2312" charset="-122"/>
                <a:ea typeface="仿宋_GB2312" charset="-122"/>
              </a:rPr>
              <a:t>（二）非语言沟通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80000"/>
              </a:lnSpc>
              <a:buNone/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空间距离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——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亲密距离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0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～</a:t>
            </a:r>
            <a:r>
              <a:rPr lang="en-US" altLang="zh-CN" sz="2400" b="1">
                <a:solidFill>
                  <a:srgbClr val="3399FF"/>
                </a:solidFill>
                <a:ea typeface="仿宋_GB2312" charset="-122"/>
              </a:rPr>
              <a:t>0.5</a:t>
            </a:r>
            <a:r>
              <a:rPr lang="zh-CN" altLang="en-US" sz="2400" b="1">
                <a:solidFill>
                  <a:srgbClr val="3399FF"/>
                </a:solidFill>
                <a:ea typeface="仿宋_GB2312" charset="-122"/>
              </a:rPr>
              <a:t>米</a:t>
            </a:r>
            <a:endParaRPr lang="zh-CN" altLang="en-US" sz="2000" b="1">
              <a:latin typeface="仿宋_GB2312" charset="-122"/>
              <a:ea typeface="仿宋_GB2312" charset="-122"/>
            </a:endParaRPr>
          </a:p>
        </p:txBody>
      </p:sp>
      <p:pic>
        <p:nvPicPr>
          <p:cNvPr id="2229" name="图片 2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0" y="2819400"/>
            <a:ext cx="4953000" cy="329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32" name="矩形 2231"/>
          <p:cNvSpPr/>
          <p:nvPr/>
        </p:nvSpPr>
        <p:spPr>
          <a:xfrm>
            <a:off x="0" y="3048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Arial" panose="020B0604020202020204"/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latin typeface="Arial" panose="020B0604020202020204"/>
              <a:ea typeface="黑体" panose="02010609060101010101" charset="-122"/>
            </a:endParaRPr>
          </a:p>
        </p:txBody>
      </p:sp>
      <p:sp>
        <p:nvSpPr>
          <p:cNvPr id="2233" name="矩形 2232"/>
          <p:cNvSpPr/>
          <p:nvPr/>
        </p:nvSpPr>
        <p:spPr>
          <a:xfrm>
            <a:off x="990600" y="1524000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>
                <a:solidFill>
                  <a:srgbClr val="3399FF"/>
                </a:solidFill>
                <a:latin typeface="Arial" panose="020B0604020202020204"/>
                <a:ea typeface="华文琥珀" charset="-122"/>
              </a:rPr>
              <a:t>技巧一：听的艺术</a:t>
            </a:r>
            <a:endParaRPr lang="zh-CN" altLang="en-US" sz="2800">
              <a:solidFill>
                <a:srgbClr val="3399FF"/>
              </a:solidFill>
              <a:latin typeface="Arial" panose="020B0604020202020204"/>
              <a:ea typeface="华文琥珀" charset="-122"/>
            </a:endParaRPr>
          </a:p>
        </p:txBody>
      </p:sp>
      <p:pic>
        <p:nvPicPr>
          <p:cNvPr id="2234" name="图片 22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0" y="2895600"/>
            <a:ext cx="3581400" cy="312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37" name="图片 2236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879725"/>
            <a:ext cx="3048000" cy="2835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38" name="图片 22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048000"/>
            <a:ext cx="2743200" cy="258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39" name="矩形 2238"/>
          <p:cNvSpPr/>
          <p:nvPr/>
        </p:nvSpPr>
        <p:spPr>
          <a:xfrm>
            <a:off x="1066800" y="1447800"/>
            <a:ext cx="3886200" cy="11604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>
                <a:solidFill>
                  <a:srgbClr val="3399FF"/>
                </a:solidFill>
                <a:latin typeface="Arial" panose="020B0604020202020204"/>
                <a:ea typeface="华文琥珀" charset="-122"/>
              </a:rPr>
              <a:t>技巧二：表达的艺术</a:t>
            </a:r>
            <a:endParaRPr lang="zh-CN" altLang="en-US" sz="2800">
              <a:solidFill>
                <a:srgbClr val="3399FF"/>
              </a:solidFill>
              <a:latin typeface="Arial" panose="020B0604020202020204"/>
              <a:ea typeface="华文琥珀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华文中宋" charset="-122"/>
                <a:ea typeface="华文中宋" charset="-122"/>
              </a:rPr>
              <a:t>1</a:t>
            </a:r>
            <a:r>
              <a:rPr lang="zh-CN" altLang="en-US" sz="2800" b="1">
                <a:solidFill>
                  <a:srgbClr val="3399FF"/>
                </a:solidFill>
                <a:latin typeface="华文中宋" charset="-122"/>
                <a:ea typeface="华文中宋" charset="-122"/>
              </a:rPr>
              <a:t>、沟通的对象</a:t>
            </a:r>
            <a:endParaRPr lang="zh-CN" altLang="en-US" sz="2800" b="1">
              <a:solidFill>
                <a:srgbClr val="3399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2240" name="矩形 2239"/>
          <p:cNvSpPr/>
          <p:nvPr/>
        </p:nvSpPr>
        <p:spPr>
          <a:xfrm>
            <a:off x="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Arial" panose="020B0604020202020204"/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latin typeface="Arial" panose="020B0604020202020204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43" name="矩形 2242"/>
          <p:cNvSpPr/>
          <p:nvPr/>
        </p:nvSpPr>
        <p:spPr>
          <a:xfrm>
            <a:off x="990600" y="1371600"/>
            <a:ext cx="4343400" cy="11604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>
                <a:solidFill>
                  <a:srgbClr val="3399FF"/>
                </a:solidFill>
                <a:latin typeface="Arial" panose="020B0604020202020204"/>
                <a:ea typeface="华文琥珀" charset="-122"/>
              </a:rPr>
              <a:t>技巧二：表达的艺术</a:t>
            </a:r>
            <a:endParaRPr lang="zh-CN" altLang="en-US" sz="2800">
              <a:solidFill>
                <a:srgbClr val="3399FF"/>
              </a:solidFill>
              <a:latin typeface="Arial" panose="020B0604020202020204"/>
              <a:ea typeface="华文琥珀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solidFill>
                  <a:srgbClr val="3399FF"/>
                </a:solidFill>
                <a:latin typeface="华文中宋" charset="-122"/>
                <a:ea typeface="华文中宋" charset="-122"/>
              </a:rPr>
              <a:t> </a:t>
            </a:r>
            <a:r>
              <a:rPr lang="en-US" altLang="zh-CN" sz="2800" b="1">
                <a:solidFill>
                  <a:srgbClr val="3399FF"/>
                </a:solidFill>
                <a:latin typeface="华文中宋" charset="-122"/>
                <a:ea typeface="华文中宋" charset="-122"/>
              </a:rPr>
              <a:t>2</a:t>
            </a:r>
            <a:r>
              <a:rPr lang="zh-CN" altLang="en-US" sz="2800" b="1">
                <a:solidFill>
                  <a:srgbClr val="3399FF"/>
                </a:solidFill>
                <a:latin typeface="华文中宋" charset="-122"/>
                <a:ea typeface="华文中宋" charset="-122"/>
              </a:rPr>
              <a:t>、适度的幽默感</a:t>
            </a:r>
            <a:endParaRPr lang="zh-CN" altLang="en-US" sz="2800" b="1">
              <a:solidFill>
                <a:srgbClr val="3399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2244" name="矩形 2243"/>
          <p:cNvSpPr/>
          <p:nvPr/>
        </p:nvSpPr>
        <p:spPr>
          <a:xfrm>
            <a:off x="0" y="3048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Arial" panose="020B0604020202020204"/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latin typeface="Arial" panose="020B0604020202020204"/>
              <a:ea typeface="黑体" panose="02010609060101010101" charset="-122"/>
            </a:endParaRPr>
          </a:p>
        </p:txBody>
      </p:sp>
      <p:pic>
        <p:nvPicPr>
          <p:cNvPr id="2245" name="图片 2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2667000"/>
            <a:ext cx="5181600" cy="3336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48" name="矩形 2247"/>
          <p:cNvSpPr/>
          <p:nvPr/>
        </p:nvSpPr>
        <p:spPr>
          <a:xfrm>
            <a:off x="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Arial" panose="020B0604020202020204"/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latin typeface="Arial" panose="020B0604020202020204"/>
              <a:ea typeface="黑体" panose="02010609060101010101" charset="-122"/>
            </a:endParaRPr>
          </a:p>
        </p:txBody>
      </p:sp>
      <p:sp>
        <p:nvSpPr>
          <p:cNvPr id="2249" name="矩形 2248"/>
          <p:cNvSpPr/>
          <p:nvPr/>
        </p:nvSpPr>
        <p:spPr>
          <a:xfrm>
            <a:off x="1295400" y="1371600"/>
            <a:ext cx="4038600" cy="5794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Arial" panose="020B0604020202020204"/>
                <a:ea typeface="华文琥珀" charset="-122"/>
              </a:rPr>
              <a:t>技巧三：有效的反馈</a:t>
            </a:r>
            <a:endParaRPr lang="zh-CN" altLang="en-US" sz="3200" b="1">
              <a:solidFill>
                <a:srgbClr val="3399FF"/>
              </a:solidFill>
              <a:latin typeface="Arial" panose="020B0604020202020204"/>
              <a:ea typeface="华文琥珀" charset="-122"/>
            </a:endParaRPr>
          </a:p>
        </p:txBody>
      </p:sp>
      <p:pic>
        <p:nvPicPr>
          <p:cNvPr id="2250" name="图片 22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2514600"/>
            <a:ext cx="2895600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" name="矩形 2252"/>
          <p:cNvSpPr/>
          <p:nvPr/>
        </p:nvSpPr>
        <p:spPr>
          <a:xfrm>
            <a:off x="0" y="3048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chemeClr val="bg1"/>
                </a:solidFill>
                <a:latin typeface="Arial" panose="020B0604020202020204"/>
                <a:ea typeface="黑体" panose="02010609060101010101" charset="-122"/>
              </a:rPr>
              <a:t>二、有效沟通的技巧</a:t>
            </a:r>
            <a:endParaRPr lang="zh-CN" altLang="en-US" sz="3600" b="1">
              <a:solidFill>
                <a:schemeClr val="bg1"/>
              </a:solidFill>
              <a:latin typeface="Arial" panose="020B0604020202020204"/>
              <a:ea typeface="黑体" panose="02010609060101010101" charset="-122"/>
            </a:endParaRPr>
          </a:p>
        </p:txBody>
      </p:sp>
      <p:sp>
        <p:nvSpPr>
          <p:cNvPr id="2254" name="矩形 2253"/>
          <p:cNvSpPr/>
          <p:nvPr/>
        </p:nvSpPr>
        <p:spPr>
          <a:xfrm>
            <a:off x="1295400" y="1371600"/>
            <a:ext cx="4876800" cy="5794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Arial" panose="020B0604020202020204"/>
                <a:ea typeface="华文琥珀" charset="-122"/>
              </a:rPr>
              <a:t>技巧四：控制自己的情绪</a:t>
            </a:r>
            <a:endParaRPr lang="zh-CN" altLang="en-US" sz="3200" b="1">
              <a:solidFill>
                <a:srgbClr val="3399FF"/>
              </a:solidFill>
              <a:latin typeface="Arial" panose="020B0604020202020204"/>
              <a:ea typeface="华文琥珀" charset="-122"/>
            </a:endParaRPr>
          </a:p>
        </p:txBody>
      </p:sp>
      <p:pic>
        <p:nvPicPr>
          <p:cNvPr id="2255" name="图片 2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800" y="2438400"/>
            <a:ext cx="29718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6" name="图片 22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438400"/>
            <a:ext cx="3281363" cy="358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9" name="椭圆 2258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0" name="椭圆 2259"/>
          <p:cNvSpPr/>
          <p:nvPr/>
        </p:nvSpPr>
        <p:spPr>
          <a:xfrm>
            <a:off x="4800600" y="4267200"/>
            <a:ext cx="3505200" cy="1946275"/>
          </a:xfrm>
          <a:prstGeom prst="ellipse">
            <a:avLst/>
          </a:prstGeom>
          <a:gradFill rotWithShape="1">
            <a:gsLst>
              <a:gs pos="0">
                <a:srgbClr val="009999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1" name="椭圆 2260"/>
          <p:cNvSpPr/>
          <p:nvPr/>
        </p:nvSpPr>
        <p:spPr>
          <a:xfrm>
            <a:off x="4999038" y="4416425"/>
            <a:ext cx="3046412" cy="1690688"/>
          </a:xfrm>
          <a:prstGeom prst="ellipse">
            <a:avLst/>
          </a:prstGeom>
          <a:gradFill rotWithShape="1">
            <a:gsLst>
              <a:gs pos="0">
                <a:srgbClr val="005353">
                  <a:alpha val="100000"/>
                </a:srgbClr>
              </a:gs>
              <a:gs pos="50000">
                <a:srgbClr val="009999">
                  <a:alpha val="100000"/>
                </a:srgbClr>
              </a:gs>
              <a:gs pos="100000">
                <a:srgbClr val="005353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2" name="椭圆 2261"/>
          <p:cNvSpPr/>
          <p:nvPr/>
        </p:nvSpPr>
        <p:spPr>
          <a:xfrm>
            <a:off x="5027613" y="4425950"/>
            <a:ext cx="3048000" cy="1690688"/>
          </a:xfrm>
          <a:prstGeom prst="ellipse">
            <a:avLst/>
          </a:prstGeom>
          <a:gradFill rotWithShape="1">
            <a:gsLst>
              <a:gs pos="0">
                <a:srgbClr val="006262"/>
              </a:gs>
              <a:gs pos="100000">
                <a:srgbClr val="009999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3" name="椭圆 2262"/>
          <p:cNvSpPr/>
          <p:nvPr/>
        </p:nvSpPr>
        <p:spPr>
          <a:xfrm>
            <a:off x="5156200" y="4514850"/>
            <a:ext cx="2746375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4" name="椭圆 2263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5" name="椭圆 2264"/>
          <p:cNvSpPr/>
          <p:nvPr/>
        </p:nvSpPr>
        <p:spPr>
          <a:xfrm>
            <a:off x="228600" y="644525"/>
            <a:ext cx="3505200" cy="1946275"/>
          </a:xfrm>
          <a:prstGeom prst="ellipse">
            <a:avLst/>
          </a:prstGeom>
          <a:gradFill rotWithShape="1">
            <a:gsLst>
              <a:gs pos="0">
                <a:srgbClr val="99CC00">
                  <a:alpha val="32156"/>
                </a:srgbClr>
              </a:gs>
              <a:gs pos="100000">
                <a:srgbClr val="000000">
                  <a:alpha val="89803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6" name="椭圆 2265"/>
          <p:cNvSpPr/>
          <p:nvPr/>
        </p:nvSpPr>
        <p:spPr>
          <a:xfrm>
            <a:off x="455613" y="79375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537000">
                  <a:alpha val="100000"/>
                </a:srgbClr>
              </a:gs>
              <a:gs pos="50000">
                <a:srgbClr val="99CC00">
                  <a:alpha val="100000"/>
                </a:srgbClr>
              </a:gs>
              <a:gs pos="100000">
                <a:srgbClr val="537000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7" name="椭圆 2266"/>
          <p:cNvSpPr/>
          <p:nvPr/>
        </p:nvSpPr>
        <p:spPr>
          <a:xfrm>
            <a:off x="457200" y="796925"/>
            <a:ext cx="3046413" cy="1690688"/>
          </a:xfrm>
          <a:prstGeom prst="ellipse">
            <a:avLst/>
          </a:prstGeom>
          <a:gradFill rotWithShape="1">
            <a:gsLst>
              <a:gs pos="0">
                <a:srgbClr val="628300"/>
              </a:gs>
              <a:gs pos="100000">
                <a:srgbClr val="99CC00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68" name="椭圆 2267"/>
          <p:cNvSpPr/>
          <p:nvPr/>
        </p:nvSpPr>
        <p:spPr>
          <a:xfrm>
            <a:off x="606425" y="893763"/>
            <a:ext cx="2744788" cy="15224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269" name="组合 2268"/>
          <p:cNvGrpSpPr/>
          <p:nvPr/>
        </p:nvGrpSpPr>
        <p:grpSpPr>
          <a:xfrm>
            <a:off x="685800" y="914400"/>
            <a:ext cx="2652713" cy="1476375"/>
            <a:chOff x="4166" y="1706"/>
            <a:chExt cx="1252" cy="1252"/>
          </a:xfrm>
        </p:grpSpPr>
        <p:sp>
          <p:nvSpPr>
            <p:cNvPr id="2270" name="椭圆 2269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71" name="椭圆 2270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72" name="椭圆 2271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73" name="椭圆 2272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274" name="椭圆 2273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FFFFFF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75" name="椭圆 2274"/>
          <p:cNvSpPr/>
          <p:nvPr/>
        </p:nvSpPr>
        <p:spPr>
          <a:xfrm>
            <a:off x="2743200" y="2401888"/>
            <a:ext cx="3505200" cy="1946275"/>
          </a:xfrm>
          <a:prstGeom prst="ellipse">
            <a:avLst/>
          </a:prstGeom>
          <a:gradFill rotWithShape="1">
            <a:gsLst>
              <a:gs pos="0">
                <a:srgbClr val="BBE0E3">
                  <a:alpha val="32156"/>
                </a:srgbClr>
              </a:gs>
              <a:gs pos="100000">
                <a:srgbClr val="57696B"/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76" name="椭圆 2275"/>
          <p:cNvSpPr/>
          <p:nvPr/>
        </p:nvSpPr>
        <p:spPr>
          <a:xfrm>
            <a:off x="2971800" y="2551113"/>
            <a:ext cx="3046413" cy="1690687"/>
          </a:xfrm>
          <a:prstGeom prst="ellipse">
            <a:avLst/>
          </a:prstGeom>
          <a:gradFill rotWithShape="1">
            <a:gsLst>
              <a:gs pos="0">
                <a:srgbClr val="667B7D">
                  <a:alpha val="100000"/>
                </a:srgbClr>
              </a:gs>
              <a:gs pos="50000">
                <a:srgbClr val="BBE0E3">
                  <a:alpha val="100000"/>
                </a:srgbClr>
              </a:gs>
              <a:gs pos="100000">
                <a:srgbClr val="667B7D"/>
              </a:gs>
            </a:gsLst>
            <a:lin ang="189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77" name="椭圆 2276"/>
          <p:cNvSpPr/>
          <p:nvPr/>
        </p:nvSpPr>
        <p:spPr>
          <a:xfrm>
            <a:off x="2973388" y="2514600"/>
            <a:ext cx="3046412" cy="1690688"/>
          </a:xfrm>
          <a:prstGeom prst="ellipse">
            <a:avLst/>
          </a:prstGeom>
          <a:gradFill rotWithShape="1">
            <a:gsLst>
              <a:gs pos="0">
                <a:srgbClr val="789092"/>
              </a:gs>
              <a:gs pos="100000">
                <a:srgbClr val="BBE0E3">
                  <a:alpha val="0"/>
                </a:srgbClr>
              </a:gs>
            </a:gsLst>
            <a:lin ang="2700000"/>
            <a:tileRect/>
          </a:gra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78" name="椭圆 2277"/>
          <p:cNvSpPr/>
          <p:nvPr/>
        </p:nvSpPr>
        <p:spPr>
          <a:xfrm>
            <a:off x="3122613" y="2609850"/>
            <a:ext cx="2744787" cy="1522413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2279" name="组合 2278"/>
          <p:cNvGrpSpPr/>
          <p:nvPr/>
        </p:nvGrpSpPr>
        <p:grpSpPr>
          <a:xfrm>
            <a:off x="3168650" y="2630488"/>
            <a:ext cx="2652713" cy="1476375"/>
            <a:chOff x="4166" y="1706"/>
            <a:chExt cx="1252" cy="1252"/>
          </a:xfrm>
        </p:grpSpPr>
        <p:sp>
          <p:nvSpPr>
            <p:cNvPr id="2280" name="椭圆 2279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1" name="椭圆 2280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2" name="椭圆 2281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3" name="椭圆 2282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grpSp>
        <p:nvGrpSpPr>
          <p:cNvPr id="2284" name="组合 2283"/>
          <p:cNvGrpSpPr/>
          <p:nvPr/>
        </p:nvGrpSpPr>
        <p:grpSpPr>
          <a:xfrm>
            <a:off x="5205413" y="4535488"/>
            <a:ext cx="2655887" cy="1476375"/>
            <a:chOff x="4166" y="1706"/>
            <a:chExt cx="1252" cy="1252"/>
          </a:xfrm>
        </p:grpSpPr>
        <p:sp>
          <p:nvSpPr>
            <p:cNvPr id="2285" name="椭圆 2284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46A6A"/>
                </a:gs>
                <a:gs pos="100000">
                  <a:srgbClr val="D6E1E2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6" name="椭圆 2285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7" name="椭圆 2286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BB3B4"/>
                </a:gs>
                <a:gs pos="100000">
                  <a:srgbClr val="D6E1E2">
                    <a:alpha val="47842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2288" name="椭圆 2287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8039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endParaRPr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2289" name="矩形 2288"/>
          <p:cNvSpPr/>
          <p:nvPr/>
        </p:nvSpPr>
        <p:spPr>
          <a:xfrm>
            <a:off x="609600" y="1295400"/>
            <a:ext cx="2794000" cy="5191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Arial" panose="020B0604020202020204"/>
                <a:ea typeface="楷体_GB2312" charset="-122"/>
              </a:rPr>
              <a:t>沟通的概述</a:t>
            </a:r>
            <a:endParaRPr lang="zh-CN" altLang="en-US" sz="28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290" name="矩形 2289"/>
          <p:cNvSpPr/>
          <p:nvPr/>
        </p:nvSpPr>
        <p:spPr>
          <a:xfrm>
            <a:off x="2895600" y="3048000"/>
            <a:ext cx="3279775" cy="5191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Arial" panose="020B0604020202020204"/>
                <a:ea typeface="楷体_GB2312" charset="-122"/>
              </a:rPr>
              <a:t>有效沟通的技巧</a:t>
            </a:r>
            <a:endParaRPr lang="zh-CN" altLang="en-US" sz="2800" b="1">
              <a:latin typeface="Arial" panose="020B0604020202020204"/>
              <a:ea typeface="楷体_GB2312" charset="-122"/>
            </a:endParaRPr>
          </a:p>
        </p:txBody>
      </p:sp>
      <p:sp>
        <p:nvSpPr>
          <p:cNvPr id="2291" name="矩形 2290"/>
          <p:cNvSpPr/>
          <p:nvPr/>
        </p:nvSpPr>
        <p:spPr>
          <a:xfrm>
            <a:off x="5392738" y="4689475"/>
            <a:ext cx="2487612" cy="1066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0066FF"/>
                </a:solidFill>
                <a:latin typeface="Arial" panose="020B0604020202020204"/>
                <a:ea typeface="楷体_GB2312" charset="-122"/>
              </a:rPr>
              <a:t>与不同类型的人沟通</a:t>
            </a:r>
            <a:endParaRPr lang="zh-CN" altLang="en-US" sz="3200" b="1">
              <a:solidFill>
                <a:srgbClr val="0066FF"/>
              </a:solidFill>
              <a:latin typeface="Arial" panose="020B0604020202020204"/>
              <a:ea typeface="楷体_GB2312" charset="-122"/>
            </a:endParaRPr>
          </a:p>
        </p:txBody>
      </p:sp>
      <p:sp>
        <p:nvSpPr>
          <p:cNvPr id="2292" name="燕尾形 2291"/>
          <p:cNvSpPr/>
          <p:nvPr/>
        </p:nvSpPr>
        <p:spPr>
          <a:xfrm>
            <a:off x="1905000" y="2971800"/>
            <a:ext cx="554038" cy="376238"/>
          </a:xfrm>
          <a:prstGeom prst="chevron">
            <a:avLst>
              <a:gd name="adj" fmla="val 77330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2293" name="燕尾形 2292"/>
          <p:cNvSpPr/>
          <p:nvPr/>
        </p:nvSpPr>
        <p:spPr>
          <a:xfrm>
            <a:off x="4038600" y="5029200"/>
            <a:ext cx="550863" cy="376238"/>
          </a:xfrm>
          <a:prstGeom prst="chevron">
            <a:avLst>
              <a:gd name="adj" fmla="val 76887"/>
            </a:avLst>
          </a:prstGeom>
          <a:solidFill>
            <a:srgbClr val="0099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>
              <a:latin typeface="Arial" panose="020B060402020202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96" name="矩形 2295"/>
          <p:cNvSpPr/>
          <p:nvPr/>
        </p:nvSpPr>
        <p:spPr>
          <a:xfrm>
            <a:off x="22860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rgbClr val="FF6699"/>
                </a:solidFill>
                <a:latin typeface="黑体" panose="02010609060101010101" charset="-122"/>
                <a:ea typeface="黑体" panose="02010609060101010101" charset="-122"/>
              </a:rPr>
              <a:t>四种性格分类：</a:t>
            </a:r>
            <a:endParaRPr lang="zh-CN" altLang="en-US" sz="3600" b="1">
              <a:solidFill>
                <a:srgbClr val="FF6699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297" name="直接连接符 2296"/>
          <p:cNvCxnSpPr/>
          <p:nvPr/>
        </p:nvCxnSpPr>
        <p:spPr>
          <a:xfrm flipH="1">
            <a:off x="4114800" y="2479675"/>
            <a:ext cx="28575" cy="30067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stealth" w="lg" len="lg"/>
            <a:tailEnd type="none" w="med" len="med"/>
          </a:ln>
        </p:spPr>
      </p:cxnSp>
      <p:cxnSp>
        <p:nvCxnSpPr>
          <p:cNvPr id="2298" name="直接连接符 2297"/>
          <p:cNvCxnSpPr/>
          <p:nvPr/>
        </p:nvCxnSpPr>
        <p:spPr>
          <a:xfrm>
            <a:off x="1143000" y="3886200"/>
            <a:ext cx="6226175" cy="49213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stealth" w="lg" len="lg"/>
          </a:ln>
        </p:spPr>
      </p:cxnSp>
      <p:sp>
        <p:nvSpPr>
          <p:cNvPr id="2299" name="矩形 2298"/>
          <p:cNvSpPr/>
          <p:nvPr/>
        </p:nvSpPr>
        <p:spPr>
          <a:xfrm>
            <a:off x="3810000" y="1371600"/>
            <a:ext cx="1079500" cy="519113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感性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300" name="矩形 2299"/>
          <p:cNvSpPr/>
          <p:nvPr/>
        </p:nvSpPr>
        <p:spPr>
          <a:xfrm>
            <a:off x="7467600" y="3733800"/>
            <a:ext cx="990600" cy="519113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率直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01" name="矩形 2300"/>
          <p:cNvSpPr/>
          <p:nvPr/>
        </p:nvSpPr>
        <p:spPr>
          <a:xfrm>
            <a:off x="3810000" y="5943600"/>
            <a:ext cx="1208088" cy="519113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理性</a:t>
            </a:r>
            <a:endParaRPr lang="zh-CN" altLang="en-US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302" name="矩形 2301"/>
          <p:cNvSpPr/>
          <p:nvPr/>
        </p:nvSpPr>
        <p:spPr>
          <a:xfrm>
            <a:off x="533400" y="1371600"/>
            <a:ext cx="1968500" cy="579438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Times New Roman" panose="02020603050405020304" charset="0"/>
                <a:ea typeface="黑体" panose="02010609060101010101" charset="-122"/>
              </a:rPr>
              <a:t>和平型</a:t>
            </a:r>
            <a:endParaRPr lang="zh-CN" altLang="en-US" sz="3200" b="1">
              <a:solidFill>
                <a:srgbClr val="3399FF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03" name="矩形 2302"/>
          <p:cNvSpPr/>
          <p:nvPr/>
        </p:nvSpPr>
        <p:spPr>
          <a:xfrm>
            <a:off x="6705600" y="1371600"/>
            <a:ext cx="1738313" cy="579438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Times New Roman" panose="02020603050405020304" charset="0"/>
                <a:ea typeface="黑体" panose="02010609060101010101" charset="-122"/>
              </a:rPr>
              <a:t>活泼型</a:t>
            </a:r>
            <a:endParaRPr lang="zh-CN" altLang="en-US" sz="3200" b="1">
              <a:solidFill>
                <a:srgbClr val="3399FF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04" name="矩形 2303"/>
          <p:cNvSpPr/>
          <p:nvPr/>
        </p:nvSpPr>
        <p:spPr>
          <a:xfrm>
            <a:off x="6705600" y="5514975"/>
            <a:ext cx="1720850" cy="579438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Times New Roman" panose="02020603050405020304" charset="0"/>
                <a:ea typeface="黑体" panose="02010609060101010101" charset="-122"/>
              </a:rPr>
              <a:t>力量型</a:t>
            </a:r>
            <a:endParaRPr lang="zh-CN" altLang="en-US" sz="3200" b="1">
              <a:solidFill>
                <a:srgbClr val="3399FF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05" name="矩形 2304"/>
          <p:cNvSpPr/>
          <p:nvPr/>
        </p:nvSpPr>
        <p:spPr>
          <a:xfrm>
            <a:off x="717550" y="5561013"/>
            <a:ext cx="1720850" cy="579437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 b="1">
                <a:solidFill>
                  <a:srgbClr val="3399FF"/>
                </a:solidFill>
                <a:latin typeface="Times New Roman" panose="02020603050405020304" charset="0"/>
                <a:ea typeface="黑体" panose="02010609060101010101" charset="-122"/>
              </a:rPr>
              <a:t>完美型</a:t>
            </a:r>
            <a:endParaRPr lang="zh-CN" altLang="en-US" sz="3200" b="1">
              <a:solidFill>
                <a:srgbClr val="3399FF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pic>
        <p:nvPicPr>
          <p:cNvPr id="2306" name="图片 23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200" y="4191000"/>
            <a:ext cx="1498600" cy="1233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07" name="图片 2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267200"/>
            <a:ext cx="1423988" cy="1233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08" name="图片 23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362200"/>
            <a:ext cx="2381250" cy="1127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09" name="矩形 2308"/>
          <p:cNvSpPr/>
          <p:nvPr/>
        </p:nvSpPr>
        <p:spPr>
          <a:xfrm>
            <a:off x="152400" y="3657600"/>
            <a:ext cx="990600" cy="519113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优柔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</a:endParaRPr>
          </a:p>
        </p:txBody>
      </p:sp>
      <p:pic>
        <p:nvPicPr>
          <p:cNvPr id="2310" name="图片 23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362200"/>
            <a:ext cx="1600200" cy="1143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 additive="base">
                                        <p:cTn id="7" dur="500"/>
                                        <p:tgtEl>
                                          <p:spTgt spid="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base">
                                        <p:cTn id="11" dur="500"/>
                                        <p:tgtEl>
                                          <p:spTgt spid="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6" dur="50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9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24" dur="500"/>
                                        <p:tgtEl>
                                          <p:spTgt spid="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1" nodeType="withEffect"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27" dur="500"/>
                                        <p:tgtEl>
                                          <p:spTgt spid="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1" nodeType="withEffect">
                                  <p:childTnLst>
                                    <p:set>
                                      <p:cBhvr additive="base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42" dur="500"/>
                                        <p:tgtEl>
                                          <p:spTgt spid="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1" nodeType="withEffect">
                                  <p:childTnLst>
                                    <p:set>
                                      <p:cBhvr additive="base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45" dur="500"/>
                                        <p:tgtEl>
                                          <p:spTgt spid="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2" grpId="0" animBg="1"/>
      <p:bldP spid="2303" grpId="1" animBg="1"/>
      <p:bldP spid="2304" grpId="2" animBg="1"/>
      <p:bldP spid="2305" grpId="3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13" name="矩形 2312"/>
          <p:cNvSpPr/>
          <p:nvPr/>
        </p:nvSpPr>
        <p:spPr>
          <a:xfrm>
            <a:off x="304800" y="228600"/>
            <a:ext cx="5029200" cy="5794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西游记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314" name="图片 23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0" y="609600"/>
            <a:ext cx="5270500" cy="5638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17" name="文本占位符 2316"/>
          <p:cNvSpPr/>
          <p:nvPr>
            <p:ph type="body"/>
          </p:nvPr>
        </p:nvSpPr>
        <p:spPr>
          <a:xfrm>
            <a:off x="4267200" y="1828800"/>
            <a:ext cx="3581400" cy="1447800"/>
          </a:xfrm>
          <a:ln/>
        </p:spPr>
        <p:txBody>
          <a:bodyPr/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唐僧</a:t>
            </a: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---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完美型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FF6699"/>
                </a:solidFill>
                <a:latin typeface="华文中宋" charset="-122"/>
                <a:ea typeface="华文中宋" charset="-122"/>
                <a:hlinkClick r:id="rId1"/>
              </a:rPr>
              <a:t>细致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，敏感，悲观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None/>
            </a:pP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pic>
        <p:nvPicPr>
          <p:cNvPr id="2318" name="图片 23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733800"/>
            <a:ext cx="2971800" cy="2228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19" name="图片 23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95400"/>
            <a:ext cx="2971800" cy="222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20" name="矩形 2319"/>
          <p:cNvSpPr/>
          <p:nvPr/>
        </p:nvSpPr>
        <p:spPr>
          <a:xfrm>
            <a:off x="4343400" y="3657600"/>
            <a:ext cx="3962400" cy="2286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</a:pPr>
            <a:endParaRPr lang="en-US" altLang="zh-CN" sz="2800" b="1">
              <a:latin typeface="仿宋_GB2312" charset="-122"/>
              <a:ea typeface="仿宋_GB2312" charset="-122"/>
            </a:endParaRP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Char char="•"/>
            </a:pP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悟空</a:t>
            </a: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---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力量型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Char char="•"/>
            </a:pPr>
            <a:r>
              <a:rPr lang="zh-CN" altLang="en-US" sz="2800" b="1">
                <a:solidFill>
                  <a:srgbClr val="FF6699"/>
                </a:solidFill>
                <a:latin typeface="华文中宋" charset="-122"/>
                <a:ea typeface="华文中宋" charset="-122"/>
                <a:hlinkClick r:id="rId4"/>
              </a:rPr>
              <a:t>坚定，果断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，自负 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Char char="•"/>
            </a:pP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2" dur="500"/>
                                        <p:tgtEl>
                                          <p:spTgt spid="231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>
                                            <p:txEl>
                                              <p:charRg st="1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7" dur="500"/>
                                        <p:tgtEl>
                                          <p:spTgt spid="2317">
                                            <p:txEl>
                                              <p:charRg st="1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22" dur="20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27" dur="2000"/>
                                        <p:tgtEl>
                                          <p:spTgt spid="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7" grpId="0" animBg="1" uiExpand="1" build="p"/>
      <p:bldP spid="232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23" name="矩形 2322"/>
          <p:cNvSpPr/>
          <p:nvPr/>
        </p:nvSpPr>
        <p:spPr>
          <a:xfrm>
            <a:off x="4648200" y="1752600"/>
            <a:ext cx="3048000" cy="16478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八戒</a:t>
            </a: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---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活泼型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 活泼，热情，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多变</a:t>
            </a:r>
            <a:r>
              <a:rPr lang="zh-CN" altLang="en-US" sz="2800">
                <a:latin typeface="仿宋_GB2312" charset="-122"/>
                <a:ea typeface="仿宋_GB2312" charset="-122"/>
              </a:rPr>
              <a:t> </a:t>
            </a:r>
            <a:endParaRPr lang="zh-CN" altLang="en-US" sz="2800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 sz="2800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en-US">
                <a:latin typeface="Arial" panose="020B0604020202020204"/>
                <a:ea typeface="宋体" panose="02010600030101010101" pitchFamily="2" charset="-122"/>
              </a:rPr>
              <a:t>　　</a:t>
            </a:r>
            <a:endParaRPr lang="zh-CN" altLang="en-US">
              <a:latin typeface="Arial" panose="020B0604020202020204"/>
              <a:ea typeface="宋体" panose="02010600030101010101" pitchFamily="2" charset="-122"/>
            </a:endParaRPr>
          </a:p>
        </p:txBody>
      </p:sp>
      <p:pic>
        <p:nvPicPr>
          <p:cNvPr id="2324" name="图片 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962400"/>
            <a:ext cx="2971800" cy="2228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25" name="图片 23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2971800" cy="222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26" name="矩形 2325"/>
          <p:cNvSpPr/>
          <p:nvPr/>
        </p:nvSpPr>
        <p:spPr>
          <a:xfrm>
            <a:off x="4495800" y="4191000"/>
            <a:ext cx="3048000" cy="13731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 sz="2800" b="1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沙僧</a:t>
            </a: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---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和平型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 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平稳</a:t>
            </a:r>
            <a:r>
              <a:rPr lang="zh-CN" altLang="en-US" sz="2800" b="1">
                <a:latin typeface="仿宋_GB2312" charset="-122"/>
                <a:ea typeface="仿宋_GB2312" charset="-122"/>
              </a:rPr>
              <a:t>，随和，寡言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12" dur="2000"/>
                                        <p:tgtEl>
                                          <p:spTgt spid="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17" dur="500"/>
                                        <p:tgtEl>
                                          <p:spTgt spid="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1" nodeType="clickEffect"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22" dur="500"/>
                                        <p:tgtEl>
                                          <p:spTgt spid="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3" grpId="0" animBg="1"/>
      <p:bldP spid="232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29" name="文本占位符 2328"/>
          <p:cNvSpPr/>
          <p:nvPr>
            <p:ph type="body"/>
          </p:nvPr>
        </p:nvSpPr>
        <p:spPr>
          <a:xfrm>
            <a:off x="4495800" y="3200400"/>
            <a:ext cx="4191000" cy="2514600"/>
          </a:xfrm>
          <a:ln/>
        </p:spPr>
        <p:txBody>
          <a:bodyPr/>
          <a:p>
            <a:pPr>
              <a:buNone/>
            </a:pPr>
            <a:r>
              <a:rPr lang="zh-CN" altLang="en-US">
                <a:ea typeface="仿宋_GB2312" charset="-122"/>
                <a:hlinkClick r:id="rId1"/>
              </a:rPr>
              <a:t>社会风格的测试</a:t>
            </a:r>
            <a:endParaRPr lang="zh-CN" altLang="en-US">
              <a:ea typeface="仿宋_GB2312" charset="-122"/>
            </a:endParaRPr>
          </a:p>
        </p:txBody>
      </p:sp>
      <p:pic>
        <p:nvPicPr>
          <p:cNvPr id="2330" name="图片 23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905000"/>
            <a:ext cx="2895600" cy="281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33" name="矩形 2332"/>
          <p:cNvSpPr/>
          <p:nvPr/>
        </p:nvSpPr>
        <p:spPr>
          <a:xfrm>
            <a:off x="0" y="1524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rgbClr val="FF6699"/>
                </a:solidFill>
                <a:latin typeface="黑体" panose="02010609060101010101" charset="-122"/>
                <a:ea typeface="黑体" panose="02010609060101010101" charset="-122"/>
              </a:rPr>
              <a:t>四种人格类型：</a:t>
            </a:r>
            <a:endParaRPr lang="zh-CN" altLang="en-US" sz="3600" b="1">
              <a:solidFill>
                <a:srgbClr val="FF6699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34" name="矩形 2333"/>
          <p:cNvSpPr/>
          <p:nvPr/>
        </p:nvSpPr>
        <p:spPr>
          <a:xfrm>
            <a:off x="685800" y="1905000"/>
            <a:ext cx="7162800" cy="16144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32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3200" b="1">
                <a:solidFill>
                  <a:srgbClr val="0066FF"/>
                </a:solidFill>
                <a:latin typeface="仿宋_GB2312" charset="-122"/>
                <a:ea typeface="仿宋_GB2312" charset="-122"/>
              </a:rPr>
              <a:t>如果起火了，四种性格的人会有什么样的反应？？</a:t>
            </a:r>
            <a:endParaRPr lang="zh-CN" altLang="en-US" sz="32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endParaRPr lang="zh-CN" altLang="en-US" sz="2400" b="1">
              <a:solidFill>
                <a:srgbClr val="0066FF"/>
              </a:solidFill>
              <a:latin typeface="仿宋_GB2312" charset="-122"/>
              <a:ea typeface="仿宋_GB2312" charset="-122"/>
            </a:endParaRPr>
          </a:p>
        </p:txBody>
      </p:sp>
      <p:pic>
        <p:nvPicPr>
          <p:cNvPr id="2335" name="图片 2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800" y="2819400"/>
            <a:ext cx="4038600" cy="3067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38" name="矩形 2337"/>
          <p:cNvSpPr/>
          <p:nvPr/>
        </p:nvSpPr>
        <p:spPr>
          <a:xfrm>
            <a:off x="228600" y="228600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zh-CN" altLang="en-US" sz="3600" b="1">
                <a:solidFill>
                  <a:srgbClr val="FF6699"/>
                </a:solidFill>
                <a:latin typeface="黑体" panose="02010609060101010101" charset="-122"/>
                <a:ea typeface="黑体" panose="02010609060101010101" charset="-122"/>
              </a:rPr>
              <a:t>与不同类型的人沟通</a:t>
            </a:r>
            <a:endParaRPr lang="zh-CN" altLang="en-US" sz="3600" b="1">
              <a:solidFill>
                <a:srgbClr val="FF6699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39" name="矩形 2338"/>
          <p:cNvSpPr/>
          <p:nvPr/>
        </p:nvSpPr>
        <p:spPr>
          <a:xfrm>
            <a:off x="914400" y="2667000"/>
            <a:ext cx="7162800" cy="641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36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·</a:t>
            </a:r>
            <a:r>
              <a:rPr lang="zh-CN" altLang="en-US" sz="36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与四种性格的人如何沟通？？？</a:t>
            </a:r>
            <a:endParaRPr lang="zh-CN" altLang="en-US" sz="36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42" name="矩形 2341"/>
          <p:cNvSpPr/>
          <p:nvPr/>
        </p:nvSpPr>
        <p:spPr>
          <a:xfrm>
            <a:off x="609600" y="3733800"/>
            <a:ext cx="7772400" cy="18018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1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、认可</a:t>
            </a:r>
            <a:endParaRPr lang="zh-CN" altLang="en-US" sz="28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2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、赞赏和关注</a:t>
            </a:r>
            <a:endParaRPr lang="zh-CN" altLang="en-US" sz="28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3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、担心失去朋友和不受欢迎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pic>
        <p:nvPicPr>
          <p:cNvPr id="2343" name="图片 2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91440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7" dur="500"/>
                                        <p:tgtEl>
                                          <p:spTgt spid="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46" name="矩形 2345"/>
          <p:cNvSpPr/>
          <p:nvPr/>
        </p:nvSpPr>
        <p:spPr>
          <a:xfrm>
            <a:off x="1066800" y="4267200"/>
            <a:ext cx="5715000" cy="18018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1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、精确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2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、仔细、细腻</a:t>
            </a:r>
            <a:endParaRPr lang="zh-CN" altLang="en-US" sz="2800" b="1">
              <a:solidFill>
                <a:srgbClr val="3399FF"/>
              </a:solidFill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pic>
        <p:nvPicPr>
          <p:cNvPr id="2347" name="图片 23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1066800"/>
            <a:ext cx="3505200" cy="2628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0" name="矩形 2349"/>
          <p:cNvSpPr/>
          <p:nvPr/>
        </p:nvSpPr>
        <p:spPr>
          <a:xfrm>
            <a:off x="533400" y="3886200"/>
            <a:ext cx="6629400" cy="18018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1</a:t>
            </a:r>
            <a:r>
              <a:rPr lang="zh-CN" altLang="en-US" sz="2800" b="1">
                <a:solidFill>
                  <a:srgbClr val="FF6699"/>
                </a:solidFill>
                <a:latin typeface="仿宋_GB2312" charset="-122"/>
                <a:ea typeface="仿宋_GB2312" charset="-122"/>
              </a:rPr>
              <a:t>、挑战</a:t>
            </a:r>
            <a:endParaRPr lang="zh-CN" altLang="en-US" sz="2800" b="1">
              <a:solidFill>
                <a:srgbClr val="FF6699"/>
              </a:solidFill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2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、控制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3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、需要更多的选择</a:t>
            </a:r>
            <a:endParaRPr lang="zh-CN" altLang="en-US" sz="2800" b="1">
              <a:latin typeface="仿宋_GB2312" charset="-122"/>
              <a:ea typeface="仿宋_GB2312" charset="-122"/>
            </a:endParaRPr>
          </a:p>
        </p:txBody>
      </p:sp>
      <p:pic>
        <p:nvPicPr>
          <p:cNvPr id="2351" name="图片 2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83820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base">
                                        <p:cTn id="7" dur="2000"/>
                                        <p:tgtEl>
                                          <p:spTgt spid="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4" name="矩形 2353"/>
          <p:cNvSpPr/>
          <p:nvPr/>
        </p:nvSpPr>
        <p:spPr>
          <a:xfrm>
            <a:off x="533400" y="4114800"/>
            <a:ext cx="6248400" cy="15255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    1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、被欣赏</a:t>
            </a:r>
            <a:endParaRPr lang="zh-CN" altLang="en-US" sz="2800" b="1">
              <a:latin typeface="仿宋_GB2312" charset="-122"/>
              <a:ea typeface="仿宋_GB2312" charset="-122"/>
            </a:endParaRPr>
          </a:p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</a:pPr>
            <a:r>
              <a:rPr lang="en-US" altLang="zh-CN" sz="2800" b="1">
                <a:latin typeface="仿宋_GB2312" charset="-122"/>
                <a:ea typeface="仿宋_GB2312" charset="-122"/>
              </a:rPr>
              <a:t>  </a:t>
            </a:r>
            <a:r>
              <a:rPr lang="en-US" altLang="zh-CN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   2</a:t>
            </a:r>
            <a:r>
              <a:rPr lang="zh-CN" altLang="en-US" sz="2800" b="1">
                <a:solidFill>
                  <a:srgbClr val="3399FF"/>
                </a:solidFill>
                <a:latin typeface="仿宋_GB2312" charset="-122"/>
                <a:ea typeface="仿宋_GB2312" charset="-122"/>
              </a:rPr>
              <a:t>、被爱护</a:t>
            </a:r>
            <a:br>
              <a:rPr lang="zh-CN" altLang="en-US" sz="2400" b="1">
                <a:latin typeface="仿宋_GB2312" charset="-122"/>
                <a:ea typeface="仿宋_GB2312" charset="-122"/>
              </a:rPr>
            </a:br>
            <a:endParaRPr lang="zh-CN" altLang="en-US" sz="2400" b="1">
              <a:latin typeface="仿宋_GB2312" charset="-122"/>
              <a:ea typeface="仿宋_GB2312" charset="-122"/>
            </a:endParaRPr>
          </a:p>
        </p:txBody>
      </p:sp>
      <p:pic>
        <p:nvPicPr>
          <p:cNvPr id="2355" name="图片 23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838200"/>
            <a:ext cx="3505200" cy="2628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base">
                                        <p:cTn id="7" dur="500"/>
                                        <p:tgtEl>
                                          <p:spTgt spid="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8" name="标题 2357"/>
          <p:cNvSpPr/>
          <p:nvPr>
            <p:ph type="title"/>
          </p:nvPr>
        </p:nvSpPr>
        <p:spPr>
          <a:xfrm>
            <a:off x="0" y="304800"/>
            <a:ext cx="7010400" cy="563563"/>
          </a:xfrm>
          <a:ln/>
        </p:spPr>
        <p:txBody>
          <a:bodyPr anchor="ctr"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6699"/>
                </a:solidFill>
                <a:latin typeface="黑体" panose="02010609060101010101" charset="-122"/>
                <a:ea typeface="黑体" panose="02010609060101010101" charset="-122"/>
              </a:rPr>
              <a:t>沟通中的“新黄金定律”</a:t>
            </a:r>
            <a:endParaRPr lang="zh-CN" altLang="en-US" sz="3600" b="1">
              <a:solidFill>
                <a:srgbClr val="FF6699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59" name="文本占位符 2358"/>
          <p:cNvSpPr/>
          <p:nvPr>
            <p:ph type="body"/>
          </p:nvPr>
        </p:nvSpPr>
        <p:spPr>
          <a:xfrm>
            <a:off x="533400" y="2332038"/>
            <a:ext cx="7010400" cy="3763962"/>
          </a:xfrm>
          <a:ln/>
        </p:spPr>
        <p:txBody>
          <a:bodyPr/>
          <a:p>
            <a:pPr marL="609600" indent="-609600"/>
            <a:r>
              <a:rPr lang="zh-CN" altLang="en-US" b="1">
                <a:solidFill>
                  <a:srgbClr val="3399FF"/>
                </a:solidFill>
                <a:ea typeface="仿宋_GB2312" charset="-122"/>
              </a:rPr>
              <a:t>己所不欲，勿施于人</a:t>
            </a:r>
            <a:endParaRPr lang="zh-CN" altLang="en-US" b="1">
              <a:solidFill>
                <a:srgbClr val="3399FF"/>
              </a:solidFill>
              <a:ea typeface="仿宋_GB2312" charset="-122"/>
            </a:endParaRPr>
          </a:p>
          <a:p>
            <a:pPr marL="609600" indent="-609600">
              <a:buNone/>
            </a:pPr>
            <a:endParaRPr lang="zh-CN" altLang="en-US" b="1">
              <a:solidFill>
                <a:srgbClr val="3399FF"/>
              </a:solidFill>
              <a:ea typeface="仿宋_GB2312" charset="-122"/>
            </a:endParaRPr>
          </a:p>
          <a:p>
            <a:pPr marL="609600" indent="-609600"/>
            <a:r>
              <a:rPr lang="zh-CN" altLang="en-US" b="1">
                <a:solidFill>
                  <a:srgbClr val="3399FF"/>
                </a:solidFill>
                <a:ea typeface="仿宋_GB2312" charset="-122"/>
              </a:rPr>
              <a:t>己所欲，施于人</a:t>
            </a:r>
            <a:endParaRPr lang="zh-CN" altLang="en-US" b="1">
              <a:solidFill>
                <a:srgbClr val="3399FF"/>
              </a:solidFill>
              <a:ea typeface="仿宋_GB2312" charset="-122"/>
            </a:endParaRPr>
          </a:p>
          <a:p>
            <a:pPr marL="609600" indent="-609600"/>
            <a:endParaRPr lang="zh-CN" altLang="en-US" b="1">
              <a:solidFill>
                <a:srgbClr val="3399FF"/>
              </a:solidFill>
              <a:ea typeface="仿宋_GB2312" charset="-122"/>
            </a:endParaRPr>
          </a:p>
          <a:p>
            <a:pPr marL="609600" indent="-609600"/>
            <a:r>
              <a:rPr lang="zh-CN" altLang="en-US" b="1">
                <a:solidFill>
                  <a:srgbClr val="3399FF"/>
                </a:solidFill>
                <a:ea typeface="仿宋_GB2312" charset="-122"/>
              </a:rPr>
              <a:t>其所欲，才施于人</a:t>
            </a:r>
            <a:endParaRPr lang="zh-CN" altLang="en-US" b="1">
              <a:solidFill>
                <a:srgbClr val="3399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62" name="矩形 2361"/>
          <p:cNvSpPr/>
          <p:nvPr/>
        </p:nvSpPr>
        <p:spPr>
          <a:xfrm>
            <a:off x="2057400" y="2286000"/>
            <a:ext cx="5181600" cy="1981200"/>
          </a:xfrm>
          <a:gradFill rotWithShape="0">
            <a:gsLst>
              <a:gs pos="0">
                <a:srgbClr val="A603AB">
                  <a:alpha val="100000"/>
                </a:srgbClr>
              </a:gs>
              <a:gs pos="12000">
                <a:srgbClr val="E81766">
                  <a:alpha val="100000"/>
                </a:srgbClr>
              </a:gs>
              <a:gs pos="26999">
                <a:srgbClr val="EE3F17">
                  <a:alpha val="100000"/>
                </a:srgbClr>
              </a:gs>
              <a:gs pos="48000">
                <a:srgbClr val="FFFF00">
                  <a:alpha val="100000"/>
                </a:srgbClr>
              </a:gs>
              <a:gs pos="64998">
                <a:srgbClr val="1A8D48">
                  <a:alpha val="100000"/>
                </a:srgbClr>
              </a:gs>
              <a:gs pos="78998">
                <a:srgbClr val="0819FB">
                  <a:alpha val="100000"/>
                </a:srgbClr>
              </a:gs>
              <a:gs pos="100000">
                <a:srgbClr val="A603AB"/>
              </a:gs>
            </a:gsLst>
            <a:lin ang="0"/>
            <a:tileRect/>
          </a:gradFill>
          <a:ln w="12700" cap="flat" cmpd="sng">
            <a:solidFill>
              <a:srgbClr val="EAEAEA"/>
            </a:solidFill>
            <a:prstDash val="solid"/>
            <a:headEnd type="none" w="med" len="med"/>
            <a:tailEnd type="none" w="med" len="med"/>
          </a:ln>
          <a:effectLst>
            <a:outerShdw dist="35921" dir="2699999" sy="50000" kx="2003315" algn="bl" rotWithShape="0">
              <a:srgbClr val="C0C0C0">
                <a:alpha val="79999"/>
              </a:srgbClr>
            </a:outerShdw>
          </a:effectLst>
        </p:spPr>
        <p:txBody>
          <a:bodyPr/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 sz="3600">
                <a:effectLst>
                  <a:outerShdw blurRad="38100" dist="38100" dir="2700000">
                    <a:srgbClr val="FFFF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Thank You^-^</a:t>
            </a:r>
            <a:endParaRPr lang="en-US" altLang="zh-CN" sz="3600">
              <a:effectLst>
                <a:outerShdw blurRad="38100" dist="38100" dir="2700000">
                  <a:srgbClr val="FFFFFF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6.09.30"/>
  <p:tag name="AS_TITLE" val="Aspose.Slides for .NET 2.0"/>
  <p:tag name="AS_VERSION" val="16.9.0.0"/>
</p:tagLst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Calibri"/>
        <a:ea typeface="Arial"/>
        <a:cs typeface=""/>
      </a:majorFont>
      <a:minorFont>
        <a:latin typeface="Calibri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override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1322</Words>
  <Application>WPS 演示</Application>
  <PresentationFormat>Экран</PresentationFormat>
  <Paragraphs>265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62" baseType="lpstr">
      <vt:lpstr>Arial</vt:lpstr>
      <vt:lpstr>宋体</vt:lpstr>
      <vt:lpstr>Wingdings</vt:lpstr>
      <vt:lpstr>Calibri</vt:lpstr>
      <vt:lpstr>Arial</vt:lpstr>
      <vt:lpstr>楷体_GB2312</vt:lpstr>
      <vt:lpstr>新宋体</vt:lpstr>
      <vt:lpstr>黑体</vt:lpstr>
      <vt:lpstr>仿宋_GB2312</vt:lpstr>
      <vt:lpstr>仿宋</vt:lpstr>
      <vt:lpstr>Times New Roman</vt:lpstr>
      <vt:lpstr>华文仿宋</vt:lpstr>
      <vt:lpstr>华文隶书</vt:lpstr>
      <vt:lpstr>微软雅黑</vt:lpstr>
      <vt:lpstr>华文中宋</vt:lpstr>
      <vt:lpstr>幼圆</vt:lpstr>
      <vt:lpstr>方正姚体</vt:lpstr>
      <vt:lpstr>华文彩云</vt:lpstr>
      <vt:lpstr>华文琥珀</vt:lpstr>
      <vt:lpstr>Arial Unicode MS</vt:lpstr>
      <vt:lpstr/>
      <vt:lpstr> overriden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玉婷</cp:lastModifiedBy>
  <cp:revision>4</cp:revision>
  <cp:lastPrinted>2019-01-31T03:13:33Z</cp:lastPrinted>
  <dcterms:created xsi:type="dcterms:W3CDTF">2019-01-31T03:13:33Z</dcterms:created>
  <dcterms:modified xsi:type="dcterms:W3CDTF">2021-01-25T06:43:33Z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