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5"/>
  </p:notesMasterIdLst>
  <p:handoutMasterIdLst>
    <p:handoutMasterId r:id="rId34"/>
  </p:handoutMasterIdLst>
  <p:sldIdLst>
    <p:sldId id="256" r:id="rId4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280" r:id="rId25"/>
    <p:sldId id="282" r:id="rId26"/>
    <p:sldId id="283" r:id="rId27"/>
    <p:sldId id="284" r:id="rId28"/>
    <p:sldId id="286" r:id="rId29"/>
    <p:sldId id="287" r:id="rId30"/>
    <p:sldId id="288" r:id="rId31"/>
    <p:sldId id="290" r:id="rId32"/>
    <p:sldId id="292" r:id="rId3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05F2C04-C923-438B-8C0F-E0CD2BADF298}">
      <wppc:fontMiss xmlns:wppc="http://www.wps.cn/officeDocument/PresentationCustomData" type="true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68" y="96"/>
      </p:cViewPr>
      <p:guideLst>
        <p:guide orient="horz" pos="2160"/>
        <p:guide pos="388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247" y="1279525"/>
            <a:ext cx="6141156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tags" Target="../tags/tag4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1"/>
          <p:cNvCxnSpPr/>
          <p:nvPr userDrawn="1"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4843463" y="4750041"/>
            <a:ext cx="257175" cy="2571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296085" y="4750041"/>
            <a:ext cx="257175" cy="2571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748707" y="4750041"/>
            <a:ext cx="257175" cy="2571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201329" y="4750041"/>
            <a:ext cx="257175" cy="2571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653951" y="4750041"/>
            <a:ext cx="257175" cy="2571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106574" y="4750041"/>
            <a:ext cx="257175" cy="2571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4067175" y="2457450"/>
            <a:ext cx="97155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153275" y="2457450"/>
            <a:ext cx="9715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2682239"/>
            <a:ext cx="9144000" cy="114980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931707"/>
            <a:ext cx="9144000" cy="7186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1615440" y="2057400"/>
            <a:ext cx="2453640" cy="2453640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276495" y="3718455"/>
            <a:ext cx="792585" cy="792585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MH_Others_1"/>
          <p:cNvSpPr txBox="1"/>
          <p:nvPr>
            <p:custDataLst>
              <p:tags r:id="rId2"/>
            </p:custDataLst>
          </p:nvPr>
        </p:nvSpPr>
        <p:spPr>
          <a:xfrm>
            <a:off x="1615439" y="2057400"/>
            <a:ext cx="2453641" cy="245363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effectLst>
                  <a:outerShdw blurRad="38100" dist="38100" dir="2700000" algn="tl">
                    <a:schemeClr val="accent5">
                      <a:alpha val="43000"/>
                    </a:schemeClr>
                  </a:outerShdw>
                </a:effectLst>
                <a:cs typeface="+mn-ea"/>
                <a:sym typeface="+mn-lt"/>
              </a:rPr>
              <a:t>PART 1</a:t>
            </a:r>
            <a:endParaRPr lang="zh-CN" altLang="en-US" sz="4400" dirty="0">
              <a:solidFill>
                <a:schemeClr val="bg1"/>
              </a:solidFill>
              <a:effectLst>
                <a:outerShdw blurRad="38100" dist="38100" dir="2700000" algn="tl">
                  <a:schemeClr val="accent5">
                    <a:alpha val="43000"/>
                  </a:scheme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759416" y="2351314"/>
            <a:ext cx="5969544" cy="103550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59416" y="3431391"/>
            <a:ext cx="5969544" cy="8706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932363" y="1829482"/>
            <a:ext cx="2327275" cy="13220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+mn-ea"/>
                <a:sym typeface="+mn-lt"/>
              </a:rPr>
              <a:t>END</a:t>
            </a:r>
            <a:endParaRPr lang="zh-CN" altLang="en-US" sz="8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843463" y="4810201"/>
            <a:ext cx="257175" cy="2571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296085" y="4810201"/>
            <a:ext cx="257175" cy="2571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748707" y="4810201"/>
            <a:ext cx="257175" cy="2571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201329" y="4810201"/>
            <a:ext cx="257175" cy="2571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653951" y="4810201"/>
            <a:ext cx="257175" cy="2571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106574" y="4810201"/>
            <a:ext cx="257175" cy="2571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067175" y="2457450"/>
            <a:ext cx="97155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153275" y="2457450"/>
            <a:ext cx="9715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92150" y="2870198"/>
            <a:ext cx="10807700" cy="1346201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>
              <a:defRPr sz="7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  <a:prstGeom prst="rect">
            <a:avLst/>
          </a:prstGeo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1.png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5" Type="http://schemas.openxmlformats.org/officeDocument/2006/relationships/theme" Target="../theme/theme2.xml"/><Relationship Id="rId14" Type="http://schemas.openxmlformats.org/officeDocument/2006/relationships/tags" Target="../tags/tag7.xml"/><Relationship Id="rId13" Type="http://schemas.openxmlformats.org/officeDocument/2006/relationships/tags" Target="../tags/tag6.xml"/><Relationship Id="rId12" Type="http://schemas.openxmlformats.org/officeDocument/2006/relationships/tags" Target="../tags/tag5.xml"/><Relationship Id="rId11" Type="http://schemas.openxmlformats.org/officeDocument/2006/relationships/image" Target="../media/image2.jpeg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1611799847(1)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782300" y="365125"/>
            <a:ext cx="571500" cy="5238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2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1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5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7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image" Target="../media/image5.png"/><Relationship Id="rId2" Type="http://schemas.openxmlformats.org/officeDocument/2006/relationships/tags" Target="../tags/tag22.xml"/><Relationship Id="rId19" Type="http://schemas.openxmlformats.org/officeDocument/2006/relationships/slideLayout" Target="../slideLayouts/slideLayout12.xml"/><Relationship Id="rId18" Type="http://schemas.openxmlformats.org/officeDocument/2006/relationships/tags" Target="../tags/tag37.xml"/><Relationship Id="rId17" Type="http://schemas.openxmlformats.org/officeDocument/2006/relationships/tags" Target="../tags/tag36.xml"/><Relationship Id="rId16" Type="http://schemas.openxmlformats.org/officeDocument/2006/relationships/tags" Target="../tags/tag35.xml"/><Relationship Id="rId15" Type="http://schemas.openxmlformats.org/officeDocument/2006/relationships/tags" Target="../tags/tag34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tags" Target="../tags/tag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1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4" Type="http://schemas.openxmlformats.org/officeDocument/2006/relationships/slideLayout" Target="../slideLayouts/slideLayout12.xml"/><Relationship Id="rId13" Type="http://schemas.openxmlformats.org/officeDocument/2006/relationships/themeOverride" Target="../theme/themeOverride1.xml"/><Relationship Id="rId12" Type="http://schemas.openxmlformats.org/officeDocument/2006/relationships/tags" Target="../tags/tag53.xml"/><Relationship Id="rId11" Type="http://schemas.openxmlformats.org/officeDocument/2006/relationships/tags" Target="../tags/tag52.xml"/><Relationship Id="rId10" Type="http://schemas.openxmlformats.org/officeDocument/2006/relationships/tags" Target="../tags/tag51.xml"/><Relationship Id="rId1" Type="http://schemas.openxmlformats.org/officeDocument/2006/relationships/tags" Target="../tags/tag4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2.xml"/><Relationship Id="rId1" Type="http://schemas.openxmlformats.org/officeDocument/2006/relationships/tags" Target="../tags/tag5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3.xml"/><Relationship Id="rId1" Type="http://schemas.openxmlformats.org/officeDocument/2006/relationships/tags" Target="../tags/tag5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4.xml"/><Relationship Id="rId1" Type="http://schemas.openxmlformats.org/officeDocument/2006/relationships/tags" Target="../tags/tag5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5.xml"/><Relationship Id="rId1" Type="http://schemas.openxmlformats.org/officeDocument/2006/relationships/tags" Target="../tags/tag57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6.xml"/><Relationship Id="rId2" Type="http://schemas.openxmlformats.org/officeDocument/2006/relationships/tags" Target="../tags/tag58.xml"/><Relationship Id="rId1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7.xml"/><Relationship Id="rId2" Type="http://schemas.openxmlformats.org/officeDocument/2006/relationships/tags" Target="../tags/tag59.xml"/><Relationship Id="rId1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8.xml"/><Relationship Id="rId2" Type="http://schemas.openxmlformats.org/officeDocument/2006/relationships/tags" Target="../tags/tag60.xml"/><Relationship Id="rId1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9.xml"/><Relationship Id="rId2" Type="http://schemas.openxmlformats.org/officeDocument/2006/relationships/tags" Target="../tags/tag61.xml"/><Relationship Id="rId1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10.xml"/><Relationship Id="rId2" Type="http://schemas.openxmlformats.org/officeDocument/2006/relationships/tags" Target="../tags/tag62.xml"/><Relationship Id="rId1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11.xml"/><Relationship Id="rId2" Type="http://schemas.openxmlformats.org/officeDocument/2006/relationships/tags" Target="../tags/tag63.xml"/><Relationship Id="rId1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12.xml"/><Relationship Id="rId2" Type="http://schemas.openxmlformats.org/officeDocument/2006/relationships/tags" Target="../tags/tag64.xml"/><Relationship Id="rId1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13.xml"/><Relationship Id="rId2" Type="http://schemas.openxmlformats.org/officeDocument/2006/relationships/tags" Target="../tags/tag65.xml"/><Relationship Id="rId1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14.xml"/><Relationship Id="rId2" Type="http://schemas.openxmlformats.org/officeDocument/2006/relationships/tags" Target="../tags/tag66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082039"/>
            <a:ext cx="9144000" cy="1149803"/>
          </a:xfrm>
        </p:spPr>
        <p:txBody>
          <a:bodyPr/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《爆品战略》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069377"/>
            <a:ext cx="9144000" cy="718669"/>
          </a:xfrm>
        </p:spPr>
        <p:txBody>
          <a:bodyPr>
            <a:noAutofit/>
          </a:bodyPr>
          <a:p>
            <a:pPr marL="0" indent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zh-CN" altLang="en-US" sz="2800" dirty="0">
                <a:sym typeface="+mn-ea"/>
              </a:rPr>
              <a:t>学习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•</a:t>
            </a:r>
            <a:r>
              <a:rPr lang="zh-CN" altLang="en-US" sz="2800" dirty="0">
                <a:sym typeface="+mn-ea"/>
              </a:rPr>
              <a:t>分享</a:t>
            </a:r>
            <a:endParaRPr lang="zh-CN" altLang="en-US" sz="2800" dirty="0">
              <a:sym typeface="+mn-ea"/>
            </a:endParaRPr>
          </a:p>
          <a:p>
            <a:pPr marL="0" indent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endParaRPr lang="zh-CN" altLang="en-US" sz="2800" dirty="0">
              <a:sym typeface="+mn-ea"/>
            </a:endParaRPr>
          </a:p>
          <a:p>
            <a:pPr marL="0" indent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endParaRPr lang="zh-CN" altLang="en-US" sz="2800" dirty="0">
              <a:sym typeface="+mn-ea"/>
            </a:endParaRPr>
          </a:p>
        </p:txBody>
      </p:sp>
      <p:sp>
        <p:nvSpPr>
          <p:cNvPr id="3" name="圆角矩形 2"/>
          <p:cNvSpPr/>
          <p:nvPr>
            <p:custDataLst>
              <p:tags r:id="rId3"/>
            </p:custDataLst>
          </p:nvPr>
        </p:nvSpPr>
        <p:spPr>
          <a:xfrm>
            <a:off x="8432165" y="5790565"/>
            <a:ext cx="343598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solidFill>
                  <a:srgbClr val="FF0000"/>
                </a:solidFill>
              </a:rPr>
              <a:t>主讲</a:t>
            </a:r>
            <a:r>
              <a:rPr lang="zh-CN" altLang="en-US" sz="3200">
                <a:solidFill>
                  <a:srgbClr val="FF0000"/>
                </a:solidFill>
              </a:rPr>
              <a:t>老师：</a:t>
            </a:r>
            <a:r>
              <a:rPr lang="zh-CN" altLang="en-US" sz="3200">
                <a:solidFill>
                  <a:srgbClr val="FF0000"/>
                </a:solidFill>
              </a:rPr>
              <a:t>马森</a:t>
            </a:r>
            <a:endParaRPr lang="zh-CN" altLang="en-US" sz="3200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/>
          <a:p>
            <a:r>
              <a:rPr lang="zh-CN" altLang="en-US"/>
              <a:t>产品与爆品的区别（</a:t>
            </a:r>
            <a:r>
              <a:rPr lang="en-US" altLang="zh-CN"/>
              <a:t>1</a:t>
            </a:r>
            <a:r>
              <a:rPr lang="zh-CN" altLang="en-US"/>
              <a:t>）</a:t>
            </a:r>
            <a:endParaRPr lang="zh-CN" altLang="en-US"/>
          </a:p>
        </p:txBody>
      </p:sp>
      <p:graphicFrame>
        <p:nvGraphicFramePr>
          <p:cNvPr id="5" name="表格 4"/>
          <p:cNvGraphicFramePr/>
          <p:nvPr/>
        </p:nvGraphicFramePr>
        <p:xfrm>
          <a:off x="1828800" y="2005013"/>
          <a:ext cx="8531860" cy="3402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2965"/>
                <a:gridCol w="2132965"/>
                <a:gridCol w="2132965"/>
                <a:gridCol w="2132965"/>
              </a:tblGrid>
              <a:tr h="1402080">
                <a:tc gridSpan="4">
                  <a:txBody>
                    <a:bodyPr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3200">
                          <a:latin typeface="黑体" panose="02010609060101010101" charset="-122"/>
                          <a:ea typeface="黑体" panose="02010609060101010101" charset="-122"/>
                        </a:rPr>
                        <a:t>两种截然相反的思维方式</a:t>
                      </a:r>
                      <a:endParaRPr lang="zh-CN" altLang="en-US" sz="32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969010">
                <a:tc>
                  <a:txBody>
                    <a:bodyPr/>
                    <a:p>
                      <a:pPr algn="ctr">
                        <a:lnSpc>
                          <a:spcPct val="160000"/>
                        </a:lnSpc>
                        <a:buNone/>
                      </a:pPr>
                      <a:r>
                        <a:rPr lang="zh-CN" altLang="en-US" sz="2000"/>
                        <a:t>传统思维</a:t>
                      </a:r>
                      <a:endParaRPr lang="zh-CN" altLang="en-US" sz="200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60000"/>
                        </a:lnSpc>
                        <a:buNone/>
                      </a:pPr>
                      <a:r>
                        <a:rPr lang="zh-CN" altLang="en-US" sz="2000"/>
                        <a:t>横向思维</a:t>
                      </a: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60000"/>
                        </a:lnSpc>
                        <a:buNone/>
                      </a:pPr>
                      <a:r>
                        <a:rPr lang="en-US" altLang="zh-CN" sz="2000"/>
                        <a:t>    </a:t>
                      </a:r>
                      <a:r>
                        <a:rPr lang="zh-CN" altLang="en-US" sz="2000"/>
                        <a:t>靠品种取胜，       规模盈利</a:t>
                      </a: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60000"/>
                        </a:lnSpc>
                        <a:buNone/>
                      </a:pPr>
                      <a:r>
                        <a:rPr lang="zh-CN" altLang="en-US" sz="2000"/>
                        <a:t>先做大再做强</a:t>
                      </a:r>
                      <a:endParaRPr lang="zh-CN" altLang="en-US" sz="2000"/>
                    </a:p>
                  </a:txBody>
                  <a:tcPr/>
                </a:tc>
              </a:tr>
              <a:tr h="934085">
                <a:tc>
                  <a:txBody>
                    <a:bodyPr/>
                    <a:p>
                      <a:pPr algn="ctr">
                        <a:lnSpc>
                          <a:spcPct val="160000"/>
                        </a:lnSpc>
                        <a:buNone/>
                      </a:pPr>
                      <a:r>
                        <a:rPr lang="zh-CN" altLang="en-US" sz="2000"/>
                        <a:t>爆品思维</a:t>
                      </a:r>
                      <a:endParaRPr lang="zh-CN" altLang="en-US" sz="200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60000"/>
                        </a:lnSpc>
                        <a:buNone/>
                      </a:pPr>
                      <a:r>
                        <a:rPr lang="zh-CN" altLang="en-US" sz="2000"/>
                        <a:t>纵向思维</a:t>
                      </a:r>
                      <a:endParaRPr lang="zh-CN" altLang="en-US" sz="200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60000"/>
                        </a:lnSpc>
                        <a:buNone/>
                      </a:pPr>
                      <a:r>
                        <a:rPr lang="zh-CN" altLang="en-US" sz="2000"/>
                        <a:t>靠精耕细作取胜</a:t>
                      </a:r>
                      <a:endParaRPr lang="zh-CN" altLang="en-US" sz="200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60000"/>
                        </a:lnSpc>
                        <a:buNone/>
                      </a:pPr>
                      <a:r>
                        <a:rPr lang="zh-CN" altLang="en-US" sz="2000"/>
                        <a:t>先做强再做大</a:t>
                      </a:r>
                      <a:endParaRPr lang="zh-CN" altLang="en-US" sz="200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1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/>
          <a:p>
            <a:r>
              <a:rPr lang="zh-CN" altLang="en-US"/>
              <a:t>产品与爆品的区别（</a:t>
            </a:r>
            <a:r>
              <a:rPr lang="en-US" altLang="zh-CN"/>
              <a:t>2</a:t>
            </a:r>
            <a:r>
              <a:rPr lang="zh-CN" altLang="en-US"/>
              <a:t>）</a:t>
            </a:r>
            <a:endParaRPr lang="zh-CN" altLang="en-US"/>
          </a:p>
        </p:txBody>
      </p:sp>
      <p:graphicFrame>
        <p:nvGraphicFramePr>
          <p:cNvPr id="5" name="表格 4"/>
          <p:cNvGraphicFramePr/>
          <p:nvPr/>
        </p:nvGraphicFramePr>
        <p:xfrm>
          <a:off x="1036638" y="2019300"/>
          <a:ext cx="9796780" cy="3536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5835"/>
                <a:gridCol w="2449195"/>
                <a:gridCol w="2357755"/>
                <a:gridCol w="2753995"/>
              </a:tblGrid>
              <a:tr h="1402080">
                <a:tc>
                  <a:txBody>
                    <a:bodyPr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3200">
                          <a:latin typeface="黑体" panose="02010609060101010101" charset="-122"/>
                          <a:ea typeface="黑体" panose="02010609060101010101" charset="-122"/>
                        </a:rPr>
                        <a:t>类别</a:t>
                      </a:r>
                      <a:r>
                        <a:rPr lang="en-US" altLang="zh-CN" sz="3200">
                          <a:latin typeface="黑体" panose="02010609060101010101" charset="-122"/>
                          <a:ea typeface="黑体" panose="02010609060101010101" charset="-122"/>
                        </a:rPr>
                        <a:t>/</a:t>
                      </a:r>
                      <a:r>
                        <a:rPr lang="zh-CN" altLang="en-US" sz="3200">
                          <a:latin typeface="黑体" panose="02010609060101010101" charset="-122"/>
                          <a:ea typeface="黑体" panose="02010609060101010101" charset="-122"/>
                        </a:rPr>
                        <a:t>维度</a:t>
                      </a:r>
                      <a:endParaRPr lang="zh-CN" altLang="en-US" sz="32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3200">
                          <a:latin typeface="黑体" panose="02010609060101010101" charset="-122"/>
                          <a:ea typeface="黑体" panose="02010609060101010101" charset="-122"/>
                        </a:rPr>
                        <a:t>动机</a:t>
                      </a:r>
                      <a:endParaRPr lang="zh-CN" altLang="en-US" sz="32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3200">
                          <a:latin typeface="黑体" panose="02010609060101010101" charset="-122"/>
                          <a:ea typeface="黑体" panose="02010609060101010101" charset="-122"/>
                        </a:rPr>
                        <a:t>市场前景</a:t>
                      </a:r>
                      <a:endParaRPr lang="zh-CN" altLang="en-US" sz="32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3200">
                          <a:latin typeface="黑体" panose="02010609060101010101" charset="-122"/>
                          <a:ea typeface="黑体" panose="02010609060101010101" charset="-122"/>
                        </a:rPr>
                        <a:t>行业影响力</a:t>
                      </a:r>
                      <a:endParaRPr lang="zh-CN" altLang="en-US" sz="32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969010">
                <a:tc>
                  <a:txBody>
                    <a:bodyPr/>
                    <a:p>
                      <a:pPr algn="ctr">
                        <a:lnSpc>
                          <a:spcPct val="160000"/>
                        </a:lnSpc>
                        <a:buNone/>
                      </a:pPr>
                      <a:r>
                        <a:rPr lang="zh-CN" altLang="en-US" sz="2000"/>
                        <a:t>产品</a:t>
                      </a:r>
                      <a:endParaRPr lang="zh-CN" altLang="en-US" sz="200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60000"/>
                        </a:lnSpc>
                        <a:buNone/>
                      </a:pPr>
                      <a:r>
                        <a:rPr lang="zh-CN" altLang="en-US" sz="2000"/>
                        <a:t>只为企业赚钱而生</a:t>
                      </a: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60000"/>
                        </a:lnSpc>
                        <a:buNone/>
                      </a:pPr>
                      <a:r>
                        <a:rPr lang="zh-CN" sz="2000"/>
                        <a:t>深陷价格战，产品卖不掉</a:t>
                      </a:r>
                      <a:endParaRPr lang="zh-CN" sz="20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60000"/>
                        </a:lnSpc>
                        <a:buNone/>
                      </a:pPr>
                      <a:r>
                        <a:rPr lang="zh-CN" altLang="en-US" sz="2000"/>
                        <a:t>无影响力</a:t>
                      </a:r>
                      <a:endParaRPr lang="zh-CN" altLang="en-US" sz="2000"/>
                    </a:p>
                  </a:txBody>
                  <a:tcPr/>
                </a:tc>
              </a:tr>
              <a:tr h="934085">
                <a:tc>
                  <a:txBody>
                    <a:bodyPr/>
                    <a:p>
                      <a:pPr algn="ctr">
                        <a:lnSpc>
                          <a:spcPct val="160000"/>
                        </a:lnSpc>
                        <a:buNone/>
                      </a:pPr>
                      <a:r>
                        <a:rPr lang="zh-CN" altLang="en-US" sz="2000"/>
                        <a:t>爆品</a:t>
                      </a:r>
                      <a:endParaRPr lang="zh-CN" altLang="en-US" sz="200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60000"/>
                        </a:lnSpc>
                        <a:buNone/>
                      </a:pPr>
                      <a:r>
                        <a:rPr lang="zh-CN" altLang="en-US" sz="2000"/>
                        <a:t>靠为用户创造价值来盈利</a:t>
                      </a:r>
                      <a:endParaRPr lang="zh-CN" altLang="en-US" sz="200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60000"/>
                        </a:lnSpc>
                        <a:buNone/>
                      </a:pPr>
                      <a:r>
                        <a:rPr lang="zh-CN" altLang="en-US" sz="2000"/>
                        <a:t>一个单品卖到</a:t>
                      </a:r>
                      <a:r>
                        <a:rPr lang="en-US" altLang="zh-CN" sz="2000"/>
                        <a:t>10</a:t>
                      </a:r>
                      <a:r>
                        <a:rPr lang="zh-CN" altLang="en-US" sz="2000"/>
                        <a:t>亿</a:t>
                      </a:r>
                      <a:endParaRPr lang="zh-CN" altLang="en-US" sz="200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60000"/>
                        </a:lnSpc>
                        <a:buNone/>
                      </a:pPr>
                      <a:r>
                        <a:rPr lang="zh-CN" altLang="en-US" sz="2000"/>
                        <a:t>颠覆一个行业</a:t>
                      </a:r>
                      <a:endParaRPr lang="zh-CN" altLang="en-US" sz="200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标题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 vert="horz" lIns="91440" tIns="45720" rIns="91440" bIns="45720" anchor="ctr"/>
          <a:p>
            <a:r>
              <a:rPr lang="zh-CN" altLang="en-US">
                <a:solidFill>
                  <a:schemeClr val="bg2"/>
                </a:solidFill>
              </a:rPr>
              <a:t>爆品必须具备三个关键因素</a:t>
            </a:r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37100"/>
          </a:xfrm>
        </p:spPr>
        <p:txBody>
          <a:bodyPr>
            <a:noAutofit/>
          </a:bodyPr>
          <a:p>
            <a:pPr fontAlgn="auto">
              <a:lnSpc>
                <a:spcPct val="160000"/>
              </a:lnSpc>
            </a:pPr>
            <a:r>
              <a:rPr lang="zh-CN" altLang="en-US" sz="2000" strike="noStrike" noProof="1"/>
              <a:t>1.一个极致的单品。</a:t>
            </a:r>
            <a:endParaRPr lang="zh-CN" altLang="en-US" sz="2000" strike="noStrike" noProof="1"/>
          </a:p>
          <a:p>
            <a:pPr marL="0" indent="0" fontAlgn="auto">
              <a:lnSpc>
                <a:spcPct val="160000"/>
              </a:lnSpc>
              <a:buNone/>
            </a:pPr>
            <a:r>
              <a:rPr lang="zh-CN" altLang="en-US" sz="2000" strike="noStrike" noProof="1"/>
              <a:t>        把一款产品、一个卖点做到极致，就能打爆市场。</a:t>
            </a:r>
            <a:endParaRPr lang="zh-CN" altLang="en-US" sz="2000" strike="noStrike" noProof="1"/>
          </a:p>
          <a:p>
            <a:pPr fontAlgn="auto">
              <a:lnSpc>
                <a:spcPct val="160000"/>
              </a:lnSpc>
            </a:pPr>
            <a:r>
              <a:rPr lang="zh-CN" altLang="en-US" sz="2000" strike="noStrike" noProof="1"/>
              <a:t>2.杀手级应用。</a:t>
            </a:r>
            <a:endParaRPr lang="zh-CN" altLang="en-US" sz="2000" strike="noStrike" noProof="1"/>
          </a:p>
          <a:p>
            <a:pPr marL="0" indent="0" fontAlgn="auto">
              <a:lnSpc>
                <a:spcPct val="170000"/>
              </a:lnSpc>
              <a:buNone/>
            </a:pPr>
            <a:r>
              <a:rPr lang="zh-CN" altLang="en-US" sz="2000" strike="noStrike" noProof="1"/>
              <a:t>        传统工业时代强调的是杀手级价格，互联网时代强调的则是杀手级应用，即找到用户的应用点，而不是聚焦于功能点。</a:t>
            </a:r>
            <a:endParaRPr lang="zh-CN" altLang="en-US" sz="2000" strike="noStrike" noProof="1"/>
          </a:p>
          <a:p>
            <a:pPr fontAlgn="auto">
              <a:lnSpc>
                <a:spcPct val="160000"/>
              </a:lnSpc>
            </a:pPr>
            <a:r>
              <a:rPr lang="zh-CN" altLang="en-US" sz="2000" strike="noStrike" noProof="1"/>
              <a:t>3.爆炸级的口碑效应。</a:t>
            </a:r>
            <a:endParaRPr lang="zh-CN" altLang="en-US" sz="2000" strike="noStrike" noProof="1"/>
          </a:p>
          <a:p>
            <a:pPr marL="0" indent="0" fontAlgn="auto">
              <a:lnSpc>
                <a:spcPct val="160000"/>
              </a:lnSpc>
              <a:buNone/>
            </a:pPr>
            <a:r>
              <a:rPr lang="zh-CN" altLang="en-US" sz="2000" strike="noStrike" noProof="1"/>
              <a:t>        互联网时代的产品必须依靠用户的社交口碑效应，引发链式反应，往往不到几个星期就能引爆。</a:t>
            </a:r>
            <a:endParaRPr lang="zh-CN" altLang="en-US" sz="2000" strike="noStrike" noProof="1"/>
          </a:p>
          <a:p>
            <a:pPr fontAlgn="auto"/>
            <a:endParaRPr lang="zh-CN" altLang="en-US" sz="2000" strike="noStrike" noProof="1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标题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 vert="horz" lIns="91440" tIns="45720" rIns="91440" bIns="45720" anchor="ctr"/>
          <a:p>
            <a:r>
              <a:rPr lang="zh-CN" altLang="en-US">
                <a:solidFill>
                  <a:schemeClr val="bg2"/>
                </a:solidFill>
              </a:rPr>
              <a:t>爆品研发金三角法则</a:t>
            </a:r>
            <a:endParaRPr lang="zh-CN" altLang="en-US">
              <a:solidFill>
                <a:schemeClr val="bg2"/>
              </a:solidFill>
            </a:endParaRPr>
          </a:p>
        </p:txBody>
      </p:sp>
      <p:pic>
        <p:nvPicPr>
          <p:cNvPr id="6" name="内容占位符 5" descr="1839401-d5b03407e896e4b2.webp"/>
          <p:cNvPicPr>
            <a:picLocks noChangeAspect="1"/>
          </p:cNvPicPr>
          <p:nvPr>
            <p:ph idx="1"/>
          </p:nvPr>
        </p:nvPicPr>
        <p:blipFill>
          <a:blip r:embed="rId1">
            <a:biLevel thresh="50000"/>
          </a:blip>
          <a:stretch>
            <a:fillRect/>
          </a:stretch>
        </p:blipFill>
        <p:spPr>
          <a:xfrm>
            <a:off x="2530475" y="2035810"/>
            <a:ext cx="7131685" cy="4314825"/>
          </a:xfrm>
          <a:solidFill>
            <a:schemeClr val="accent2"/>
          </a:solidFill>
          <a:effectLst>
            <a:glow>
              <a:schemeClr val="accent1">
                <a:alpha val="40000"/>
              </a:schemeClr>
            </a:glow>
          </a:effectLst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标题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 vert="horz" lIns="91440" tIns="45720" rIns="91440" bIns="45720" anchor="ctr"/>
          <a:p>
            <a:r>
              <a:rPr lang="zh-CN" altLang="en-US">
                <a:solidFill>
                  <a:schemeClr val="bg2"/>
                </a:solidFill>
              </a:rPr>
              <a:t>爆品聚焦方法</a:t>
            </a:r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23554" name="内容占位符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/>
          <a:p>
            <a:pPr marL="0" indent="0" defTabSz="91440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kern="1200">
                <a:latin typeface="+mn-lt"/>
                <a:ea typeface="+mn-ea"/>
                <a:cs typeface="+mn-cs"/>
              </a:rPr>
              <a:t>一，痛点聚焦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marL="0" indent="0" defTabSz="91440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kern="1200">
                <a:latin typeface="+mn-lt"/>
                <a:ea typeface="+mn-ea"/>
                <a:cs typeface="+mn-cs"/>
              </a:rPr>
              <a:t>       找到用户最强的痛点，一级痛点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marL="0" indent="0" defTabSz="91440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kern="1200">
                <a:latin typeface="+mn-lt"/>
                <a:ea typeface="+mn-ea"/>
                <a:cs typeface="+mn-cs"/>
              </a:rPr>
              <a:t>二，品类聚焦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marL="0" indent="0" defTabSz="91440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kern="1200">
                <a:latin typeface="+mn-lt"/>
                <a:ea typeface="+mn-ea"/>
                <a:cs typeface="+mn-cs"/>
              </a:rPr>
              <a:t>       聚焦最风口的品类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marL="0" indent="0" defTabSz="91440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kern="1200">
                <a:latin typeface="+mn-lt"/>
                <a:ea typeface="+mn-ea"/>
                <a:cs typeface="+mn-cs"/>
              </a:rPr>
              <a:t>三，产品聚焦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marL="0" indent="0" defTabSz="91440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kern="1200">
                <a:latin typeface="+mn-lt"/>
                <a:ea typeface="+mn-ea"/>
                <a:cs typeface="+mn-cs"/>
              </a:rPr>
              <a:t>       一厘米宽，一公里深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marL="0" indent="0" defTabSz="914400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3200" kern="120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标题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 vert="horz" lIns="91440" tIns="45720" rIns="91440" bIns="45720" anchor="ctr"/>
          <a:p>
            <a:r>
              <a:rPr lang="zh-CN" altLang="en-US">
                <a:solidFill>
                  <a:schemeClr val="bg2"/>
                </a:solidFill>
              </a:rPr>
              <a:t>痛点法则，一针捅破天</a:t>
            </a:r>
            <a:endParaRPr lang="zh-CN" altLang="en-US">
              <a:solidFill>
                <a:schemeClr val="bg2"/>
              </a:solidFill>
            </a:endParaRPr>
          </a:p>
        </p:txBody>
      </p:sp>
      <p:pic>
        <p:nvPicPr>
          <p:cNvPr id="24578" name="内容占位符 3" descr="1839401-b1e8985be9463421.webp"/>
          <p:cNvPicPr>
            <a:picLocks noGrp="1" noChangeAspect="1"/>
          </p:cNvPicPr>
          <p:nvPr>
            <p:ph idx="1"/>
          </p:nvPr>
        </p:nvPicPr>
        <p:blipFill>
          <a:blip r:embed="rId1">
            <a:lum bright="23999"/>
          </a:blip>
          <a:stretch>
            <a:fillRect/>
          </a:stretch>
        </p:blipFill>
        <p:spPr>
          <a:xfrm>
            <a:off x="1763713" y="1917700"/>
            <a:ext cx="7535862" cy="4352925"/>
          </a:xfr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标题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 vert="horz" lIns="91440" tIns="45720" rIns="91440" bIns="45720" anchor="ctr"/>
          <a:p>
            <a:r>
              <a:rPr lang="zh-CN" altLang="en-US">
                <a:solidFill>
                  <a:schemeClr val="bg2"/>
                </a:solidFill>
              </a:rPr>
              <a:t>痛点法则一，找风口</a:t>
            </a:r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25602" name="内容占位符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/>
          <a:p>
            <a:pPr defTabSz="914400"/>
            <a:r>
              <a:rPr lang="zh-CN" altLang="en-US" kern="1200">
                <a:latin typeface="+mn-lt"/>
                <a:ea typeface="+mn-ea"/>
                <a:cs typeface="+mn-cs"/>
              </a:rPr>
              <a:t>找风口三个工具：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defTabSz="914400"/>
            <a:endParaRPr lang="zh-CN" altLang="en-US" kern="1200">
              <a:latin typeface="+mn-lt"/>
              <a:ea typeface="+mn-ea"/>
              <a:cs typeface="+mn-cs"/>
            </a:endParaRPr>
          </a:p>
          <a:p>
            <a:pPr defTabSz="914400"/>
            <a:r>
              <a:rPr lang="zh-CN" altLang="en-US" kern="1200">
                <a:latin typeface="+mn-lt"/>
                <a:ea typeface="+mn-ea"/>
                <a:cs typeface="+mn-cs"/>
              </a:rPr>
              <a:t>1又肥又大。这个产品的深度和广度都很大，很大人选择创业，首先会想到衣食住行，因为它们的市场很大。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defTabSz="914400"/>
            <a:endParaRPr lang="zh-CN" altLang="en-US" kern="1200">
              <a:latin typeface="+mn-lt"/>
              <a:ea typeface="+mn-ea"/>
              <a:cs typeface="+mn-cs"/>
            </a:endParaRPr>
          </a:p>
          <a:p>
            <a:pPr defTabSz="914400"/>
            <a:r>
              <a:rPr lang="zh-CN" altLang="en-US" kern="1200">
                <a:latin typeface="+mn-lt"/>
                <a:ea typeface="+mn-ea"/>
                <a:cs typeface="+mn-cs"/>
              </a:rPr>
              <a:t>2高频消费。找到用户高频消费的需求点，占领用户的人口。而且高频打低频也是互联网常见的游戏规则。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defTabSz="914400"/>
            <a:endParaRPr lang="zh-CN" altLang="en-US" kern="1200">
              <a:latin typeface="+mn-lt"/>
              <a:ea typeface="+mn-ea"/>
              <a:cs typeface="+mn-cs"/>
            </a:endParaRPr>
          </a:p>
          <a:p>
            <a:pPr defTabSz="914400"/>
            <a:r>
              <a:rPr lang="zh-CN" altLang="en-US" kern="1200">
                <a:latin typeface="+mn-lt"/>
                <a:ea typeface="+mn-ea"/>
                <a:cs typeface="+mn-cs"/>
              </a:rPr>
              <a:t>3标准化。爆品在一定程度上是反对个性化的。</a:t>
            </a:r>
            <a:endParaRPr lang="zh-CN" altLang="en-US" kern="1200"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5" name="标题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 vert="horz" lIns="91440" tIns="45720" rIns="91440" bIns="45720" anchor="ctr"/>
          <a:p>
            <a:r>
              <a:rPr lang="zh-CN" altLang="en-US">
                <a:solidFill>
                  <a:schemeClr val="bg2"/>
                </a:solidFill>
              </a:rPr>
              <a:t>痛点法则二，用户画像</a:t>
            </a:r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26626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3186113" cy="4351338"/>
          </a:xfrm>
        </p:spPr>
        <p:txBody>
          <a:bodyPr vert="horz" lIns="91440" tIns="45720" rIns="91440" bIns="45720" anchor="t"/>
          <a:p>
            <a:pPr defTabSz="914400">
              <a:lnSpc>
                <a:spcPct val="200000"/>
              </a:lnSpc>
            </a:pPr>
            <a:r>
              <a:rPr lang="zh-CN" altLang="en-US" kern="1200">
                <a:latin typeface="+mn-lt"/>
                <a:ea typeface="+mn-ea"/>
                <a:cs typeface="+mn-cs"/>
              </a:rPr>
              <a:t>找到核心用户，将用户的痛点集中到几个具有典型代表性的用户身上，简化需求分析，找出强需求点。</a:t>
            </a:r>
            <a:endParaRPr lang="zh-CN" altLang="en-US" kern="1200">
              <a:latin typeface="+mn-lt"/>
              <a:ea typeface="+mn-ea"/>
              <a:cs typeface="+mn-cs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122863" y="2139950"/>
            <a:ext cx="4198938" cy="4197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 strike="noStrike" noProof="1"/>
          </a:p>
        </p:txBody>
      </p:sp>
      <p:sp>
        <p:nvSpPr>
          <p:cNvPr id="5" name="椭圆 4"/>
          <p:cNvSpPr/>
          <p:nvPr/>
        </p:nvSpPr>
        <p:spPr>
          <a:xfrm>
            <a:off x="5802313" y="2911475"/>
            <a:ext cx="2840038" cy="290195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 strike="noStrike" noProof="1"/>
          </a:p>
        </p:txBody>
      </p:sp>
      <p:sp>
        <p:nvSpPr>
          <p:cNvPr id="6" name="椭圆 5"/>
          <p:cNvSpPr/>
          <p:nvPr/>
        </p:nvSpPr>
        <p:spPr>
          <a:xfrm>
            <a:off x="6489700" y="3629025"/>
            <a:ext cx="1465263" cy="146685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 strike="noStrike" noProof="1"/>
          </a:p>
        </p:txBody>
      </p:sp>
      <p:sp>
        <p:nvSpPr>
          <p:cNvPr id="26630" name="文本框 6"/>
          <p:cNvSpPr txBox="1"/>
          <p:nvPr/>
        </p:nvSpPr>
        <p:spPr>
          <a:xfrm>
            <a:off x="6559550" y="2476500"/>
            <a:ext cx="1327150" cy="3984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/>
            <a:r>
              <a:rPr lang="zh-CN" altLang="en-US" sz="2000">
                <a:latin typeface="Arial" panose="020B0604020202020204" pitchFamily="34" charset="0"/>
                <a:ea typeface="黑体" panose="02010609060101010101" charset="-122"/>
              </a:rPr>
              <a:t>大众用户</a:t>
            </a:r>
            <a:endParaRPr lang="zh-CN" altLang="en-US" sz="2000"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26631" name="文本框 7"/>
          <p:cNvSpPr txBox="1"/>
          <p:nvPr/>
        </p:nvSpPr>
        <p:spPr>
          <a:xfrm>
            <a:off x="6627813" y="3111500"/>
            <a:ext cx="1327150" cy="4000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/>
            <a:r>
              <a:rPr lang="zh-CN" altLang="en-US" sz="2000">
                <a:latin typeface="Arial" panose="020B0604020202020204" pitchFamily="34" charset="0"/>
                <a:ea typeface="黑体" panose="02010609060101010101" charset="-122"/>
              </a:rPr>
              <a:t>目标用户</a:t>
            </a:r>
            <a:endParaRPr lang="zh-CN" altLang="en-US" sz="2000"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26632" name="文本框 8"/>
          <p:cNvSpPr txBox="1"/>
          <p:nvPr/>
        </p:nvSpPr>
        <p:spPr>
          <a:xfrm>
            <a:off x="6616700" y="4122738"/>
            <a:ext cx="1328738" cy="3984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lvl="0"/>
            <a:r>
              <a:rPr lang="zh-CN" altLang="en-US" sz="2000">
                <a:latin typeface="Arial" panose="020B0604020202020204" pitchFamily="34" charset="0"/>
                <a:ea typeface="黑体" panose="02010609060101010101" charset="-122"/>
              </a:rPr>
              <a:t>核心用户</a:t>
            </a:r>
            <a:endParaRPr lang="zh-CN" altLang="en-US" sz="2000">
              <a:latin typeface="Arial" panose="020B0604020202020204" pitchFamily="34" charset="0"/>
              <a:ea typeface="黑体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标题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 vert="horz" lIns="91440" tIns="45720" rIns="91440" bIns="45720" anchor="ctr"/>
          <a:p>
            <a:r>
              <a:rPr lang="zh-CN" altLang="en-US">
                <a:solidFill>
                  <a:schemeClr val="bg2"/>
                </a:solidFill>
              </a:rPr>
              <a:t>痛点法则三，数据拷问</a:t>
            </a:r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27650" name="内容占位符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/>
          <a:p>
            <a:pPr defTabSz="914400"/>
            <a:r>
              <a:rPr lang="zh-CN" altLang="en-US" kern="1200">
                <a:latin typeface="+mn-lt"/>
                <a:ea typeface="+mn-ea"/>
                <a:cs typeface="+mn-cs"/>
              </a:rPr>
              <a:t>三个关键维度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defTabSz="914400"/>
            <a:endParaRPr lang="zh-CN" altLang="en-US" kern="1200">
              <a:latin typeface="+mn-lt"/>
              <a:ea typeface="+mn-ea"/>
              <a:cs typeface="+mn-cs"/>
            </a:endParaRPr>
          </a:p>
          <a:p>
            <a:pPr defTabSz="914400"/>
            <a:r>
              <a:rPr lang="zh-CN" altLang="en-US" kern="1200">
                <a:latin typeface="+mn-lt"/>
                <a:ea typeface="+mn-ea"/>
                <a:cs typeface="+mn-cs"/>
              </a:rPr>
              <a:t>1关键用户数据。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defTabSz="914400"/>
            <a:endParaRPr lang="zh-CN" altLang="en-US" kern="1200">
              <a:latin typeface="+mn-lt"/>
              <a:ea typeface="+mn-ea"/>
              <a:cs typeface="+mn-cs"/>
            </a:endParaRPr>
          </a:p>
          <a:p>
            <a:pPr defTabSz="914400"/>
            <a:r>
              <a:rPr lang="zh-CN" altLang="en-US" kern="1200">
                <a:latin typeface="+mn-lt"/>
                <a:ea typeface="+mn-ea"/>
                <a:cs typeface="+mn-cs"/>
              </a:rPr>
              <a:t>2横比和纵比。横比就是跟同行比；纵比就是和自己的时间轴比。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defTabSz="914400"/>
            <a:endParaRPr lang="zh-CN" altLang="en-US" kern="1200">
              <a:latin typeface="+mn-lt"/>
              <a:ea typeface="+mn-ea"/>
              <a:cs typeface="+mn-cs"/>
            </a:endParaRPr>
          </a:p>
          <a:p>
            <a:pPr defTabSz="914400"/>
            <a:r>
              <a:rPr lang="zh-CN" altLang="en-US" kern="1200">
                <a:latin typeface="+mn-lt"/>
                <a:ea typeface="+mn-ea"/>
                <a:cs typeface="+mn-cs"/>
              </a:rPr>
              <a:t>3细分和溯源。按照不同维度，如时间维度，从周数据，日数据做更细更深的挖掘。溯源就是查询这个数据的源头、源记录，由此分析和发现用户的行为。</a:t>
            </a:r>
            <a:endParaRPr lang="zh-CN" altLang="en-US" kern="1200"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标题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 vert="horz" lIns="91440" tIns="45720" rIns="91440" bIns="45720" anchor="ctr"/>
          <a:p>
            <a:r>
              <a:rPr lang="zh-CN" altLang="en-US">
                <a:solidFill>
                  <a:schemeClr val="bg1"/>
                </a:solidFill>
              </a:rPr>
              <a:t>挖掘一级痛点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434" name="内容占位符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/>
          <a:p>
            <a:pPr defTabSz="914400">
              <a:lnSpc>
                <a:spcPct val="210000"/>
              </a:lnSpc>
            </a:pPr>
            <a:r>
              <a:rPr lang="en-US" altLang="zh-CN" kern="1200">
                <a:latin typeface="+mn-lt"/>
                <a:ea typeface="+mn-ea"/>
                <a:cs typeface="+mn-cs"/>
              </a:rPr>
              <a:t>用户的痛点就像一个金字塔，有一级、二级、三级…… 一级痛点是用户最痛的那个需求点，也是用户产生购买行为最重要的一点。</a:t>
            </a:r>
            <a:endParaRPr lang="en-US" altLang="zh-CN" kern="1200">
              <a:latin typeface="+mn-lt"/>
              <a:ea typeface="+mn-ea"/>
              <a:cs typeface="+mn-cs"/>
            </a:endParaRPr>
          </a:p>
          <a:p>
            <a:pPr defTabSz="914400">
              <a:lnSpc>
                <a:spcPct val="210000"/>
              </a:lnSpc>
            </a:pPr>
            <a:endParaRPr lang="zh-CN" altLang="en-US" kern="1200">
              <a:latin typeface="+mn-lt"/>
              <a:ea typeface="+mn-ea"/>
              <a:cs typeface="+mn-cs"/>
            </a:endParaRPr>
          </a:p>
        </p:txBody>
      </p:sp>
      <p:sp>
        <p:nvSpPr>
          <p:cNvPr id="18435" name="梯形 4"/>
          <p:cNvSpPr/>
          <p:nvPr>
            <p:custDataLst>
              <p:tags r:id="rId1"/>
            </p:custDataLst>
          </p:nvPr>
        </p:nvSpPr>
        <p:spPr>
          <a:xfrm rot="-5400000">
            <a:off x="3278188" y="4754563"/>
            <a:ext cx="811212" cy="228600"/>
          </a:xfrm>
          <a:custGeom>
            <a:avLst/>
            <a:gdLst/>
            <a:ahLst/>
            <a:cxnLst>
              <a:cxn ang="16200000">
                <a:pos x="405287" y="0"/>
              </a:cxn>
              <a:cxn ang="10800000">
                <a:pos x="28027" y="114437"/>
              </a:cxn>
              <a:cxn ang="5400000">
                <a:pos x="405287" y="228874"/>
              </a:cxn>
              <a:cxn ang="0">
                <a:pos x="782546" y="114437"/>
              </a:cxn>
            </a:cxnLst>
            <a:pathLst>
              <a:path w="810574" h="228874">
                <a:moveTo>
                  <a:pt x="0" y="228874"/>
                </a:moveTo>
                <a:lnTo>
                  <a:pt x="56055" y="0"/>
                </a:lnTo>
                <a:lnTo>
                  <a:pt x="754518" y="0"/>
                </a:lnTo>
                <a:lnTo>
                  <a:pt x="810574" y="228874"/>
                </a:lnTo>
                <a:close/>
              </a:path>
            </a:pathLst>
          </a:custGeom>
          <a:solidFill>
            <a:srgbClr val="D9D9D9"/>
          </a:solidFill>
          <a:ln w="12700">
            <a:noFill/>
          </a:ln>
        </p:spPr>
        <p:txBody>
          <a:bodyPr/>
          <a:p>
            <a:endParaRPr lang="zh-CN" altLang="en-US"/>
          </a:p>
        </p:txBody>
      </p:sp>
      <p:pic>
        <p:nvPicPr>
          <p:cNvPr id="1843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rot="10800000">
            <a:off x="3535363" y="4325938"/>
            <a:ext cx="239712" cy="10842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544888" y="4519613"/>
            <a:ext cx="1639888" cy="695325"/>
          </a:xfrm>
          <a:custGeom>
            <a:avLst/>
            <a:gdLst>
              <a:gd name="connsiteX0" fmla="*/ 0 w 2598058"/>
              <a:gd name="connsiteY0" fmla="*/ 0 h 1103086"/>
              <a:gd name="connsiteX1" fmla="*/ 2046515 w 2598058"/>
              <a:gd name="connsiteY1" fmla="*/ 0 h 1103086"/>
              <a:gd name="connsiteX2" fmla="*/ 2598058 w 2598058"/>
              <a:gd name="connsiteY2" fmla="*/ 551543 h 1103086"/>
              <a:gd name="connsiteX3" fmla="*/ 2046515 w 2598058"/>
              <a:gd name="connsiteY3" fmla="*/ 1103086 h 1103086"/>
              <a:gd name="connsiteX4" fmla="*/ 0 w 2598058"/>
              <a:gd name="connsiteY4" fmla="*/ 1103086 h 110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8058" h="1103086">
                <a:moveTo>
                  <a:pt x="0" y="0"/>
                </a:moveTo>
                <a:lnTo>
                  <a:pt x="2046515" y="0"/>
                </a:lnTo>
                <a:cubicBezTo>
                  <a:pt x="2351124" y="0"/>
                  <a:pt x="2598058" y="246934"/>
                  <a:pt x="2598058" y="551543"/>
                </a:cubicBezTo>
                <a:cubicBezTo>
                  <a:pt x="2598058" y="856152"/>
                  <a:pt x="2351124" y="1103086"/>
                  <a:pt x="2046515" y="1103086"/>
                </a:cubicBezTo>
                <a:lnTo>
                  <a:pt x="0" y="1103086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srgbClr val="4D576B">
                <a:alpha val="40000"/>
              </a:srgbClr>
            </a:outerShdw>
          </a:effectLst>
        </p:spPr>
        <p:txBody>
          <a:bodyPr rtlCol="0" anchor="ctr"/>
          <a:p>
            <a:pPr fontAlgn="auto"/>
            <a:endParaRPr lang="zh-CN" altLang="en-US" sz="2000" strike="noStrike" noProof="1"/>
          </a:p>
        </p:txBody>
      </p:sp>
      <p:sp>
        <p:nvSpPr>
          <p:cNvPr id="18438" name="任意多边形 7"/>
          <p:cNvSpPr/>
          <p:nvPr>
            <p:custDataLst>
              <p:tags r:id="rId5"/>
            </p:custDataLst>
          </p:nvPr>
        </p:nvSpPr>
        <p:spPr>
          <a:xfrm>
            <a:off x="3582988" y="4567238"/>
            <a:ext cx="1550987" cy="6048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21572" y="0"/>
              </a:cxn>
              <a:cxn ang="0">
                <a:pos x="1550791" y="302349"/>
              </a:cxn>
              <a:cxn ang="0">
                <a:pos x="1221572" y="604699"/>
              </a:cxn>
              <a:cxn ang="0">
                <a:pos x="0" y="604699"/>
              </a:cxn>
            </a:cxnLst>
            <a:pathLst>
              <a:path w="2598058" h="1103086">
                <a:moveTo>
                  <a:pt x="0" y="0"/>
                </a:moveTo>
                <a:lnTo>
                  <a:pt x="2046515" y="0"/>
                </a:lnTo>
                <a:cubicBezTo>
                  <a:pt x="2351124" y="0"/>
                  <a:pt x="2598058" y="246934"/>
                  <a:pt x="2598058" y="551543"/>
                </a:cubicBezTo>
                <a:cubicBezTo>
                  <a:pt x="2598058" y="856152"/>
                  <a:pt x="2351124" y="1103086"/>
                  <a:pt x="2046515" y="1103086"/>
                </a:cubicBezTo>
                <a:lnTo>
                  <a:pt x="0" y="1103086"/>
                </a:lnTo>
                <a:close/>
              </a:path>
            </a:pathLst>
          </a:custGeom>
          <a:gradFill rotWithShape="1">
            <a:gsLst>
              <a:gs pos="0">
                <a:srgbClr val="359EFF"/>
              </a:gs>
              <a:gs pos="100000">
                <a:srgbClr val="3498DB"/>
              </a:gs>
            </a:gsLst>
            <a:lin ang="0"/>
            <a:tileRect/>
          </a:gradFill>
          <a:ln w="1270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" name="直角三角形 8"/>
          <p:cNvSpPr/>
          <p:nvPr>
            <p:custDataLst>
              <p:tags r:id="rId6"/>
            </p:custDataLst>
          </p:nvPr>
        </p:nvSpPr>
        <p:spPr>
          <a:xfrm rot="13413707">
            <a:off x="3303588" y="4616450"/>
            <a:ext cx="479425" cy="512763"/>
          </a:xfrm>
          <a:prstGeom prst="rtTriangle">
            <a:avLst/>
          </a:prstGeom>
          <a:gradFill>
            <a:gsLst>
              <a:gs pos="53000">
                <a:sysClr val="window" lastClr="FFFFFF">
                  <a:lumMod val="85000"/>
                </a:sysClr>
              </a:gs>
              <a:gs pos="59000">
                <a:sysClr val="window" lastClr="FFFFFF"/>
              </a:gs>
            </a:gsLst>
            <a:lin ang="8400000" scaled="0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p>
            <a:pPr fontAlgn="auto"/>
            <a:endParaRPr lang="zh-CN" altLang="en-US" sz="2000" strike="noStrike" noProof="1"/>
          </a:p>
        </p:txBody>
      </p:sp>
      <p:sp>
        <p:nvSpPr>
          <p:cNvPr id="12" name="圆角矩形 12"/>
          <p:cNvSpPr/>
          <p:nvPr>
            <p:custDataLst>
              <p:tags r:id="rId7"/>
            </p:custDataLst>
          </p:nvPr>
        </p:nvSpPr>
        <p:spPr>
          <a:xfrm>
            <a:off x="5378450" y="3705225"/>
            <a:ext cx="1784350" cy="495300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srgbClr val="4D576B">
                <a:alpha val="40000"/>
              </a:srgbClr>
            </a:outerShdw>
          </a:effectLst>
        </p:spPr>
        <p:txBody>
          <a:bodyPr rtlCol="0" anchor="ctr"/>
          <a:p>
            <a:pPr fontAlgn="auto"/>
            <a:endParaRPr lang="zh-CN" altLang="en-US" sz="2000" strike="noStrike" noProof="1" dirty="0"/>
          </a:p>
        </p:txBody>
      </p:sp>
      <p:sp>
        <p:nvSpPr>
          <p:cNvPr id="13" name="圆角矩形 13"/>
          <p:cNvSpPr/>
          <p:nvPr>
            <p:custDataLst>
              <p:tags r:id="rId8"/>
            </p:custDataLst>
          </p:nvPr>
        </p:nvSpPr>
        <p:spPr>
          <a:xfrm>
            <a:off x="5427345" y="3753485"/>
            <a:ext cx="1734185" cy="401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59EFF"/>
              </a:gs>
              <a:gs pos="100000">
                <a:srgbClr val="3498DB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20000"/>
              </a:prstClr>
            </a:innerShdw>
          </a:effectLst>
        </p:spPr>
        <p:txBody>
          <a:bodyPr lIns="0" tIns="0" rIns="0" bIns="0" rtlCol="0" anchor="ctr">
            <a:noAutofit/>
          </a:bodyPr>
          <a:p>
            <a:pPr algn="ctr" fontAlgn="auto">
              <a:lnSpc>
                <a:spcPct val="80000"/>
              </a:lnSpc>
              <a:spcAft>
                <a:spcPts val="0"/>
              </a:spcAft>
            </a:pPr>
            <a:endParaRPr lang="zh-CN" sz="2000" strike="noStrike" noProof="1" dirty="0">
              <a:solidFill>
                <a:sysClr val="window" lastClr="FFFFFF"/>
              </a:solidFill>
              <a:effectLst/>
            </a:endParaRPr>
          </a:p>
        </p:txBody>
      </p:sp>
      <p:sp>
        <p:nvSpPr>
          <p:cNvPr id="14" name="圆角矩形 18"/>
          <p:cNvSpPr/>
          <p:nvPr>
            <p:custDataLst>
              <p:tags r:id="rId9"/>
            </p:custDataLst>
          </p:nvPr>
        </p:nvSpPr>
        <p:spPr>
          <a:xfrm>
            <a:off x="5910263" y="4611688"/>
            <a:ext cx="1785938" cy="495300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srgbClr val="4D576B">
                <a:alpha val="40000"/>
              </a:srgbClr>
            </a:outerShdw>
          </a:effectLst>
        </p:spPr>
        <p:txBody>
          <a:bodyPr rtlCol="0" anchor="ctr"/>
          <a:p>
            <a:pPr fontAlgn="auto"/>
            <a:endParaRPr lang="zh-CN" altLang="en-US" sz="2000" strike="noStrike" noProof="1"/>
          </a:p>
        </p:txBody>
      </p:sp>
      <p:sp>
        <p:nvSpPr>
          <p:cNvPr id="15" name="圆角矩形 19"/>
          <p:cNvSpPr/>
          <p:nvPr>
            <p:custDataLst>
              <p:tags r:id="rId10"/>
            </p:custDataLst>
          </p:nvPr>
        </p:nvSpPr>
        <p:spPr>
          <a:xfrm>
            <a:off x="5958205" y="4660265"/>
            <a:ext cx="1737360" cy="401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59EFF"/>
              </a:gs>
              <a:gs pos="100000">
                <a:srgbClr val="3498DB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20000"/>
              </a:prstClr>
            </a:innerShdw>
          </a:effectLst>
        </p:spPr>
        <p:txBody>
          <a:bodyPr lIns="0" tIns="0" rIns="0" bIns="0" rtlCol="0" anchor="ctr">
            <a:noAutofit/>
          </a:bodyPr>
          <a:p>
            <a:pPr algn="ctr" fontAlgn="auto">
              <a:lnSpc>
                <a:spcPct val="80000"/>
              </a:lnSpc>
              <a:spcAft>
                <a:spcPts val="0"/>
              </a:spcAft>
            </a:pPr>
            <a:endParaRPr lang="zh-CN" sz="2000" strike="noStrike" noProof="1" dirty="0">
              <a:solidFill>
                <a:sysClr val="window" lastClr="FFFFFF"/>
              </a:solidFill>
              <a:effectLst/>
            </a:endParaRPr>
          </a:p>
        </p:txBody>
      </p:sp>
      <p:sp>
        <p:nvSpPr>
          <p:cNvPr id="16" name="圆角矩形 21"/>
          <p:cNvSpPr/>
          <p:nvPr>
            <p:custDataLst>
              <p:tags r:id="rId11"/>
            </p:custDataLst>
          </p:nvPr>
        </p:nvSpPr>
        <p:spPr>
          <a:xfrm>
            <a:off x="5378450" y="5524500"/>
            <a:ext cx="2101850" cy="495300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srgbClr val="4D576B">
                <a:alpha val="40000"/>
              </a:srgbClr>
            </a:outerShdw>
          </a:effectLst>
        </p:spPr>
        <p:txBody>
          <a:bodyPr rtlCol="0" anchor="ctr"/>
          <a:p>
            <a:pPr fontAlgn="auto"/>
            <a:endParaRPr lang="zh-CN" altLang="en-US" sz="2000" strike="noStrike" noProof="1"/>
          </a:p>
        </p:txBody>
      </p:sp>
      <p:sp>
        <p:nvSpPr>
          <p:cNvPr id="17" name="圆角矩形 22"/>
          <p:cNvSpPr/>
          <p:nvPr>
            <p:custDataLst>
              <p:tags r:id="rId12"/>
            </p:custDataLst>
          </p:nvPr>
        </p:nvSpPr>
        <p:spPr>
          <a:xfrm>
            <a:off x="5427344" y="5573394"/>
            <a:ext cx="2052956" cy="401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59EFF"/>
              </a:gs>
              <a:gs pos="100000">
                <a:srgbClr val="3498DB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20000"/>
              </a:prstClr>
            </a:innerShdw>
          </a:effectLst>
        </p:spPr>
        <p:txBody>
          <a:bodyPr lIns="0" tIns="0" rIns="0" bIns="0" rtlCol="0" anchor="ctr">
            <a:noAutofit/>
          </a:bodyPr>
          <a:p>
            <a:pPr algn="ctr" fontAlgn="auto">
              <a:lnSpc>
                <a:spcPct val="80000"/>
              </a:lnSpc>
              <a:spcAft>
                <a:spcPts val="0"/>
              </a:spcAft>
            </a:pPr>
            <a:endParaRPr lang="zh-CN" sz="2000" strike="noStrike" noProof="1" dirty="0">
              <a:solidFill>
                <a:sysClr val="window" lastClr="FFFFFF"/>
              </a:solidFill>
              <a:effectLst/>
            </a:endParaRPr>
          </a:p>
        </p:txBody>
      </p:sp>
      <p:sp>
        <p:nvSpPr>
          <p:cNvPr id="18446" name="弧形 10"/>
          <p:cNvSpPr/>
          <p:nvPr>
            <p:custDataLst>
              <p:tags r:id="rId13"/>
            </p:custDataLst>
          </p:nvPr>
        </p:nvSpPr>
        <p:spPr>
          <a:xfrm rot="2700000">
            <a:off x="4017963" y="4160838"/>
            <a:ext cx="1465262" cy="1466850"/>
          </a:xfrm>
          <a:custGeom>
            <a:avLst/>
            <a:gdLst/>
            <a:ahLst/>
            <a:cxnLst>
              <a:cxn ang="10272827">
                <a:pos x="621020" y="8612"/>
              </a:cxn>
              <a:cxn ang="8186665">
                <a:pos x="733034" y="733329"/>
              </a:cxn>
              <a:cxn ang="6100504">
                <a:pos x="1450914" y="881669"/>
              </a:cxn>
            </a:cxnLst>
            <a:pathLst>
              <a:path w="1466068" h="1466659" stroke="0">
                <a:moveTo>
                  <a:pt x="621020" y="8612"/>
                </a:moveTo>
                <a:cubicBezTo>
                  <a:pt x="657465" y="2912"/>
                  <a:pt x="694910" y="0"/>
                  <a:pt x="733034" y="0"/>
                </a:cubicBezTo>
                <a:cubicBezTo>
                  <a:pt x="1137877" y="0"/>
                  <a:pt x="1466068" y="328323"/>
                  <a:pt x="1466068" y="733329"/>
                </a:cubicBezTo>
                <a:cubicBezTo>
                  <a:pt x="1466068" y="784278"/>
                  <a:pt x="1460874" y="834013"/>
                  <a:pt x="1451033" y="881814"/>
                </a:cubicBezTo>
                <a:lnTo>
                  <a:pt x="733034" y="733329"/>
                </a:lnTo>
                <a:close/>
              </a:path>
              <a:path w="1466068" h="1466659" fill="none">
                <a:moveTo>
                  <a:pt x="621020" y="8612"/>
                </a:moveTo>
                <a:cubicBezTo>
                  <a:pt x="657465" y="2912"/>
                  <a:pt x="694910" y="0"/>
                  <a:pt x="733034" y="0"/>
                </a:cubicBezTo>
                <a:cubicBezTo>
                  <a:pt x="1137877" y="0"/>
                  <a:pt x="1466068" y="328323"/>
                  <a:pt x="1466068" y="733329"/>
                </a:cubicBezTo>
                <a:cubicBezTo>
                  <a:pt x="1466068" y="784278"/>
                  <a:pt x="1460874" y="834013"/>
                  <a:pt x="1451033" y="881814"/>
                </a:cubicBezTo>
              </a:path>
            </a:pathLst>
          </a:custGeom>
          <a:noFill/>
          <a:ln w="19050" cap="flat" cmpd="sng">
            <a:solidFill>
              <a:srgbClr val="00E4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3775075" y="4695825"/>
            <a:ext cx="1231900" cy="347663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 algn="ctr" fontAlgn="auto">
              <a:lnSpc>
                <a:spcPct val="120000"/>
              </a:lnSpc>
            </a:pPr>
            <a:r>
              <a:rPr lang="zh-CN" altLang="en-US" strike="noStrike" spc="150" noProof="1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一级痛点</a:t>
            </a:r>
            <a:endParaRPr lang="zh-CN" altLang="en-US" strike="noStrike" spc="150" noProof="1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5641975" y="3779838"/>
            <a:ext cx="1382713" cy="34766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p>
            <a:pPr algn="ctr" fontAlgn="auto">
              <a:lnSpc>
                <a:spcPct val="120000"/>
              </a:lnSpc>
            </a:pPr>
            <a:r>
              <a:rPr lang="zh-CN" altLang="en-US" sz="1400" strike="noStrike" spc="150" noProof="1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贪：性价比</a:t>
            </a:r>
            <a:endParaRPr lang="zh-CN" altLang="en-US" sz="1400" strike="noStrike" spc="150" noProof="1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6172200" y="4687888"/>
            <a:ext cx="1169988" cy="34766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p>
            <a:pPr algn="ctr" fontAlgn="auto">
              <a:lnSpc>
                <a:spcPct val="120000"/>
              </a:lnSpc>
            </a:pPr>
            <a:r>
              <a:rPr lang="zh-CN" altLang="en-US" sz="1400" strike="noStrike" spc="150" noProof="1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嗔：逼格</a:t>
            </a:r>
            <a:endParaRPr lang="zh-CN" altLang="en-US" sz="1400" strike="noStrike" spc="150" noProof="1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5641975" y="5600700"/>
            <a:ext cx="1630363" cy="347663"/>
          </a:xfrm>
          <a:prstGeom prst="rect">
            <a:avLst/>
          </a:prstGeom>
          <a:noFill/>
        </p:spPr>
        <p:txBody>
          <a:bodyPr wrap="square" rtlCol="0" anchor="ctr" anchorCtr="0">
            <a:normAutofit fontScale="80000"/>
          </a:bodyPr>
          <a:p>
            <a:pPr algn="ctr" fontAlgn="auto">
              <a:lnSpc>
                <a:spcPct val="120000"/>
              </a:lnSpc>
            </a:pPr>
            <a:r>
              <a:rPr lang="zh-CN" altLang="en-US" sz="1400" strike="noStrike" spc="150" noProof="1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痴：有逼格的性价比</a:t>
            </a:r>
            <a:endParaRPr lang="zh-CN" altLang="en-US" sz="1400" strike="noStrike" spc="150" noProof="1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/>
          <a:p>
            <a:endParaRPr lang="zh-CN" altLang="en-US"/>
          </a:p>
        </p:txBody>
      </p:sp>
      <p:sp>
        <p:nvSpPr>
          <p:cNvPr id="19458" name="内容占位符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/>
          <a:p>
            <a:pPr defTabSz="914400">
              <a:lnSpc>
                <a:spcPct val="210000"/>
              </a:lnSpc>
            </a:pPr>
            <a:r>
              <a:rPr lang="en-US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1.</a:t>
            </a: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最直接可感知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defTabSz="914400">
              <a:lnSpc>
                <a:spcPct val="210000"/>
              </a:lnSpc>
            </a:pPr>
            <a:r>
              <a:rPr lang="en-US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2.</a:t>
            </a: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把用户的隐性需求变成显性需求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defTabSz="914400">
              <a:lnSpc>
                <a:spcPct val="210000"/>
              </a:lnSpc>
            </a:pPr>
            <a:r>
              <a:rPr lang="en-US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3.</a:t>
            </a: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把显性需求变成生死需求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defTabSz="914400">
              <a:lnSpc>
                <a:spcPct val="210000"/>
              </a:lnSpc>
            </a:pPr>
            <a:r>
              <a:rPr lang="en-US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4.</a:t>
            </a: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倾听用户的坏话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defTabSz="914400"/>
            <a:endParaRPr lang="zh-CN" altLang="en-US" kern="1200">
              <a:latin typeface="+mn-lt"/>
              <a:ea typeface="+mn-ea"/>
              <a:cs typeface="+mn-cs"/>
            </a:endParaRPr>
          </a:p>
        </p:txBody>
      </p:sp>
      <p:sp>
        <p:nvSpPr>
          <p:cNvPr id="19459" name="标题 1"/>
          <p:cNvSpPr>
            <a:spLocks noGrp="1"/>
          </p:cNvSpPr>
          <p:nvPr/>
        </p:nvSpPr>
        <p:spPr>
          <a:xfrm>
            <a:off x="825500" y="352425"/>
            <a:ext cx="10515600" cy="132556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lIns="91440" tIns="45720" rIns="91440" bIns="45720" anchor="ctr"/>
          <a:p>
            <a:pPr lvl="0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4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rPr>
              <a:t>痛点挖掘方法论</a:t>
            </a:r>
            <a:endParaRPr lang="zh-CN" altLang="en-US" sz="440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1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/>
          <a:p>
            <a:endParaRPr lang="zh-CN" altLang="en-US"/>
          </a:p>
        </p:txBody>
      </p:sp>
      <p:sp>
        <p:nvSpPr>
          <p:cNvPr id="20482" name="内容占位符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/>
          <a:p>
            <a:pPr defTabSz="914400">
              <a:lnSpc>
                <a:spcPct val="210000"/>
              </a:lnSpc>
            </a:pPr>
            <a:r>
              <a:rPr lang="zh-CN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性价比：性能</a:t>
            </a:r>
            <a:r>
              <a:rPr lang="en-US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+</a:t>
            </a: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品质（不是价格）</a:t>
            </a:r>
            <a:endParaRPr lang="zh-CN" altLang="en-US" kern="1200">
              <a:latin typeface="+mn-lt"/>
              <a:ea typeface="+mn-ea"/>
              <a:cs typeface="+mn-cs"/>
              <a:sym typeface="黑体" panose="02010609060101010101" charset="-122"/>
            </a:endParaRPr>
          </a:p>
          <a:p>
            <a:pPr defTabSz="914400">
              <a:lnSpc>
                <a:spcPct val="210000"/>
              </a:lnSpc>
            </a:pPr>
            <a:r>
              <a:rPr lang="zh-CN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逼格：高颜值，即产品能够给被炫耀的资格</a:t>
            </a:r>
            <a:endParaRPr lang="zh-CN" altLang="zh-CN" kern="1200">
              <a:latin typeface="+mn-lt"/>
              <a:ea typeface="+mn-ea"/>
              <a:cs typeface="+mn-cs"/>
              <a:sym typeface="黑体" panose="02010609060101010101" charset="-122"/>
            </a:endParaRPr>
          </a:p>
          <a:p>
            <a:pPr defTabSz="914400">
              <a:lnSpc>
                <a:spcPct val="210000"/>
              </a:lnSpc>
            </a:pPr>
            <a:r>
              <a:rPr lang="zh-CN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有逼格的性价比：让用户爽，成为超级粉丝</a:t>
            </a:r>
            <a:endParaRPr lang="zh-CN" altLang="en-US" kern="1200">
              <a:latin typeface="+mn-lt"/>
              <a:ea typeface="+mn-ea"/>
              <a:cs typeface="+mn-cs"/>
            </a:endParaRPr>
          </a:p>
        </p:txBody>
      </p:sp>
      <p:sp>
        <p:nvSpPr>
          <p:cNvPr id="20483" name="标题 1"/>
          <p:cNvSpPr>
            <a:spLocks noGrp="1"/>
          </p:cNvSpPr>
          <p:nvPr/>
        </p:nvSpPr>
        <p:spPr>
          <a:xfrm>
            <a:off x="825500" y="352425"/>
            <a:ext cx="10515600" cy="132556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lIns="91440" tIns="45720" rIns="91440" bIns="45720" anchor="ctr"/>
          <a:p>
            <a:pPr lvl="0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4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rPr>
              <a:t>痛点法则解析</a:t>
            </a:r>
            <a:endParaRPr lang="zh-CN" altLang="en-US" sz="440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/>
          <a:p>
            <a:endParaRPr lang="zh-CN" altLang="en-US"/>
          </a:p>
        </p:txBody>
      </p:sp>
      <p:sp>
        <p:nvSpPr>
          <p:cNvPr id="21506" name="内容占位符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/>
          <a:p>
            <a:pPr defTabSz="914400">
              <a:lnSpc>
                <a:spcPct val="210000"/>
              </a:lnSpc>
            </a:pPr>
            <a:r>
              <a:rPr lang="zh-CN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爆品就是最强的价值锚</a:t>
            </a:r>
            <a:endParaRPr lang="zh-CN" altLang="zh-CN" kern="1200">
              <a:latin typeface="+mn-lt"/>
              <a:ea typeface="+mn-ea"/>
              <a:cs typeface="+mn-cs"/>
              <a:sym typeface="黑体" panose="02010609060101010101" charset="-122"/>
            </a:endParaRPr>
          </a:p>
          <a:p>
            <a:pPr defTabSz="914400">
              <a:lnSpc>
                <a:spcPct val="210000"/>
              </a:lnSpc>
            </a:pPr>
            <a:r>
              <a:rPr lang="en-US" altLang="zh-CN" kern="1200">
                <a:latin typeface="+mn-lt"/>
                <a:ea typeface="+mn-ea"/>
                <a:cs typeface="+mn-cs"/>
              </a:rPr>
              <a:t>1.</a:t>
            </a:r>
            <a:r>
              <a:rPr lang="zh-CN" altLang="en-US" kern="1200">
                <a:latin typeface="+mn-lt"/>
                <a:ea typeface="+mn-ea"/>
                <a:cs typeface="+mn-cs"/>
              </a:rPr>
              <a:t>性能键：找</a:t>
            </a:r>
            <a:r>
              <a:rPr lang="en-US" altLang="zh-CN" kern="1200">
                <a:latin typeface="+mn-lt"/>
                <a:ea typeface="+mn-ea"/>
                <a:cs typeface="+mn-cs"/>
              </a:rPr>
              <a:t>PK</a:t>
            </a:r>
            <a:r>
              <a:rPr lang="zh-CN" altLang="en-US" kern="1200">
                <a:latin typeface="+mn-lt"/>
                <a:ea typeface="+mn-ea"/>
                <a:cs typeface="+mn-cs"/>
              </a:rPr>
              <a:t>对象，没有对比就没有伤害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defTabSz="914400">
              <a:lnSpc>
                <a:spcPct val="210000"/>
              </a:lnSpc>
            </a:pPr>
            <a:r>
              <a:rPr lang="en-US" altLang="zh-CN" kern="1200">
                <a:latin typeface="+mn-lt"/>
                <a:ea typeface="+mn-ea"/>
                <a:cs typeface="+mn-cs"/>
              </a:rPr>
              <a:t>2.</a:t>
            </a:r>
            <a:r>
              <a:rPr lang="zh-CN" altLang="en-US" kern="1200">
                <a:latin typeface="+mn-lt"/>
                <a:ea typeface="+mn-ea"/>
                <a:cs typeface="+mn-cs"/>
              </a:rPr>
              <a:t>颜值键：满足炫耀的需求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defTabSz="914400">
              <a:lnSpc>
                <a:spcPct val="210000"/>
              </a:lnSpc>
            </a:pPr>
            <a:r>
              <a:rPr lang="en-US" altLang="zh-CN" kern="1200">
                <a:latin typeface="+mn-lt"/>
                <a:ea typeface="+mn-ea"/>
                <a:cs typeface="+mn-cs"/>
              </a:rPr>
              <a:t>3.</a:t>
            </a:r>
            <a:r>
              <a:rPr lang="zh-CN" altLang="en-US" kern="1200">
                <a:latin typeface="+mn-lt"/>
                <a:ea typeface="+mn-ea"/>
                <a:cs typeface="+mn-cs"/>
              </a:rPr>
              <a:t>价格键：不买会死的理由（觉得亏死）</a:t>
            </a:r>
            <a:endParaRPr lang="zh-CN" altLang="en-US" kern="1200">
              <a:latin typeface="+mn-lt"/>
              <a:ea typeface="+mn-ea"/>
              <a:cs typeface="+mn-cs"/>
            </a:endParaRPr>
          </a:p>
        </p:txBody>
      </p:sp>
      <p:sp>
        <p:nvSpPr>
          <p:cNvPr id="21507" name="标题 1"/>
          <p:cNvSpPr>
            <a:spLocks noGrp="1"/>
          </p:cNvSpPr>
          <p:nvPr/>
        </p:nvSpPr>
        <p:spPr>
          <a:xfrm>
            <a:off x="825500" y="352425"/>
            <a:ext cx="10515600" cy="132556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lIns="91440" tIns="45720" rIns="91440" bIns="45720" anchor="ctr"/>
          <a:p>
            <a:pPr lvl="0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4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rPr>
              <a:t>尖叫点法则：找到最强的价值锚</a:t>
            </a:r>
            <a:endParaRPr lang="zh-CN" altLang="en-US" sz="440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/>
          <a:p>
            <a:endParaRPr lang="zh-CN" altLang="en-US"/>
          </a:p>
        </p:txBody>
      </p:sp>
      <p:sp>
        <p:nvSpPr>
          <p:cNvPr id="22530" name="内容占位符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/>
          <a:p>
            <a:pPr defTabSz="914400">
              <a:lnSpc>
                <a:spcPct val="210000"/>
              </a:lnSpc>
            </a:pPr>
            <a:r>
              <a:rPr lang="zh-CN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流量产品</a:t>
            </a:r>
            <a:r>
              <a:rPr lang="en-US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=</a:t>
            </a: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爆品，一定要设计一个流量产品，才能卖出旗舰产品</a:t>
            </a:r>
            <a:endParaRPr lang="zh-CN" altLang="en-US" kern="1200">
              <a:latin typeface="+mn-lt"/>
              <a:ea typeface="+mn-ea"/>
              <a:cs typeface="+mn-cs"/>
              <a:sym typeface="黑体" panose="02010609060101010101" charset="-122"/>
            </a:endParaRPr>
          </a:p>
          <a:p>
            <a:pPr defTabSz="914400">
              <a:lnSpc>
                <a:spcPct val="210000"/>
              </a:lnSpc>
            </a:pP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流量产品的核心：提高客户的转化率（宜家一块钱的甜筒）</a:t>
            </a:r>
            <a:endParaRPr lang="zh-CN" altLang="en-US" kern="1200">
              <a:latin typeface="+mn-lt"/>
              <a:ea typeface="+mn-ea"/>
              <a:cs typeface="+mn-cs"/>
              <a:sym typeface="黑体" panose="02010609060101010101" charset="-122"/>
            </a:endParaRPr>
          </a:p>
          <a:p>
            <a:pPr defTabSz="914400">
              <a:lnSpc>
                <a:spcPct val="210000"/>
              </a:lnSpc>
            </a:pP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流量产品的最大陷阱：没有核心用户的转化（铜师傅的铜兔子）</a:t>
            </a:r>
            <a:endParaRPr lang="zh-CN" altLang="en-US" kern="1200">
              <a:latin typeface="+mn-lt"/>
              <a:ea typeface="+mn-ea"/>
              <a:cs typeface="+mn-cs"/>
              <a:sym typeface="黑体" panose="02010609060101010101" charset="-122"/>
            </a:endParaRPr>
          </a:p>
          <a:p>
            <a:pPr defTabSz="914400">
              <a:lnSpc>
                <a:spcPct val="210000"/>
              </a:lnSpc>
            </a:pP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流量产品的方法：用产品经理思维重新设计</a:t>
            </a:r>
            <a:endParaRPr lang="zh-CN" altLang="en-US" kern="1200">
              <a:latin typeface="+mn-lt"/>
              <a:ea typeface="+mn-ea"/>
              <a:cs typeface="+mn-cs"/>
              <a:sym typeface="黑体" panose="02010609060101010101" charset="-122"/>
            </a:endParaRPr>
          </a:p>
        </p:txBody>
      </p:sp>
      <p:sp>
        <p:nvSpPr>
          <p:cNvPr id="22531" name="标题 1"/>
          <p:cNvSpPr>
            <a:spLocks noGrp="1"/>
          </p:cNvSpPr>
          <p:nvPr/>
        </p:nvSpPr>
        <p:spPr>
          <a:xfrm>
            <a:off x="825500" y="352425"/>
            <a:ext cx="10515600" cy="132556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lIns="91440" tIns="45720" rIns="91440" bIns="45720" anchor="ctr"/>
          <a:p>
            <a:pPr lvl="0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4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rPr>
              <a:t>尖叫点法则一：流量产品</a:t>
            </a:r>
            <a:endParaRPr lang="zh-CN" altLang="en-US" sz="440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/>
          <a:p>
            <a:endParaRPr lang="zh-CN" altLang="en-US"/>
          </a:p>
        </p:txBody>
      </p:sp>
      <p:sp>
        <p:nvSpPr>
          <p:cNvPr id="23555" name="内容占位符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/>
          <a:p>
            <a:pPr defTabSz="914400">
              <a:lnSpc>
                <a:spcPct val="210000"/>
              </a:lnSpc>
            </a:pPr>
            <a:r>
              <a:rPr lang="zh-CN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就是用产品来拉动用户流量的方式。</a:t>
            </a:r>
            <a:endParaRPr lang="zh-CN" altLang="zh-CN" kern="1200">
              <a:latin typeface="+mn-lt"/>
              <a:ea typeface="+mn-ea"/>
              <a:cs typeface="+mn-cs"/>
              <a:sym typeface="黑体" panose="02010609060101010101" charset="-122"/>
            </a:endParaRPr>
          </a:p>
          <a:p>
            <a:pPr defTabSz="914400">
              <a:lnSpc>
                <a:spcPct val="210000"/>
              </a:lnSpc>
            </a:pPr>
            <a:endParaRPr lang="zh-CN" kern="1200">
              <a:latin typeface="+mn-lt"/>
              <a:ea typeface="+mn-ea"/>
              <a:cs typeface="+mn-cs"/>
              <a:sym typeface="黑体" panose="02010609060101010101" charset="-122"/>
            </a:endParaRPr>
          </a:p>
        </p:txBody>
      </p:sp>
      <p:sp>
        <p:nvSpPr>
          <p:cNvPr id="23556" name="标题 1"/>
          <p:cNvSpPr>
            <a:spLocks noGrp="1"/>
          </p:cNvSpPr>
          <p:nvPr/>
        </p:nvSpPr>
        <p:spPr>
          <a:xfrm>
            <a:off x="825500" y="352425"/>
            <a:ext cx="10515600" cy="132556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lIns="91440" tIns="45720" rIns="91440" bIns="45720" anchor="ctr"/>
          <a:p>
            <a:pPr lvl="0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4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rPr>
              <a:t>什么叫流量产品</a:t>
            </a:r>
            <a:endParaRPr lang="zh-CN" altLang="en-US" sz="440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1"/>
            </p:custDataLst>
          </p:nvPr>
        </p:nvSpPr>
        <p:spPr>
          <a:xfrm>
            <a:off x="3435350" y="3997325"/>
            <a:ext cx="1595438" cy="798513"/>
          </a:xfrm>
          <a:prstGeom prst="rect">
            <a:avLst/>
          </a:prstGeom>
          <a:solidFill>
            <a:srgbClr val="1F74AD"/>
          </a:solidFill>
          <a:ln w="19050">
            <a:solidFill>
              <a:srgbClr val="1F74AD">
                <a:lumMod val="75000"/>
              </a:srgbClr>
            </a:solidFill>
          </a:ln>
        </p:spPr>
        <p:style>
          <a:lnRef idx="2">
            <a:sysClr val="window" lastClr="FFFFFF">
              <a:hueOff val="0"/>
              <a:satOff val="0"/>
              <a:lumOff val="0"/>
              <a:alphaOff val="0"/>
            </a:sysClr>
          </a:lnRef>
          <a:fillRef idx="1">
            <a:srgbClr val="1F74AD">
              <a:hueOff val="0"/>
              <a:satOff val="0"/>
              <a:lumOff val="0"/>
              <a:alphaOff val="0"/>
            </a:srgbClr>
          </a:fillRef>
          <a:effectRef idx="0">
            <a:srgbClr val="1F74AD">
              <a:hueOff val="0"/>
              <a:satOff val="0"/>
              <a:lumOff val="0"/>
              <a:alphaOff val="0"/>
            </a:srgbClr>
          </a:effectRef>
          <a:fontRef idx="minor">
            <a:sysClr val="window" lastClr="FFFFFF"/>
          </a:fontRef>
        </p:style>
        <p:txBody>
          <a:bodyPr spcFirstLastPara="0" vert="horz" wrap="square" lIns="68137" tIns="68137" rIns="68137" bIns="68137" numCol="1" spcCol="1270" anchor="ctr" anchorCtr="0">
            <a:noAutofit/>
          </a:bodyPr>
          <a:p>
            <a:pPr lvl="0" algn="ctr" defTabSz="2578100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CN" sz="2000" strike="noStrike" noProof="1">
              <a:solidFill>
                <a:sysClr val="window" lastClr="FFFFFF"/>
              </a:solidFill>
            </a:endParaRPr>
          </a:p>
        </p:txBody>
      </p:sp>
      <p:sp>
        <p:nvSpPr>
          <p:cNvPr id="19" name="任意多边形: 形状 18"/>
          <p:cNvSpPr/>
          <p:nvPr>
            <p:custDataLst>
              <p:tags r:id="rId2"/>
            </p:custDataLst>
          </p:nvPr>
        </p:nvSpPr>
        <p:spPr>
          <a:xfrm rot="18770822">
            <a:off x="4878388" y="3889375"/>
            <a:ext cx="1133475" cy="60325"/>
          </a:xfrm>
          <a:custGeom>
            <a:avLst/>
            <a:gdLst>
              <a:gd name="connsiteX0" fmla="*/ 0 w 1257468"/>
              <a:gd name="connsiteY0" fmla="*/ 17753 h 35507"/>
              <a:gd name="connsiteX1" fmla="*/ 1257468 w 1257468"/>
              <a:gd name="connsiteY1" fmla="*/ 17753 h 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57468" h="35507">
                <a:moveTo>
                  <a:pt x="0" y="17753"/>
                </a:moveTo>
                <a:lnTo>
                  <a:pt x="1257468" y="17753"/>
                </a:lnTo>
              </a:path>
            </a:pathLst>
          </a:custGeom>
          <a:noFill/>
          <a:ln>
            <a:solidFill>
              <a:srgbClr val="1F74AD"/>
            </a:solidFill>
          </a:ln>
        </p:spPr>
        <p:style>
          <a:lnRef idx="2">
            <a:srgbClr val="1F74AD">
              <a:shade val="60000"/>
              <a:hueOff val="0"/>
              <a:satOff val="0"/>
              <a:lumOff val="0"/>
              <a:alphaOff val="0"/>
            </a:srgbClr>
          </a:lnRef>
          <a:fillRef idx="0">
            <a:scrgbClr r="0" g="0" b="0"/>
          </a:fillRef>
          <a:effectRef idx="0">
            <a:srgbClr val="1F74AD">
              <a:hueOff val="0"/>
              <a:satOff val="0"/>
              <a:lumOff val="0"/>
              <a:alphaOff val="0"/>
            </a:srgbClr>
          </a:effectRef>
          <a:fontRef idx="minor">
            <a:srgbClr val="000000">
              <a:hueOff val="0"/>
              <a:satOff val="0"/>
              <a:lumOff val="0"/>
              <a:alphaOff val="0"/>
            </a:srgbClr>
          </a:fontRef>
        </p:style>
        <p:txBody>
          <a:bodyPr spcFirstLastPara="0" vert="horz" wrap="square" lIns="609996" tIns="-13683" rIns="609998" bIns="-13684" numCol="1" spcCol="1270" anchor="ctr" anchorCtr="0">
            <a:noAutofit/>
          </a:bodyPr>
          <a:p>
            <a:pPr marL="0" lvl="0" indent="0" algn="ctr" defTabSz="222250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500" strike="noStrike" kern="1200" noProof="1"/>
          </a:p>
        </p:txBody>
      </p:sp>
      <p:sp>
        <p:nvSpPr>
          <p:cNvPr id="20" name="矩形 19"/>
          <p:cNvSpPr/>
          <p:nvPr>
            <p:custDataLst>
              <p:tags r:id="rId3"/>
            </p:custDataLst>
          </p:nvPr>
        </p:nvSpPr>
        <p:spPr>
          <a:xfrm>
            <a:off x="5843588" y="3019425"/>
            <a:ext cx="1595438" cy="798513"/>
          </a:xfrm>
          <a:prstGeom prst="rect">
            <a:avLst/>
          </a:prstGeom>
          <a:solidFill>
            <a:srgbClr val="3498DB"/>
          </a:solidFill>
          <a:ln w="19050">
            <a:solidFill>
              <a:srgbClr val="3498DB">
                <a:lumMod val="75000"/>
              </a:srgbClr>
            </a:solidFill>
          </a:ln>
        </p:spPr>
        <p:style>
          <a:lnRef idx="2">
            <a:sysClr val="window" lastClr="FFFFFF">
              <a:hueOff val="0"/>
              <a:satOff val="0"/>
              <a:lumOff val="0"/>
              <a:alphaOff val="0"/>
            </a:sysClr>
          </a:lnRef>
          <a:fillRef idx="1">
            <a:srgbClr val="1F74AD">
              <a:hueOff val="0"/>
              <a:satOff val="0"/>
              <a:lumOff val="0"/>
              <a:alphaOff val="0"/>
            </a:srgbClr>
          </a:fillRef>
          <a:effectRef idx="0">
            <a:srgbClr val="1F74AD">
              <a:hueOff val="0"/>
              <a:satOff val="0"/>
              <a:lumOff val="0"/>
              <a:alphaOff val="0"/>
            </a:srgbClr>
          </a:effectRef>
          <a:fontRef idx="minor">
            <a:sysClr val="window" lastClr="FFFFFF"/>
          </a:fontRef>
        </p:style>
        <p:txBody>
          <a:bodyPr spcFirstLastPara="0" vert="horz" wrap="square" lIns="68137" tIns="68137" rIns="68137" bIns="68137" numCol="1" spcCol="1270" anchor="ctr" anchorCtr="0">
            <a:noAutofit/>
          </a:bodyPr>
          <a:p>
            <a:pPr lvl="0" algn="ctr" defTabSz="2578100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CN" sz="2000" strike="noStrike" noProof="1" dirty="0">
              <a:solidFill>
                <a:sysClr val="window" lastClr="FFFFFF"/>
              </a:solidFill>
            </a:endParaRPr>
          </a:p>
        </p:txBody>
      </p:sp>
      <p:sp>
        <p:nvSpPr>
          <p:cNvPr id="25" name="任意多边形: 形状 24"/>
          <p:cNvSpPr/>
          <p:nvPr>
            <p:custDataLst>
              <p:tags r:id="rId4"/>
            </p:custDataLst>
          </p:nvPr>
        </p:nvSpPr>
        <p:spPr>
          <a:xfrm rot="2829178" flipV="1">
            <a:off x="4882356" y="4677569"/>
            <a:ext cx="1120775" cy="138113"/>
          </a:xfrm>
          <a:custGeom>
            <a:avLst/>
            <a:gdLst>
              <a:gd name="connsiteX0" fmla="*/ 0 w 1257468"/>
              <a:gd name="connsiteY0" fmla="*/ 17753 h 35507"/>
              <a:gd name="connsiteX1" fmla="*/ 1257468 w 1257468"/>
              <a:gd name="connsiteY1" fmla="*/ 17753 h 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57468" h="35507">
                <a:moveTo>
                  <a:pt x="0" y="17753"/>
                </a:moveTo>
                <a:lnTo>
                  <a:pt x="1257468" y="17753"/>
                </a:lnTo>
              </a:path>
            </a:pathLst>
          </a:custGeom>
          <a:noFill/>
          <a:ln>
            <a:solidFill>
              <a:srgbClr val="1F74AD"/>
            </a:solidFill>
          </a:ln>
        </p:spPr>
        <p:style>
          <a:lnRef idx="2">
            <a:srgbClr val="1F74AD">
              <a:shade val="60000"/>
              <a:hueOff val="0"/>
              <a:satOff val="0"/>
              <a:lumOff val="0"/>
              <a:alphaOff val="0"/>
            </a:srgbClr>
          </a:lnRef>
          <a:fillRef idx="0">
            <a:scrgbClr r="0" g="0" b="0"/>
          </a:fillRef>
          <a:effectRef idx="0">
            <a:srgbClr val="1F74AD">
              <a:hueOff val="0"/>
              <a:satOff val="0"/>
              <a:lumOff val="0"/>
              <a:alphaOff val="0"/>
            </a:srgbClr>
          </a:effectRef>
          <a:fontRef idx="minor">
            <a:srgbClr val="000000">
              <a:hueOff val="0"/>
              <a:satOff val="0"/>
              <a:lumOff val="0"/>
              <a:alphaOff val="0"/>
            </a:srgbClr>
          </a:fontRef>
        </p:style>
        <p:txBody>
          <a:bodyPr spcFirstLastPara="0" vert="horz" wrap="square" lIns="609997" tIns="-13683" rIns="609997" bIns="-13684" numCol="1" spcCol="1270" anchor="ctr" anchorCtr="0">
            <a:noAutofit/>
          </a:bodyPr>
          <a:p>
            <a:pPr marL="0" lvl="0" indent="0" algn="ctr" defTabSz="222250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500" strike="noStrike" kern="1200" noProof="1"/>
          </a:p>
        </p:txBody>
      </p:sp>
      <p:sp>
        <p:nvSpPr>
          <p:cNvPr id="44" name="矩形 43"/>
          <p:cNvSpPr/>
          <p:nvPr>
            <p:custDataLst>
              <p:tags r:id="rId5"/>
            </p:custDataLst>
          </p:nvPr>
        </p:nvSpPr>
        <p:spPr>
          <a:xfrm>
            <a:off x="5843588" y="4864100"/>
            <a:ext cx="1595438" cy="798513"/>
          </a:xfrm>
          <a:prstGeom prst="rect">
            <a:avLst/>
          </a:prstGeom>
          <a:solidFill>
            <a:srgbClr val="3498DB"/>
          </a:solidFill>
          <a:ln w="19050">
            <a:solidFill>
              <a:srgbClr val="3498DB">
                <a:lumMod val="75000"/>
              </a:srgbClr>
            </a:solidFill>
          </a:ln>
        </p:spPr>
        <p:style>
          <a:lnRef idx="2">
            <a:sysClr val="window" lastClr="FFFFFF">
              <a:hueOff val="0"/>
              <a:satOff val="0"/>
              <a:lumOff val="0"/>
              <a:alphaOff val="0"/>
            </a:sysClr>
          </a:lnRef>
          <a:fillRef idx="1">
            <a:srgbClr val="1F74AD">
              <a:hueOff val="0"/>
              <a:satOff val="0"/>
              <a:lumOff val="0"/>
              <a:alphaOff val="0"/>
            </a:srgbClr>
          </a:fillRef>
          <a:effectRef idx="0">
            <a:srgbClr val="1F74AD">
              <a:hueOff val="0"/>
              <a:satOff val="0"/>
              <a:lumOff val="0"/>
              <a:alphaOff val="0"/>
            </a:srgbClr>
          </a:effectRef>
          <a:fontRef idx="minor">
            <a:sysClr val="window" lastClr="FFFFFF"/>
          </a:fontRef>
        </p:style>
        <p:txBody>
          <a:bodyPr spcFirstLastPara="0" vert="horz" wrap="square" lIns="68137" tIns="68137" rIns="68137" bIns="68137" numCol="1" spcCol="1270" anchor="ctr" anchorCtr="0">
            <a:noAutofit/>
          </a:bodyPr>
          <a:p>
            <a:pPr lvl="0" algn="ctr" defTabSz="2578100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CN" sz="2000" strike="noStrike" noProof="1">
              <a:solidFill>
                <a:sysClr val="window" lastClr="FFFFFF"/>
              </a:solidFill>
            </a:endParaRPr>
          </a:p>
        </p:txBody>
      </p:sp>
      <p:sp>
        <p:nvSpPr>
          <p:cNvPr id="21" name="任意多边形: 形状 20"/>
          <p:cNvSpPr/>
          <p:nvPr>
            <p:custDataLst>
              <p:tags r:id="rId6"/>
            </p:custDataLst>
          </p:nvPr>
        </p:nvSpPr>
        <p:spPr>
          <a:xfrm rot="10800000" flipV="1">
            <a:off x="5065713" y="4265613"/>
            <a:ext cx="792163" cy="125413"/>
          </a:xfrm>
          <a:custGeom>
            <a:avLst/>
            <a:gdLst>
              <a:gd name="connsiteX0" fmla="*/ 0 w 1053099"/>
              <a:gd name="connsiteY0" fmla="*/ 17753 h 35507"/>
              <a:gd name="connsiteX1" fmla="*/ 1053099 w 1053099"/>
              <a:gd name="connsiteY1" fmla="*/ 17753 h 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53099" h="35507">
                <a:moveTo>
                  <a:pt x="0" y="17753"/>
                </a:moveTo>
                <a:lnTo>
                  <a:pt x="1053099" y="17753"/>
                </a:lnTo>
              </a:path>
            </a:pathLst>
          </a:custGeom>
          <a:noFill/>
          <a:ln>
            <a:solidFill>
              <a:srgbClr val="1F74AD"/>
            </a:solidFill>
          </a:ln>
        </p:spPr>
        <p:style>
          <a:lnRef idx="2">
            <a:srgbClr val="1F74AD">
              <a:shade val="80000"/>
              <a:hueOff val="0"/>
              <a:satOff val="0"/>
              <a:lumOff val="0"/>
              <a:alphaOff val="0"/>
            </a:srgbClr>
          </a:lnRef>
          <a:fillRef idx="0">
            <a:scrgbClr r="0" g="0" b="0"/>
          </a:fillRef>
          <a:effectRef idx="0">
            <a:srgbClr val="1F74AD">
              <a:hueOff val="0"/>
              <a:satOff val="0"/>
              <a:lumOff val="0"/>
              <a:alphaOff val="0"/>
            </a:srgbClr>
          </a:effectRef>
          <a:fontRef idx="minor">
            <a:srgbClr val="000000">
              <a:hueOff val="0"/>
              <a:satOff val="0"/>
              <a:lumOff val="0"/>
              <a:alphaOff val="0"/>
            </a:srgbClr>
          </a:fontRef>
        </p:style>
        <p:txBody>
          <a:bodyPr spcFirstLastPara="0" vert="horz" wrap="square" lIns="512921" tIns="-8574" rIns="512922" bIns="-8574" numCol="1" spcCol="1270" anchor="ctr" anchorCtr="0">
            <a:noAutofit/>
          </a:bodyPr>
          <a:p>
            <a:pPr marL="0" lvl="0" indent="0" algn="ctr" defTabSz="222250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500" strike="noStrike" kern="1200" noProof="1"/>
          </a:p>
        </p:txBody>
      </p:sp>
      <p:sp>
        <p:nvSpPr>
          <p:cNvPr id="22" name="矩形 21"/>
          <p:cNvSpPr/>
          <p:nvPr>
            <p:custDataLst>
              <p:tags r:id="rId7"/>
            </p:custDataLst>
          </p:nvPr>
        </p:nvSpPr>
        <p:spPr>
          <a:xfrm>
            <a:off x="5838825" y="3935413"/>
            <a:ext cx="1595438" cy="798513"/>
          </a:xfrm>
          <a:prstGeom prst="rect">
            <a:avLst/>
          </a:prstGeom>
          <a:solidFill>
            <a:srgbClr val="3498DB"/>
          </a:solidFill>
          <a:ln w="19050">
            <a:solidFill>
              <a:srgbClr val="3498DB">
                <a:lumMod val="75000"/>
              </a:srgbClr>
            </a:solidFill>
          </a:ln>
        </p:spPr>
        <p:style>
          <a:lnRef idx="2">
            <a:sysClr val="window" lastClr="FFFFFF">
              <a:hueOff val="0"/>
              <a:satOff val="0"/>
              <a:lumOff val="0"/>
              <a:alphaOff val="0"/>
            </a:sysClr>
          </a:lnRef>
          <a:fillRef idx="1">
            <a:srgbClr val="1F74AD">
              <a:hueOff val="0"/>
              <a:satOff val="0"/>
              <a:lumOff val="0"/>
              <a:alphaOff val="0"/>
            </a:srgbClr>
          </a:fillRef>
          <a:effectRef idx="0">
            <a:srgbClr val="1F74AD">
              <a:hueOff val="0"/>
              <a:satOff val="0"/>
              <a:lumOff val="0"/>
              <a:alphaOff val="0"/>
            </a:srgbClr>
          </a:effectRef>
          <a:fontRef idx="minor">
            <a:sysClr val="window" lastClr="FFFFFF"/>
          </a:fontRef>
        </p:style>
        <p:txBody>
          <a:bodyPr spcFirstLastPara="0" vert="horz" wrap="square" lIns="68137" tIns="68137" rIns="68137" bIns="68137" numCol="1" spcCol="1270" anchor="ctr" anchorCtr="0">
            <a:noAutofit/>
          </a:bodyPr>
          <a:p>
            <a:pPr lvl="0" algn="ctr" defTabSz="2578100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CN" sz="2000" strike="noStrike" noProof="1">
              <a:solidFill>
                <a:sysClr val="window" lastClr="FFFFFF"/>
              </a:solidFill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3552825" y="4087813"/>
            <a:ext cx="1358900" cy="61753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p>
            <a:pPr algn="ctr" fontAlgn="auto">
              <a:lnSpc>
                <a:spcPct val="120000"/>
              </a:lnSpc>
            </a:pPr>
            <a:r>
              <a:rPr lang="zh-CN" altLang="en-US" strike="noStrike" spc="150" noProof="1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流量产品</a:t>
            </a:r>
            <a:endParaRPr lang="zh-CN" altLang="en-US" strike="noStrike" spc="150" noProof="1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5962650" y="3109913"/>
            <a:ext cx="1358900" cy="61753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p>
            <a:pPr algn="ctr" fontAlgn="auto">
              <a:lnSpc>
                <a:spcPct val="120000"/>
              </a:lnSpc>
            </a:pPr>
            <a:r>
              <a:rPr lang="zh-CN" altLang="en-US" strike="noStrike" spc="150" noProof="1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流量巨大</a:t>
            </a:r>
            <a:endParaRPr lang="zh-CN" altLang="en-US" strike="noStrike" spc="150" noProof="1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5956300" y="4025900"/>
            <a:ext cx="1358900" cy="61753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p>
            <a:pPr algn="ctr" fontAlgn="auto">
              <a:lnSpc>
                <a:spcPct val="120000"/>
              </a:lnSpc>
            </a:pPr>
            <a:r>
              <a:rPr lang="zh-CN" altLang="en-US" strike="noStrike" spc="150" noProof="1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成本价低</a:t>
            </a:r>
            <a:endParaRPr lang="zh-CN" altLang="en-US" strike="noStrike" spc="150" noProof="1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5962650" y="4954588"/>
            <a:ext cx="1358900" cy="61753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p>
            <a:pPr algn="ctr" fontAlgn="auto">
              <a:lnSpc>
                <a:spcPct val="120000"/>
              </a:lnSpc>
            </a:pPr>
            <a:r>
              <a:rPr lang="zh-CN" altLang="en-US" strike="noStrike" spc="150" noProof="1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客单价低</a:t>
            </a:r>
            <a:endParaRPr lang="zh-CN" altLang="en-US" strike="noStrike" spc="150" noProof="1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/>
          <a:p>
            <a:endParaRPr lang="zh-CN" altLang="en-US"/>
          </a:p>
        </p:txBody>
      </p:sp>
      <p:sp>
        <p:nvSpPr>
          <p:cNvPr id="24579" name="内容占位符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/>
          <a:p>
            <a:pPr defTabSz="914400">
              <a:lnSpc>
                <a:spcPct val="210000"/>
              </a:lnSpc>
            </a:pPr>
            <a:r>
              <a:rPr lang="zh-CN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口碑</a:t>
            </a:r>
            <a:r>
              <a:rPr lang="en-US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=</a:t>
            </a: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复购率</a:t>
            </a:r>
            <a:endParaRPr lang="zh-CN" altLang="zh-CN" kern="1200">
              <a:latin typeface="+mn-lt"/>
              <a:ea typeface="+mn-ea"/>
              <a:cs typeface="+mn-cs"/>
              <a:sym typeface="黑体" panose="02010609060101010101" charset="-122"/>
            </a:endParaRPr>
          </a:p>
          <a:p>
            <a:pPr defTabSz="914400">
              <a:lnSpc>
                <a:spcPct val="210000"/>
              </a:lnSpc>
            </a:pPr>
            <a:r>
              <a:rPr 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           </a:t>
            </a:r>
            <a:r>
              <a:rPr lang="zh-CN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超越用户预期</a:t>
            </a:r>
            <a:endParaRPr lang="zh-CN" altLang="zh-CN" kern="1200">
              <a:latin typeface="+mn-lt"/>
              <a:ea typeface="+mn-ea"/>
              <a:cs typeface="+mn-cs"/>
              <a:sym typeface="黑体" panose="02010609060101010101" charset="-122"/>
            </a:endParaRPr>
          </a:p>
          <a:p>
            <a:pPr defTabSz="914400">
              <a:lnSpc>
                <a:spcPct val="210000"/>
              </a:lnSpc>
            </a:pPr>
            <a:r>
              <a:rPr lang="zh-CN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                           可感知的价值锚（爆品战略研究的唯一目标）</a:t>
            </a:r>
            <a:endParaRPr lang="zh-CN" altLang="zh-CN" kern="1200">
              <a:latin typeface="+mn-lt"/>
              <a:ea typeface="+mn-ea"/>
              <a:cs typeface="+mn-cs"/>
              <a:sym typeface="黑体" panose="02010609060101010101" charset="-122"/>
            </a:endParaRPr>
          </a:p>
          <a:p>
            <a:pPr defTabSz="914400">
              <a:lnSpc>
                <a:spcPct val="210000"/>
              </a:lnSpc>
            </a:pPr>
            <a:r>
              <a:rPr lang="zh-CN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定义决生死，首战即决战</a:t>
            </a:r>
            <a:endParaRPr lang="zh-CN" altLang="zh-CN" kern="1200">
              <a:latin typeface="+mn-lt"/>
              <a:ea typeface="+mn-ea"/>
              <a:cs typeface="+mn-cs"/>
              <a:sym typeface="黑体" panose="02010609060101010101" charset="-122"/>
            </a:endParaRPr>
          </a:p>
        </p:txBody>
      </p:sp>
      <p:sp>
        <p:nvSpPr>
          <p:cNvPr id="24580" name="标题 1"/>
          <p:cNvSpPr>
            <a:spLocks noGrp="1"/>
          </p:cNvSpPr>
          <p:nvPr/>
        </p:nvSpPr>
        <p:spPr>
          <a:xfrm>
            <a:off x="825500" y="352425"/>
            <a:ext cx="10515600" cy="132556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lIns="91440" tIns="45720" rIns="91440" bIns="45720" anchor="ctr"/>
          <a:p>
            <a:pPr lvl="0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4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rPr>
              <a:t>尖叫点法则三：做口碑</a:t>
            </a:r>
            <a:endParaRPr lang="zh-CN" altLang="en-US" sz="440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5" name="直角上箭头 4"/>
          <p:cNvSpPr/>
          <p:nvPr/>
        </p:nvSpPr>
        <p:spPr>
          <a:xfrm flipH="1">
            <a:off x="1419225" y="2708275"/>
            <a:ext cx="469900" cy="500063"/>
          </a:xfrm>
          <a:prstGeom prst="bentUpArrow">
            <a:avLst/>
          </a:prstGeom>
          <a:solidFill>
            <a:srgbClr val="FFC00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 fontAlgn="auto"/>
            <a:endParaRPr lang="zh-CN" altLang="en-US" strike="noStrike" noProof="1"/>
          </a:p>
        </p:txBody>
      </p:sp>
      <p:sp>
        <p:nvSpPr>
          <p:cNvPr id="6" name="直角上箭头 5"/>
          <p:cNvSpPr/>
          <p:nvPr/>
        </p:nvSpPr>
        <p:spPr>
          <a:xfrm flipH="1">
            <a:off x="2786063" y="3632200"/>
            <a:ext cx="469900" cy="501650"/>
          </a:xfrm>
          <a:prstGeom prst="bentUpArrow">
            <a:avLst/>
          </a:prstGeom>
          <a:solidFill>
            <a:srgbClr val="FFC00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 fontAlgn="auto"/>
            <a:endParaRPr lang="zh-CN" altLang="en-US" strike="noStrike" noProof="1"/>
          </a:p>
        </p:txBody>
      </p:sp>
    </p:spTree>
    <p:custDataLst>
      <p:tags r:id="rId1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/>
          <a:p>
            <a:endParaRPr lang="zh-CN" altLang="en-US"/>
          </a:p>
        </p:txBody>
      </p:sp>
      <p:sp>
        <p:nvSpPr>
          <p:cNvPr id="25603" name="内容占位符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/>
          <a:p>
            <a:pPr defTabSz="914400">
              <a:lnSpc>
                <a:spcPct val="210000"/>
              </a:lnSpc>
            </a:pPr>
            <a:r>
              <a:rPr lang="en-US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1.</a:t>
            </a: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差异化产品</a:t>
            </a:r>
            <a:endParaRPr lang="zh-CN" altLang="en-US" kern="1200">
              <a:latin typeface="+mn-lt"/>
              <a:ea typeface="+mn-ea"/>
              <a:cs typeface="+mn-cs"/>
              <a:sym typeface="黑体" panose="02010609060101010101" charset="-122"/>
            </a:endParaRPr>
          </a:p>
          <a:p>
            <a:pPr defTabSz="914400">
              <a:lnSpc>
                <a:spcPct val="210000"/>
              </a:lnSpc>
            </a:pP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差异化必须可感知</a:t>
            </a:r>
            <a:endParaRPr lang="zh-CN" altLang="en-US" kern="1200">
              <a:latin typeface="+mn-lt"/>
              <a:ea typeface="+mn-ea"/>
              <a:cs typeface="+mn-cs"/>
              <a:sym typeface="黑体" panose="02010609060101010101" charset="-122"/>
            </a:endParaRPr>
          </a:p>
          <a:p>
            <a:pPr defTabSz="914400">
              <a:lnSpc>
                <a:spcPct val="210000"/>
              </a:lnSpc>
            </a:pP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       名字，包装，功能等，和竞争对手比差异化</a:t>
            </a:r>
            <a:endParaRPr lang="zh-CN" altLang="en-US" kern="1200">
              <a:latin typeface="+mn-lt"/>
              <a:ea typeface="+mn-ea"/>
              <a:cs typeface="+mn-cs"/>
              <a:sym typeface="黑体" panose="02010609060101010101" charset="-122"/>
            </a:endParaRPr>
          </a:p>
          <a:p>
            <a:pPr defTabSz="914400">
              <a:lnSpc>
                <a:spcPct val="210000"/>
              </a:lnSpc>
            </a:pP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用户可感知才会传播，病毒式的传播放大产品</a:t>
            </a:r>
            <a:endParaRPr lang="zh-CN" altLang="en-US" kern="1200">
              <a:latin typeface="+mn-lt"/>
              <a:ea typeface="+mn-ea"/>
              <a:cs typeface="+mn-cs"/>
              <a:sym typeface="黑体" panose="02010609060101010101" charset="-122"/>
            </a:endParaRPr>
          </a:p>
        </p:txBody>
      </p:sp>
      <p:sp>
        <p:nvSpPr>
          <p:cNvPr id="25604" name="标题 1"/>
          <p:cNvSpPr>
            <a:spLocks noGrp="1"/>
          </p:cNvSpPr>
          <p:nvPr/>
        </p:nvSpPr>
        <p:spPr>
          <a:xfrm>
            <a:off x="825500" y="352425"/>
            <a:ext cx="10515600" cy="132556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lIns="91440" tIns="45720" rIns="91440" bIns="45720" anchor="ctr"/>
          <a:p>
            <a:pPr lvl="0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4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rPr>
              <a:t>怎么做口碑</a:t>
            </a:r>
            <a:endParaRPr lang="zh-CN" altLang="en-US" sz="440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</a:endParaRPr>
          </a:p>
        </p:txBody>
      </p:sp>
    </p:spTree>
    <p:custDataLst>
      <p:tags r:id="rId1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/>
          <a:p>
            <a:endParaRPr lang="zh-CN" altLang="en-US"/>
          </a:p>
        </p:txBody>
      </p:sp>
      <p:sp>
        <p:nvSpPr>
          <p:cNvPr id="26627" name="内容占位符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/>
          <a:p>
            <a:pPr defTabSz="914400">
              <a:lnSpc>
                <a:spcPct val="210000"/>
              </a:lnSpc>
            </a:pPr>
            <a:r>
              <a:rPr lang="en-US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2.</a:t>
            </a: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超预期的硬体验</a:t>
            </a:r>
            <a:endParaRPr lang="zh-CN" altLang="en-US" kern="1200">
              <a:latin typeface="+mn-lt"/>
              <a:ea typeface="+mn-ea"/>
              <a:cs typeface="+mn-cs"/>
              <a:sym typeface="黑体" panose="02010609060101010101" charset="-122"/>
            </a:endParaRPr>
          </a:p>
          <a:p>
            <a:pPr defTabSz="914400">
              <a:lnSpc>
                <a:spcPct val="210000"/>
              </a:lnSpc>
            </a:pP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真相，并不是来源于事实本身，而是来源于你和客户的微小瞬间。</a:t>
            </a:r>
            <a:endParaRPr lang="zh-CN" altLang="en-US" kern="1200">
              <a:latin typeface="+mn-lt"/>
              <a:ea typeface="+mn-ea"/>
              <a:cs typeface="+mn-cs"/>
              <a:sym typeface="黑体" panose="02010609060101010101" charset="-122"/>
            </a:endParaRPr>
          </a:p>
          <a:p>
            <a:pPr defTabSz="914400">
              <a:lnSpc>
                <a:spcPct val="210000"/>
              </a:lnSpc>
            </a:pP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产品与客户接触的三个关键时间：看见，拿到，使用</a:t>
            </a:r>
            <a:endParaRPr lang="zh-CN" altLang="en-US" kern="1200">
              <a:latin typeface="+mn-lt"/>
              <a:ea typeface="+mn-ea"/>
              <a:cs typeface="+mn-cs"/>
              <a:sym typeface="黑体" panose="02010609060101010101" charset="-122"/>
            </a:endParaRPr>
          </a:p>
        </p:txBody>
      </p:sp>
      <p:sp>
        <p:nvSpPr>
          <p:cNvPr id="26628" name="标题 1"/>
          <p:cNvSpPr>
            <a:spLocks noGrp="1"/>
          </p:cNvSpPr>
          <p:nvPr/>
        </p:nvSpPr>
        <p:spPr>
          <a:xfrm>
            <a:off x="825500" y="352425"/>
            <a:ext cx="10515600" cy="132556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lIns="91440" tIns="45720" rIns="91440" bIns="45720" anchor="ctr"/>
          <a:p>
            <a:pPr lvl="0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4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rPr>
              <a:t>怎么做口碑</a:t>
            </a:r>
            <a:endParaRPr lang="zh-CN" altLang="en-US" sz="440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</a:endParaRPr>
          </a:p>
        </p:txBody>
      </p:sp>
    </p:spTree>
    <p:custDataLst>
      <p:tags r:id="rId1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/>
          <a:p>
            <a:endParaRPr lang="zh-CN" altLang="en-US"/>
          </a:p>
        </p:txBody>
      </p:sp>
      <p:sp>
        <p:nvSpPr>
          <p:cNvPr id="27651" name="内容占位符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/>
          <a:p>
            <a:pPr defTabSz="914400">
              <a:lnSpc>
                <a:spcPct val="210000"/>
              </a:lnSpc>
            </a:pPr>
            <a:r>
              <a:rPr lang="en-US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3.</a:t>
            </a: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跑分（技术指标</a:t>
            </a:r>
            <a:r>
              <a:rPr lang="en-US" altLang="zh-CN" kern="1200">
                <a:latin typeface="+mn-lt"/>
                <a:ea typeface="+mn-ea"/>
                <a:cs typeface="+mn-cs"/>
                <a:sym typeface="黑体" panose="02010609060101010101" charset="-122"/>
              </a:rPr>
              <a:t>PK</a:t>
            </a: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）</a:t>
            </a:r>
            <a:endParaRPr lang="zh-CN" altLang="en-US" kern="1200">
              <a:latin typeface="+mn-lt"/>
              <a:ea typeface="+mn-ea"/>
              <a:cs typeface="+mn-cs"/>
              <a:sym typeface="黑体" panose="02010609060101010101" charset="-122"/>
            </a:endParaRPr>
          </a:p>
          <a:p>
            <a:pPr defTabSz="914400">
              <a:lnSpc>
                <a:spcPct val="210000"/>
              </a:lnSpc>
            </a:pP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用技术指标来表现产品的特性和价值</a:t>
            </a:r>
            <a:endParaRPr lang="zh-CN" altLang="en-US" kern="1200">
              <a:latin typeface="+mn-lt"/>
              <a:ea typeface="+mn-ea"/>
              <a:cs typeface="+mn-cs"/>
              <a:sym typeface="黑体" panose="02010609060101010101" charset="-122"/>
            </a:endParaRPr>
          </a:p>
          <a:p>
            <a:pPr defTabSz="914400">
              <a:lnSpc>
                <a:spcPct val="210000"/>
              </a:lnSpc>
            </a:pP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至少找到一个超预期的关键点，让用户可感知与竞争对手的优势</a:t>
            </a:r>
            <a:endParaRPr lang="zh-CN" altLang="en-US" kern="1200">
              <a:latin typeface="+mn-lt"/>
              <a:ea typeface="+mn-ea"/>
              <a:cs typeface="+mn-cs"/>
              <a:sym typeface="黑体" panose="02010609060101010101" charset="-122"/>
            </a:endParaRPr>
          </a:p>
          <a:p>
            <a:pPr defTabSz="914400">
              <a:lnSpc>
                <a:spcPct val="210000"/>
              </a:lnSpc>
            </a:pPr>
            <a:r>
              <a:rPr lang="zh-CN" altLang="en-US" kern="1200">
                <a:latin typeface="+mn-lt"/>
                <a:ea typeface="+mn-ea"/>
                <a:cs typeface="+mn-cs"/>
                <a:sym typeface="黑体" panose="02010609060101010101" charset="-122"/>
              </a:rPr>
              <a:t>误区：不要在非核心点上用力过猛，没有抓住用户的一级痛点。</a:t>
            </a:r>
            <a:endParaRPr lang="zh-CN" altLang="en-US" kern="1200">
              <a:latin typeface="+mn-lt"/>
              <a:ea typeface="+mn-ea"/>
              <a:cs typeface="+mn-cs"/>
              <a:sym typeface="黑体" panose="02010609060101010101" charset="-122"/>
            </a:endParaRPr>
          </a:p>
        </p:txBody>
      </p:sp>
      <p:sp>
        <p:nvSpPr>
          <p:cNvPr id="27652" name="标题 1"/>
          <p:cNvSpPr>
            <a:spLocks noGrp="1"/>
          </p:cNvSpPr>
          <p:nvPr/>
        </p:nvSpPr>
        <p:spPr>
          <a:xfrm>
            <a:off x="825500" y="352425"/>
            <a:ext cx="10515600" cy="132556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lIns="91440" tIns="45720" rIns="91440" bIns="45720" anchor="ctr"/>
          <a:p>
            <a:pPr lvl="0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4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rPr>
              <a:t>怎么做口碑</a:t>
            </a:r>
            <a:endParaRPr lang="zh-CN" altLang="en-US" sz="440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</a:endParaRPr>
          </a:p>
        </p:txBody>
      </p:sp>
    </p:spTree>
    <p:custDataLst>
      <p:tags r:id="rId1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爆点=引爆口碑。口碑是一互联网营销的发动机， 爆点的核心是精准。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以前是大众传播时代；后来是分众传播时代；现在是精准传播时代。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粉丝社群是最大的精准！</a:t>
            </a:r>
            <a:endParaRPr lang="zh-CN" altLang="en-US">
              <a:sym typeface="+mn-ea"/>
            </a:endParaRPr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825500" y="352425"/>
            <a:ext cx="10515600" cy="1325563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bg1"/>
                </a:solidFill>
              </a:rPr>
              <a:t>爆点法则:引爆用户口碑是放大器</a:t>
            </a:r>
            <a:endParaRPr lang="zh-CN" altLang="en-US">
              <a:solidFill>
                <a:schemeClr val="bg1"/>
              </a:solidFill>
            </a:endParaRPr>
          </a:p>
        </p:txBody>
      </p:sp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0000"/>
          </a:bodyPr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一个核心族群:通过小众影响大众，通过大众引爆互联网。引爆小众就是引爆一个核心族群。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用户参与感：小米总结了一个参与感“三三法则”。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        三个战略：做爆品、做粉丝、做自媒体；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        三个战术：开放参与节点、设计互动方式、扩散口碑事件。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事件营销：把一个营销做成事件。造病毒（营销）的方法：一是创意。二是支点。三是杠杆。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endParaRPr lang="zh-CN" altLang="en-US">
              <a:sym typeface="+mn-ea"/>
            </a:endParaRPr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825500" y="352425"/>
            <a:ext cx="10515600" cy="1325563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bg2"/>
                </a:solidFill>
                <a:sym typeface="+mn-ea"/>
              </a:rPr>
              <a:t>爆点法则有三个最爆的行动工具</a:t>
            </a:r>
            <a:endParaRPr lang="zh-CN" altLang="en-US">
              <a:solidFill>
                <a:schemeClr val="bg2"/>
              </a:solidFill>
              <a:sym typeface="+mn-ea"/>
            </a:endParaRPr>
          </a:p>
        </p:txBody>
      </p:sp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建设一个自媒体，互联网营销的入口。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三个关键：超级人格体，塑造自媒体的格调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                  超级内容，形成传播基础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                  超级关键词，网络流行语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endParaRPr lang="zh-CN" altLang="en-US">
              <a:sym typeface="+mn-ea"/>
            </a:endParaRPr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825500" y="352425"/>
            <a:ext cx="10515600" cy="1325563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bg2"/>
                </a:solidFill>
                <a:sym typeface="+mn-ea"/>
              </a:rPr>
              <a:t>爆点法则一：内容营销</a:t>
            </a:r>
            <a:endParaRPr lang="zh-CN" altLang="en-US">
              <a:solidFill>
                <a:schemeClr val="bg2"/>
              </a:solidFill>
              <a:sym typeface="+mn-ea"/>
            </a:endParaRPr>
          </a:p>
        </p:txBody>
      </p:sp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粉丝裂变的三种策略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en-US" altLang="zh-CN">
                <a:sym typeface="+mn-ea"/>
              </a:rPr>
              <a:t>1.</a:t>
            </a:r>
            <a:r>
              <a:rPr lang="zh-CN" altLang="en-US">
                <a:sym typeface="+mn-ea"/>
              </a:rPr>
              <a:t>建立流量池，通过社交社群建立线上和线下的粉丝群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en-US" altLang="zh-CN">
                <a:sym typeface="+mn-ea"/>
              </a:rPr>
              <a:t>2.</a:t>
            </a:r>
            <a:r>
              <a:rPr lang="zh-CN" altLang="en-US">
                <a:sym typeface="+mn-ea"/>
              </a:rPr>
              <a:t>开好一个发布会，对极致的重新定义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en-US" altLang="zh-CN">
                <a:sym typeface="+mn-ea"/>
              </a:rPr>
              <a:t>3.</a:t>
            </a:r>
            <a:r>
              <a:rPr lang="zh-CN" altLang="en-US">
                <a:sym typeface="+mn-ea"/>
              </a:rPr>
              <a:t>参与感设计，让粉丝参与设计互动</a:t>
            </a:r>
            <a:endParaRPr lang="zh-CN" altLang="en-US">
              <a:sym typeface="+mn-ea"/>
            </a:endParaRPr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825500" y="352425"/>
            <a:ext cx="10515600" cy="1325563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bg2"/>
                </a:solidFill>
                <a:sym typeface="+mn-ea"/>
              </a:rPr>
              <a:t>爆点法则二：粉丝裂变</a:t>
            </a:r>
            <a:endParaRPr lang="zh-CN" altLang="en-US">
              <a:solidFill>
                <a:schemeClr val="bg2"/>
              </a:solidFill>
              <a:sym typeface="+mn-ea"/>
            </a:endParaRPr>
          </a:p>
        </p:txBody>
      </p:sp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>
              <a:lnSpc>
                <a:spcPct val="210000"/>
              </a:lnSpc>
            </a:pPr>
            <a:r>
              <a:rPr lang="en-US" altLang="zh-CN">
                <a:sym typeface="+mn-ea"/>
              </a:rPr>
              <a:t>1.</a:t>
            </a:r>
            <a:r>
              <a:rPr lang="zh-CN" altLang="en-US">
                <a:sym typeface="+mn-ea"/>
              </a:rPr>
              <a:t>借势营销。借热点事件，可以借自己的势，也可以借别人的势。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en-US" altLang="zh-CN">
                <a:sym typeface="+mn-ea"/>
              </a:rPr>
              <a:t>2.</a:t>
            </a:r>
            <a:r>
              <a:rPr lang="zh-CN" altLang="en-US">
                <a:sym typeface="+mn-ea"/>
              </a:rPr>
              <a:t>病毒营销。造病毒的三大要素：创意，支点和杠杆。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en-US" altLang="zh-CN">
                <a:sym typeface="+mn-ea"/>
              </a:rPr>
              <a:t>3.</a:t>
            </a:r>
            <a:r>
              <a:rPr lang="zh-CN" altLang="en-US">
                <a:sym typeface="+mn-ea"/>
              </a:rPr>
              <a:t>撕逼引爆。产品</a:t>
            </a:r>
            <a:r>
              <a:rPr lang="en-US" altLang="zh-CN">
                <a:sym typeface="+mn-ea"/>
              </a:rPr>
              <a:t>PK</a:t>
            </a:r>
            <a:r>
              <a:rPr lang="zh-CN" altLang="en-US">
                <a:sym typeface="+mn-ea"/>
              </a:rPr>
              <a:t>表，直击对方软肋，突出我方优点。</a:t>
            </a:r>
            <a:endParaRPr lang="zh-CN" altLang="en-US">
              <a:sym typeface="+mn-ea"/>
            </a:endParaRPr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825500" y="352425"/>
            <a:ext cx="10515600" cy="1325563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bg2"/>
                </a:solidFill>
                <a:sym typeface="+mn-ea"/>
              </a:rPr>
              <a:t>爆点法则三：事件引爆</a:t>
            </a:r>
            <a:endParaRPr lang="zh-CN" altLang="en-US">
              <a:solidFill>
                <a:schemeClr val="bg2"/>
              </a:solidFill>
              <a:sym typeface="+mn-ea"/>
            </a:endParaRPr>
          </a:p>
        </p:txBody>
      </p:sp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方法：一抄二改三创造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铜师傅的崛起路线图：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zh-CN" altLang="en-US">
                <a:sym typeface="Wingdings" panose="05000000000000000000" charset="0"/>
              </a:rPr>
              <a:t></a:t>
            </a:r>
            <a:r>
              <a:rPr lang="zh-CN" altLang="en-US">
                <a:sym typeface="+mn-ea"/>
              </a:rPr>
              <a:t>寻找市场机会</a:t>
            </a:r>
            <a:r>
              <a:rPr lang="en-US" altLang="zh-CN">
                <a:sym typeface="+mn-ea"/>
              </a:rPr>
              <a:t>-</a:t>
            </a:r>
            <a:r>
              <a:rPr lang="en-US" altLang="zh-CN">
                <a:sym typeface="Wingdings" panose="05000000000000000000" charset="0"/>
              </a:rPr>
              <a:t></a:t>
            </a:r>
            <a:r>
              <a:rPr lang="zh-CN" altLang="en-US">
                <a:sym typeface="+mn-ea"/>
              </a:rPr>
              <a:t>找准友商的弱点</a:t>
            </a:r>
            <a:r>
              <a:rPr lang="en-US" altLang="zh-CN">
                <a:sym typeface="+mn-ea"/>
              </a:rPr>
              <a:t>-</a:t>
            </a:r>
            <a:r>
              <a:rPr lang="en-US" altLang="zh-CN">
                <a:sym typeface="Wingdings" panose="05000000000000000000" charset="0"/>
              </a:rPr>
              <a:t></a:t>
            </a:r>
            <a:r>
              <a:rPr lang="zh-CN" altLang="en-US">
                <a:sym typeface="+mn-ea"/>
              </a:rPr>
              <a:t>分析自己的优势</a:t>
            </a:r>
            <a:r>
              <a:rPr lang="en-US" altLang="zh-CN">
                <a:sym typeface="+mn-ea"/>
              </a:rPr>
              <a:t>-④</a:t>
            </a:r>
            <a:r>
              <a:rPr lang="zh-CN" altLang="en-US">
                <a:sym typeface="+mn-ea"/>
              </a:rPr>
              <a:t>深入打磨产品</a:t>
            </a:r>
            <a:r>
              <a:rPr lang="en-US" altLang="zh-CN">
                <a:sym typeface="+mn-ea"/>
              </a:rPr>
              <a:t>-</a:t>
            </a:r>
            <a:endParaRPr lang="en-US" altLang="zh-CN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zh-CN" altLang="en-US">
                <a:latin typeface="华文细黑" panose="02010600040101010101" charset="-122"/>
                <a:ea typeface="华文细黑" panose="02010600040101010101" charset="-122"/>
                <a:sym typeface="+mn-ea"/>
              </a:rPr>
              <a:t>⑤</a:t>
            </a:r>
            <a:r>
              <a:rPr lang="zh-CN" altLang="en-US">
                <a:sym typeface="+mn-ea"/>
              </a:rPr>
              <a:t>讲述一个故事</a:t>
            </a:r>
            <a:r>
              <a:rPr lang="en-US" altLang="zh-CN">
                <a:sym typeface="+mn-ea"/>
              </a:rPr>
              <a:t>-</a:t>
            </a:r>
            <a:r>
              <a:rPr lang="en-US" altLang="zh-CN">
                <a:latin typeface="华文细黑" panose="02010600040101010101" charset="-122"/>
                <a:ea typeface="华文细黑" panose="02010600040101010101" charset="-122"/>
                <a:sym typeface="+mn-ea"/>
              </a:rPr>
              <a:t>⑥</a:t>
            </a:r>
            <a:r>
              <a:rPr lang="zh-CN" altLang="en-US">
                <a:sym typeface="+mn-ea"/>
              </a:rPr>
              <a:t>写一篇软文（自媒体）</a:t>
            </a:r>
            <a:r>
              <a:rPr lang="en-US" altLang="zh-CN">
                <a:sym typeface="+mn-ea"/>
              </a:rPr>
              <a:t>-</a:t>
            </a:r>
            <a:r>
              <a:rPr lang="en-US" altLang="zh-CN">
                <a:latin typeface="华文细黑" panose="02010600040101010101" charset="-122"/>
                <a:ea typeface="华文细黑" panose="02010600040101010101" charset="-122"/>
                <a:sym typeface="+mn-ea"/>
              </a:rPr>
              <a:t>⑦</a:t>
            </a:r>
            <a:r>
              <a:rPr lang="zh-CN" altLang="en-US">
                <a:sym typeface="+mn-ea"/>
              </a:rPr>
              <a:t>选择首发渠道</a:t>
            </a:r>
            <a:r>
              <a:rPr lang="en-US" altLang="zh-CN">
                <a:sym typeface="+mn-ea"/>
              </a:rPr>
              <a:t>-</a:t>
            </a:r>
            <a:r>
              <a:rPr lang="en-US" altLang="zh-CN">
                <a:latin typeface="华文细黑" panose="02010600040101010101" charset="-122"/>
                <a:ea typeface="华文细黑" panose="02010600040101010101" charset="-122"/>
                <a:sym typeface="+mn-ea"/>
              </a:rPr>
              <a:t>⑧</a:t>
            </a:r>
            <a:r>
              <a:rPr lang="zh-CN" altLang="en-US">
                <a:sym typeface="+mn-ea"/>
              </a:rPr>
              <a:t>种子粉丝预热</a:t>
            </a:r>
            <a:endParaRPr lang="zh-CN" altLang="en-US">
              <a:sym typeface="+mn-ea"/>
            </a:endParaRPr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825500" y="352425"/>
            <a:ext cx="10515600" cy="1325563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bg2"/>
                </a:solidFill>
                <a:sym typeface="+mn-ea"/>
              </a:rPr>
              <a:t>价值锚：极致差异化的爆品</a:t>
            </a:r>
            <a:endParaRPr lang="zh-CN" altLang="en-US">
              <a:solidFill>
                <a:schemeClr val="bg2"/>
              </a:solidFill>
              <a:sym typeface="+mn-ea"/>
            </a:endParaRPr>
          </a:p>
        </p:txBody>
      </p:sp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传统企业三必死：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必死一：不掌握核心用户的必死！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必死二：没有互联网流量入口的必死！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必死三：没有爆品的必死！</a:t>
            </a:r>
            <a:endParaRPr lang="zh-CN" altLang="en-US">
              <a:sym typeface="+mn-ea"/>
            </a:endParaRPr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825500" y="352425"/>
            <a:ext cx="10515600" cy="1325563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bg2"/>
                </a:solidFill>
                <a:sym typeface="+mn-ea"/>
              </a:rPr>
              <a:t>学习总结一：传统的思想成为天花板</a:t>
            </a:r>
            <a:endParaRPr lang="zh-CN" altLang="en-US">
              <a:solidFill>
                <a:schemeClr val="bg2"/>
              </a:solidFill>
              <a:sym typeface="+mn-ea"/>
            </a:endParaRPr>
          </a:p>
        </p:txBody>
      </p:sp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>
              <a:lnSpc>
                <a:spcPct val="210000"/>
              </a:lnSpc>
            </a:pPr>
            <a:r>
              <a:rPr lang="en-US" altLang="zh-CN">
                <a:sym typeface="+mn-ea"/>
              </a:rPr>
              <a:t>90%</a:t>
            </a:r>
            <a:r>
              <a:rPr lang="zh-CN" altLang="en-US">
                <a:sym typeface="+mn-ea"/>
              </a:rPr>
              <a:t>的传统行业都可以用互联网的方式重做一遍。     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  不懂，饿死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zh-CN" altLang="en-US">
                <a:sym typeface="+mn-ea"/>
              </a:rPr>
              <a:t>我们身处互联网浪潮之中，却离它非常遥远。            </a:t>
            </a:r>
            <a:r>
              <a:rPr lang="en-US" altLang="zh-CN">
                <a:sym typeface="+mn-ea"/>
              </a:rPr>
              <a:t>——  </a:t>
            </a:r>
            <a:r>
              <a:rPr lang="zh-CN" altLang="en-US">
                <a:sym typeface="+mn-ea"/>
              </a:rPr>
              <a:t>不做，等死                </a:t>
            </a:r>
            <a:endParaRPr lang="zh-CN" altLang="en-US">
              <a:sym typeface="+mn-ea"/>
            </a:endParaRPr>
          </a:p>
          <a:p>
            <a:pPr>
              <a:lnSpc>
                <a:spcPct val="210000"/>
              </a:lnSpc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你不做，别人会帮你做。                                             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——  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不会，打死  </a:t>
            </a:r>
            <a:endParaRPr lang="zh-CN" altLang="en-US">
              <a:solidFill>
                <a:schemeClr val="tx1"/>
              </a:solidFill>
              <a:sym typeface="+mn-ea"/>
            </a:endParaRPr>
          </a:p>
          <a:p>
            <a:pPr algn="ctr">
              <a:lnSpc>
                <a:spcPct val="210000"/>
              </a:lnSpc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绝非危言耸听，而是正在进行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。       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825500" y="352425"/>
            <a:ext cx="10515600" cy="1325563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bg2"/>
                </a:solidFill>
                <a:sym typeface="+mn-ea"/>
              </a:rPr>
              <a:t>学习总结二：我毁灭你，与你无关</a:t>
            </a:r>
            <a:endParaRPr lang="zh-CN" altLang="en-US">
              <a:solidFill>
                <a:schemeClr val="bg2"/>
              </a:solidFill>
              <a:sym typeface="+mn-ea"/>
            </a:endParaRPr>
          </a:p>
        </p:txBody>
      </p:sp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4413885"/>
            <a:ext cx="10515600" cy="1240155"/>
          </a:xfrm>
        </p:spPr>
        <p:txBody>
          <a:bodyPr>
            <a:normAutofit/>
          </a:bodyPr>
          <a:p>
            <a:pPr algn="ctr">
              <a:lnSpc>
                <a:spcPct val="220000"/>
              </a:lnSpc>
            </a:pPr>
            <a:endParaRPr lang="en-US" altLang="zh-CN" sz="1400"/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838200" y="2766060"/>
            <a:ext cx="10515600" cy="1325563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>
                <a:solidFill>
                  <a:schemeClr val="bg2"/>
                </a:solidFill>
                <a:sym typeface="+mn-ea"/>
              </a:rPr>
              <a:t>谢谢</a:t>
            </a:r>
            <a:endParaRPr lang="zh-CN" altLang="en-US">
              <a:solidFill>
                <a:schemeClr val="bg2"/>
              </a:solidFill>
              <a:sym typeface="+mn-ea"/>
            </a:endParaRPr>
          </a:p>
        </p:txBody>
      </p:sp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87308"/>
  <p:tag name="KSO_WM_TEMPLATE_THUMBS_INDEX" val="1、2、3、6、8、10、11、12、15"/>
</p:tagLst>
</file>

<file path=ppt/tags/tag4.xml><?xml version="1.0" encoding="utf-8"?>
<p:tagLst xmlns:p="http://schemas.openxmlformats.org/presentationml/2006/main">
  <p:tag name="MH" val="20151230141854"/>
  <p:tag name="MH_LIBRARY" val="CONTENTS"/>
  <p:tag name="MH_TYPE" val="OTHERS"/>
  <p:tag name="ID" val="545839"/>
</p:tagLst>
</file>

<file path=ppt/tags/tag5.xml><?xml version="1.0" encoding="utf-8"?>
<p:tagLst xmlns:p="http://schemas.openxmlformats.org/presentationml/2006/main">
  <p:tag name="KSO_WM_TAG_VERSION" val="1.0"/>
  <p:tag name="KSO_WM_TEMPLATE_CATEGORY" val="custom"/>
  <p:tag name="KSO_WM_TEMPLATE_INDEX" val="20182841"/>
</p:tagLst>
</file>

<file path=ppt/tags/tag6.xml><?xml version="1.0" encoding="utf-8"?>
<p:tagLst xmlns:p="http://schemas.openxmlformats.org/presentationml/2006/main">
  <p:tag name="KSO_WM_TAG_VERSION" val="1.0"/>
  <p:tag name="KSO_WM_TEMPLATE_CATEGORY" val="custom"/>
  <p:tag name="KSO_WM_TEMPLATE_INDEX" val="20182841"/>
</p:tagLst>
</file>

<file path=ppt/tags/tag7.xml><?xml version="1.0" encoding="utf-8"?>
<p:tagLst xmlns:p="http://schemas.openxmlformats.org/presentationml/2006/main">
  <p:tag name="KSO_WM_TEMPLATE_CATEGORY" val="custom"/>
  <p:tag name="KSO_WM_TEMPLATE_INDEX" val="20182841"/>
  <p:tag name="KSO_WM_TAG_VERSION" val="1.0"/>
  <p:tag name="KSO_WM_BEAUTIFY_FLAG" val="#wm#"/>
  <p:tag name="KSO_WM_TEMPLATE_THUMBS_INDEX" val="1、9、12、17、18、21"/>
</p:tagLst>
</file>

<file path=ppt/tags/tag8.xml><?xml version="1.0" encoding="utf-8"?>
<p:tagLst xmlns:p="http://schemas.openxmlformats.org/presentationml/2006/main">
  <p:tag name="KSO_WM_TEMPLATE_CATEGORY" val="custom"/>
  <p:tag name="KSO_WM_TEMPLATE_INDEX" val="20182841"/>
  <p:tag name="KSO_WM_UNIT_TYPE" val="a"/>
  <p:tag name="KSO_WM_UNIT_INDEX" val="1"/>
  <p:tag name="KSO_WM_UNIT_ID" val="custom20182841_1*a*1"/>
  <p:tag name="KSO_WM_UNIT_LAYERLEVEL" val="1"/>
  <p:tag name="KSO_WM_UNIT_VALUE" val="14"/>
  <p:tag name="KSO_WM_UNIT_ISCONTENTSTITLE" val="0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简约商务总结汇报"/>
</p:tagLst>
</file>

<file path=ppt/tags/tag9.xml><?xml version="1.0" encoding="utf-8"?>
<p:tagLst xmlns:p="http://schemas.openxmlformats.org/presentationml/2006/main">
  <p:tag name="KSO_WM_TEMPLATE_CATEGORY" val="custom"/>
  <p:tag name="KSO_WM_TEMPLATE_INDEX" val="20182841"/>
  <p:tag name="KSO_WM_UNIT_TYPE" val="b"/>
  <p:tag name="KSO_WM_UNIT_INDEX" val="1"/>
  <p:tag name="KSO_WM_UNIT_ID" val="custom20182841_1*b*1"/>
  <p:tag name="KSO_WM_UNIT_LAYERLEVEL" val="1"/>
  <p:tag name="KSO_WM_UNIT_VALUE" val="78"/>
  <p:tag name="KSO_WM_UNIT_ISCONTENTSTITLE" val="0"/>
  <p:tag name="KSO_WM_UNIT_HIGHLIGHT" val="0"/>
  <p:tag name="KSO_WM_UNIT_COMPATIBLE" val="0"/>
  <p:tag name="KSO_WM_UNIT_CLEAR" val="0"/>
  <p:tag name="KSO_WM_UNIT_PRESET_TEXT_INDEX" val="3"/>
  <p:tag name="KSO_WM_UNIT_PRESET_TEXT_LEN" val="17"/>
  <p:tag name="KSO_WM_BEAUTIFY_FLAG" val="#wm#"/>
  <p:tag name="KSO_WM_TAG_VERSION" val="1.0"/>
</p:tagLst>
</file>

<file path=ppt/tags/tag10.xml><?xml version="1.0" encoding="utf-8"?>
<p:tagLst xmlns:p="http://schemas.openxmlformats.org/presentationml/2006/main">
  <p:tag name="REFSHAPE" val="318569236"/>
</p:tagLst>
</file>

<file path=ppt/tags/tag11.xml><?xml version="1.0" encoding="utf-8"?>
<p:tagLst xmlns:p="http://schemas.openxmlformats.org/presentationml/2006/main">
  <p:tag name="KSO_WM_SLIDE_ID" val="custom20182841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2841"/>
  <p:tag name="KSO_WM_SLIDE_LAYOUT" val="a_b"/>
  <p:tag name="KSO_WM_SLIDE_LAYOUT_CNT" val="1_1"/>
  <p:tag name="KSO_WM_TEMPLATE_THUMBS_INDEX" val="1、9、12、17、18、21、"/>
  <p:tag name="KSO_WM_SLIDE_MODEL_TYPE" val="cover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2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54"/>
  <p:tag name="KSO_WM_UNIT_ID" val="diagram20165054_1*p_h_i*1_1_1"/>
  <p:tag name="KSO_WM_UNIT_LAYERLEVEL" val="1_1_1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i"/>
  <p:tag name="KSO_WM_UNIT_INDEX" val="1_1_1"/>
  <p:tag name="KSO_WM_UNIT_TEXT_FILL_FORE_SCHEMECOLOR_INDEX" val="13"/>
  <p:tag name="KSO_WM_UNIT_TEXT_FILL_TYPE" val="1"/>
  <p:tag name="KSO_WM_UNIT_DIAGRAM_SCHEMECOLOR_ID" val="6"/>
</p:tagLst>
</file>

<file path=ppt/tags/tag2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54"/>
  <p:tag name="KSO_WM_UNIT_ID" val="diagram20165054_1*p_h_i*1_1_2"/>
  <p:tag name="KSO_WM_UNIT_LAYERLEVEL" val="1_1_1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i"/>
  <p:tag name="KSO_WM_UNIT_INDEX" val="1_1_2"/>
  <p:tag name="KSO_WM_UNIT_DIAGRAM_SCHEMECOLOR_ID" val="6"/>
</p:tagLst>
</file>

<file path=ppt/tags/tag2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54"/>
  <p:tag name="KSO_WM_UNIT_ID" val="diagram20165054_1*p_h_i*1_1_3"/>
  <p:tag name="KSO_WM_UNIT_LAYERLEVEL" val="1_1_1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i"/>
  <p:tag name="KSO_WM_UNIT_INDEX" val="1_1_3"/>
  <p:tag name="KSO_WM_UNIT_FILL_FORE_SCHEMECOLOR_INDEX" val="14"/>
  <p:tag name="KSO_WM_UNIT_FILL_TYPE" val="1"/>
  <p:tag name="KSO_WM_UNIT_SHADOW_SCHEMECOLOR_INDEX" val="15"/>
  <p:tag name="KSO_WM_UNIT_TEXT_FILL_FORE_SCHEMECOLOR_INDEX" val="13"/>
  <p:tag name="KSO_WM_UNIT_TEXT_FILL_TYPE" val="1"/>
  <p:tag name="KSO_WM_UNIT_DIAGRAM_SCHEMECOLOR_ID" val="6"/>
</p:tagLst>
</file>

<file path=ppt/tags/tag2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54"/>
  <p:tag name="KSO_WM_UNIT_ID" val="diagram20165054_1*p_h_i*1_1_4"/>
  <p:tag name="KSO_WM_UNIT_LAYERLEVEL" val="1_1_1"/>
  <p:tag name="KSO_WM_UNIT_HIGHLIGHT" val="0"/>
  <p:tag name="KSO_WM_UNIT_COMPATIBLE" val="0"/>
  <p:tag name="KSO_WM_UNIT_BIND_DECORATION_IDS" val="diagram20165054_1*p_i*1_4;diagram20165054_1*p_i*1_3"/>
  <p:tag name="KSO_WM_UNIT_DIAGRAM_ISNUMVISUAL" val="0"/>
  <p:tag name="KSO_WM_UNIT_DIAGRAM_ISREFERUNIT" val="0"/>
  <p:tag name="KSO_WM_DIAGRAM_GROUP_CODE" val="p1-1"/>
  <p:tag name="KSO_WM_UNIT_TYPE" val="p_h_i"/>
  <p:tag name="KSO_WM_UNIT_INDEX" val="1_1_4"/>
  <p:tag name="KSO_WM_UNIT_FILL_FORE_SCHEMECOLOR_INDEX" val="5"/>
  <p:tag name="KSO_WM_UNIT_FILL_TYPE" val="1"/>
  <p:tag name="KSO_WM_UNIT_TEXT_FILL_FORE_SCHEMECOLOR_INDEX" val="14"/>
  <p:tag name="KSO_WM_UNIT_TEXT_FILL_TYPE" val="1"/>
  <p:tag name="KSO_WM_UNIT_DIAGRAM_SCHEMECOLOR_ID" val="6"/>
</p:tagLst>
</file>

<file path=ppt/tags/tag2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54"/>
  <p:tag name="KSO_WM_UNIT_ID" val="diagram20165054_1*p_h_i*1_1_5"/>
  <p:tag name="KSO_WM_UNIT_LAYERLEVEL" val="1_1_1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i"/>
  <p:tag name="KSO_WM_UNIT_INDEX" val="1_1_5"/>
  <p:tag name="KSO_WM_UNIT_FILL_FORE_SCHEMECOLOR_INDEX" val="14"/>
  <p:tag name="KSO_WM_UNIT_FILL_TYPE" val="1"/>
  <p:tag name="KSO_WM_UNIT_TEXT_FILL_FORE_SCHEMECOLOR_INDEX" val="13"/>
  <p:tag name="KSO_WM_UNIT_TEXT_FILL_TYPE" val="1"/>
  <p:tag name="KSO_WM_UNIT_DIAGRAM_SCHEMECOLOR_ID" val="6"/>
</p:tagLst>
</file>

<file path=ppt/tags/tag2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54"/>
  <p:tag name="KSO_WM_UNIT_ID" val="diagram20165054_1*p_h_h_i*1_1_1_1"/>
  <p:tag name="KSO_WM_UNIT_LAYERLEVEL" val="1_1_1_1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i"/>
  <p:tag name="KSO_WM_UNIT_INDEX" val="1_1_1_1"/>
  <p:tag name="KSO_WM_UNIT_FILL_FORE_SCHEMECOLOR_INDEX" val="14"/>
  <p:tag name="KSO_WM_UNIT_FILL_TYPE" val="1"/>
  <p:tag name="KSO_WM_UNIT_SHADOW_SCHEMECOLOR_INDEX" val="15"/>
  <p:tag name="KSO_WM_UNIT_TEXT_FILL_FORE_SCHEMECOLOR_INDEX" val="13"/>
  <p:tag name="KSO_WM_UNIT_TEXT_FILL_TYPE" val="1"/>
  <p:tag name="KSO_WM_UNIT_DIAGRAM_SCHEMECOLOR_ID" val="6"/>
</p:tagLst>
</file>

<file path=ppt/tags/tag2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54"/>
  <p:tag name="KSO_WM_UNIT_ID" val="diagram20165054_1*p_h_h_i*1_1_1_2"/>
  <p:tag name="KSO_WM_UNIT_LAYERLEVEL" val="1_1_1_1"/>
  <p:tag name="KSO_WM_UNIT_HIGHLIGHT" val="0"/>
  <p:tag name="KSO_WM_UNIT_COMPATIBLE" val="0"/>
  <p:tag name="KSO_WM_UNIT_BIND_DECORATION_IDS" val="diagram20165054_1*p_i*1_5"/>
  <p:tag name="KSO_WM_UNIT_DIAGRAM_ISNUMVISUAL" val="0"/>
  <p:tag name="KSO_WM_UNIT_DIAGRAM_ISREFERUNIT" val="0"/>
  <p:tag name="KSO_WM_DIAGRAM_GROUP_CODE" val="p1-1"/>
  <p:tag name="KSO_WM_UNIT_TYPE" val="p_h_h_i"/>
  <p:tag name="KSO_WM_UNIT_INDEX" val="1_1_1_2"/>
  <p:tag name="KSO_WM_UNIT_FILL_FORE_SCHEMECOLOR_INDEX" val="5"/>
  <p:tag name="KSO_WM_UNIT_FILL_TYPE" val="1"/>
  <p:tag name="KSO_WM_UNIT_TEXT_FILL_FORE_SCHEMECOLOR_INDEX" val="14"/>
  <p:tag name="KSO_WM_UNIT_TEXT_FILL_TYPE" val="1"/>
  <p:tag name="KSO_WM_UNIT_DIAGRAM_SCHEMECOLOR_ID" val="6"/>
</p:tagLst>
</file>

<file path=ppt/tags/tag2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54"/>
  <p:tag name="KSO_WM_UNIT_ID" val="diagram20165054_1*p_h_h_i*1_1_2_1"/>
  <p:tag name="KSO_WM_UNIT_LAYERLEVEL" val="1_1_1_1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i"/>
  <p:tag name="KSO_WM_UNIT_INDEX" val="1_1_2_1"/>
  <p:tag name="KSO_WM_UNIT_FILL_FORE_SCHEMECOLOR_INDEX" val="14"/>
  <p:tag name="KSO_WM_UNIT_FILL_TYPE" val="1"/>
  <p:tag name="KSO_WM_UNIT_SHADOW_SCHEMECOLOR_INDEX" val="15"/>
  <p:tag name="KSO_WM_UNIT_TEXT_FILL_FORE_SCHEMECOLOR_INDEX" val="13"/>
  <p:tag name="KSO_WM_UNIT_TEXT_FILL_TYPE" val="1"/>
  <p:tag name="KSO_WM_UNIT_DIAGRAM_SCHEMECOLOR_ID" val="6"/>
</p:tagLst>
</file>

<file path=ppt/tags/tag2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54"/>
  <p:tag name="KSO_WM_UNIT_ID" val="diagram20165054_1*p_h_h_i*1_1_2_2"/>
  <p:tag name="KSO_WM_UNIT_LAYERLEVEL" val="1_1_1_1"/>
  <p:tag name="KSO_WM_UNIT_HIGHLIGHT" val="0"/>
  <p:tag name="KSO_WM_UNIT_COMPATIBLE" val="0"/>
  <p:tag name="KSO_WM_UNIT_BIND_DECORATION_IDS" val="diagram20165054_1*p_i*1_6"/>
  <p:tag name="KSO_WM_UNIT_DIAGRAM_ISNUMVISUAL" val="0"/>
  <p:tag name="KSO_WM_UNIT_DIAGRAM_ISREFERUNIT" val="0"/>
  <p:tag name="KSO_WM_DIAGRAM_GROUP_CODE" val="p1-1"/>
  <p:tag name="KSO_WM_UNIT_TYPE" val="p_h_h_i"/>
  <p:tag name="KSO_WM_UNIT_INDEX" val="1_1_2_2"/>
  <p:tag name="KSO_WM_UNIT_FILL_FORE_SCHEMECOLOR_INDEX" val="5"/>
  <p:tag name="KSO_WM_UNIT_FILL_TYPE" val="1"/>
  <p:tag name="KSO_WM_UNIT_TEXT_FILL_FORE_SCHEMECOLOR_INDEX" val="14"/>
  <p:tag name="KSO_WM_UNIT_TEXT_FILL_TYPE" val="1"/>
  <p:tag name="KSO_WM_UNIT_DIAGRAM_SCHEMECOLOR_ID" val="6"/>
</p:tagLst>
</file>

<file path=ppt/tags/tag3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54"/>
  <p:tag name="KSO_WM_UNIT_ID" val="diagram20165054_1*p_h_h_i*1_1_3_1"/>
  <p:tag name="KSO_WM_UNIT_LAYERLEVEL" val="1_1_1_1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i"/>
  <p:tag name="KSO_WM_UNIT_INDEX" val="1_1_3_1"/>
  <p:tag name="KSO_WM_UNIT_FILL_FORE_SCHEMECOLOR_INDEX" val="14"/>
  <p:tag name="KSO_WM_UNIT_FILL_TYPE" val="1"/>
  <p:tag name="KSO_WM_UNIT_SHADOW_SCHEMECOLOR_INDEX" val="15"/>
  <p:tag name="KSO_WM_UNIT_TEXT_FILL_FORE_SCHEMECOLOR_INDEX" val="13"/>
  <p:tag name="KSO_WM_UNIT_TEXT_FILL_TYPE" val="1"/>
  <p:tag name="KSO_WM_UNIT_DIAGRAM_SCHEMECOLOR_ID" val="6"/>
</p:tagLst>
</file>

<file path=ppt/tags/tag3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54"/>
  <p:tag name="KSO_WM_UNIT_ID" val="diagram20165054_1*p_h_h_i*1_1_3_2"/>
  <p:tag name="KSO_WM_UNIT_LAYERLEVEL" val="1_1_1_1"/>
  <p:tag name="KSO_WM_UNIT_HIGHLIGHT" val="0"/>
  <p:tag name="KSO_WM_UNIT_COMPATIBLE" val="0"/>
  <p:tag name="KSO_WM_UNIT_BIND_DECORATION_IDS" val="diagram20165054_1*p_i*1_7"/>
  <p:tag name="KSO_WM_UNIT_DIAGRAM_ISNUMVISUAL" val="0"/>
  <p:tag name="KSO_WM_UNIT_DIAGRAM_ISREFERUNIT" val="0"/>
  <p:tag name="KSO_WM_DIAGRAM_GROUP_CODE" val="p1-1"/>
  <p:tag name="KSO_WM_UNIT_TYPE" val="p_h_h_i"/>
  <p:tag name="KSO_WM_UNIT_INDEX" val="1_1_3_2"/>
  <p:tag name="KSO_WM_UNIT_FILL_FORE_SCHEMECOLOR_INDEX" val="5"/>
  <p:tag name="KSO_WM_UNIT_FILL_TYPE" val="1"/>
  <p:tag name="KSO_WM_UNIT_TEXT_FILL_FORE_SCHEMECOLOR_INDEX" val="14"/>
  <p:tag name="KSO_WM_UNIT_TEXT_FILL_TYPE" val="1"/>
  <p:tag name="KSO_WM_UNIT_DIAGRAM_SCHEMECOLOR_ID" val="6"/>
</p:tagLst>
</file>

<file path=ppt/tags/tag3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54"/>
  <p:tag name="KSO_WM_UNIT_ID" val="diagram20165054_1*p_i*1_1"/>
  <p:tag name="KSO_WM_UNIT_LAYERLEVEL" val="1_1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i"/>
  <p:tag name="KSO_WM_UNIT_INDEX" val="1_1"/>
  <p:tag name="KSO_WM_UNIT_LINE_FORE_SCHEMECOLOR_INDEX" val="7"/>
  <p:tag name="KSO_WM_UNIT_LINE_FILL_TYPE" val="2"/>
  <p:tag name="KSO_WM_UNIT_TEXT_FILL_FORE_SCHEMECOLOR_INDEX" val="13"/>
  <p:tag name="KSO_WM_UNIT_TEXT_FILL_TYPE" val="1"/>
  <p:tag name="KSO_WM_UNIT_DIAGRAM_SCHEMECOLOR_ID" val="6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65054_1*p_h_f*1_1_1"/>
  <p:tag name="KSO_WM_TEMPLATE_CATEGORY" val="diagram"/>
  <p:tag name="KSO_WM_TEMPLATE_INDEX" val="20165054"/>
  <p:tag name="KSO_WM_UNIT_LAYERLEVEL" val="1_1_1"/>
  <p:tag name="KSO_WM_TAG_VERSION" val="1.0"/>
  <p:tag name="KSO_WM_BEAUTIFY_FLAG" val="#wm#"/>
  <p:tag name="KSO_WM_UNIT_PRESET_TEXT" val="添加标题"/>
  <p:tag name="KSO_WM_UNIT_NOCLEAR" val="0"/>
  <p:tag name="KSO_WM_UNIT_VALUE" val="12"/>
  <p:tag name="KSO_WM_DIAGRAM_GROUP_CODE" val="p1-1"/>
  <p:tag name="KSO_WM_UNIT_TYPE" val="p_h_f"/>
  <p:tag name="KSO_WM_UNIT_INDEX" val="1_1_1"/>
  <p:tag name="KSO_WM_UNIT_TEXT_FILL_FORE_SCHEMECOLOR_INDEX" val="14"/>
  <p:tag name="KSO_WM_UNIT_TEXT_FILL_TYPE" val="1"/>
  <p:tag name="KSO_WM_UNIT_DIAGRAM_SCHEMECOLOR_ID" val="6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65054_1*p_h_h_f*1_1_1_1"/>
  <p:tag name="KSO_WM_TEMPLATE_CATEGORY" val="diagram"/>
  <p:tag name="KSO_WM_TEMPLATE_INDEX" val="20165054"/>
  <p:tag name="KSO_WM_UNIT_LAYERLEVEL" val="1_1_1_1"/>
  <p:tag name="KSO_WM_TAG_VERSION" val="1.0"/>
  <p:tag name="KSO_WM_BEAUTIFY_FLAG" val="#wm#"/>
  <p:tag name="KSO_WM_UNIT_PRESET_TEXT" val="添加标题"/>
  <p:tag name="KSO_WM_UNIT_NOCLEAR" val="0"/>
  <p:tag name="KSO_WM_UNIT_VALUE" val="12"/>
  <p:tag name="KSO_WM_DIAGRAM_GROUP_CODE" val="p1-1"/>
  <p:tag name="KSO_WM_UNIT_TYPE" val="p_h_h_f"/>
  <p:tag name="KSO_WM_UNIT_INDEX" val="1_1_1_1"/>
  <p:tag name="KSO_WM_UNIT_TEXT_FILL_FORE_SCHEMECOLOR_INDEX" val="14"/>
  <p:tag name="KSO_WM_UNIT_TEXT_FILL_TYPE" val="1"/>
  <p:tag name="KSO_WM_UNIT_DIAGRAM_SCHEMECOLOR_ID" val="6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65054_1*p_h_h_f*1_1_2_1"/>
  <p:tag name="KSO_WM_TEMPLATE_CATEGORY" val="diagram"/>
  <p:tag name="KSO_WM_TEMPLATE_INDEX" val="20165054"/>
  <p:tag name="KSO_WM_UNIT_LAYERLEVEL" val="1_1_1_1"/>
  <p:tag name="KSO_WM_TAG_VERSION" val="1.0"/>
  <p:tag name="KSO_WM_BEAUTIFY_FLAG" val="#wm#"/>
  <p:tag name="KSO_WM_UNIT_PRESET_TEXT" val="添加标题"/>
  <p:tag name="KSO_WM_UNIT_NOCLEAR" val="0"/>
  <p:tag name="KSO_WM_UNIT_VALUE" val="12"/>
  <p:tag name="KSO_WM_DIAGRAM_GROUP_CODE" val="p1-1"/>
  <p:tag name="KSO_WM_UNIT_TYPE" val="p_h_h_f"/>
  <p:tag name="KSO_WM_UNIT_INDEX" val="1_1_2_1"/>
  <p:tag name="KSO_WM_UNIT_TEXT_FILL_FORE_SCHEMECOLOR_INDEX" val="14"/>
  <p:tag name="KSO_WM_UNIT_TEXT_FILL_TYPE" val="1"/>
  <p:tag name="KSO_WM_UNIT_DIAGRAM_SCHEMECOLOR_ID" val="6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65054_1*p_h_h_f*1_1_3_1"/>
  <p:tag name="KSO_WM_TEMPLATE_CATEGORY" val="diagram"/>
  <p:tag name="KSO_WM_TEMPLATE_INDEX" val="20165054"/>
  <p:tag name="KSO_WM_UNIT_LAYERLEVEL" val="1_1_1_1"/>
  <p:tag name="KSO_WM_TAG_VERSION" val="1.0"/>
  <p:tag name="KSO_WM_BEAUTIFY_FLAG" val="#wm#"/>
  <p:tag name="KSO_WM_UNIT_PRESET_TEXT" val="添加标题"/>
  <p:tag name="KSO_WM_UNIT_NOCLEAR" val="0"/>
  <p:tag name="KSO_WM_UNIT_VALUE" val="12"/>
  <p:tag name="KSO_WM_DIAGRAM_GROUP_CODE" val="p1-1"/>
  <p:tag name="KSO_WM_UNIT_TYPE" val="p_h_h_f"/>
  <p:tag name="KSO_WM_UNIT_INDEX" val="1_1_3_1"/>
  <p:tag name="KSO_WM_UNIT_TEXT_FILL_FORE_SCHEMECOLOR_INDEX" val="14"/>
  <p:tag name="KSO_WM_UNIT_TEXT_FILL_TYPE" val="1"/>
  <p:tag name="KSO_WM_UNIT_DIAGRAM_SCHEMECOLOR_ID" val="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4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4522"/>
  <p:tag name="KSO_WM_UNIT_ID" val="diagram20164522_2*p_h_i*1_1_1"/>
  <p:tag name="KSO_WM_UNIT_LAYERLEVEL" val="1_1_1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i"/>
  <p:tag name="KSO_WM_UNIT_INDEX" val="1_1_1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</p:tagLst>
</file>

<file path=ppt/tags/tag4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4522"/>
  <p:tag name="KSO_WM_UNIT_ID" val="diagram20164522_2*p_i*1_1"/>
  <p:tag name="KSO_WM_UNIT_LAYERLEVEL" val="1_1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i"/>
  <p:tag name="KSO_WM_UNIT_INDEX" val="1_1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4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4522"/>
  <p:tag name="KSO_WM_UNIT_ID" val="diagram20164522_2*p_h_h_i*1_1_1_1"/>
  <p:tag name="KSO_WM_UNIT_LAYERLEVEL" val="1_1_1_1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i"/>
  <p:tag name="KSO_WM_UNIT_INDEX" val="1_1_1_1"/>
  <p:tag name="KSO_WM_UNIT_FILL_FORE_SCHEMECOLOR_INDEX" val="6"/>
  <p:tag name="KSO_WM_UNIT_FILL_TYPE" val="1"/>
  <p:tag name="KSO_WM_UNIT_LINE_FORE_SCHEMECOLOR_INDEX" val="6"/>
  <p:tag name="KSO_WM_UNIT_LINE_FILL_TYPE" val="2"/>
  <p:tag name="KSO_WM_UNIT_TEXT_FILL_FORE_SCHEMECOLOR_INDEX" val="14"/>
  <p:tag name="KSO_WM_UNIT_TEXT_FILL_TYPE" val="1"/>
</p:tagLst>
</file>

<file path=ppt/tags/tag4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4522"/>
  <p:tag name="KSO_WM_UNIT_ID" val="diagram20164522_2*p_i*1_2"/>
  <p:tag name="KSO_WM_UNIT_LAYERLEVEL" val="1_1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i"/>
  <p:tag name="KSO_WM_UNIT_INDEX" val="1_2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4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4522"/>
  <p:tag name="KSO_WM_UNIT_ID" val="diagram20164522_2*p_h_h_i*1_1_3_1"/>
  <p:tag name="KSO_WM_UNIT_LAYERLEVEL" val="1_1_1_1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i"/>
  <p:tag name="KSO_WM_UNIT_INDEX" val="1_1_3_1"/>
  <p:tag name="KSO_WM_UNIT_FILL_FORE_SCHEMECOLOR_INDEX" val="6"/>
  <p:tag name="KSO_WM_UNIT_FILL_TYPE" val="1"/>
  <p:tag name="KSO_WM_UNIT_LINE_FORE_SCHEMECOLOR_INDEX" val="6"/>
  <p:tag name="KSO_WM_UNIT_LINE_FILL_TYPE" val="2"/>
  <p:tag name="KSO_WM_UNIT_TEXT_FILL_FORE_SCHEMECOLOR_INDEX" val="14"/>
  <p:tag name="KSO_WM_UNIT_TEXT_FILL_TYPE" val="1"/>
</p:tagLst>
</file>

<file path=ppt/tags/tag4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4522"/>
  <p:tag name="KSO_WM_UNIT_ID" val="diagram20164522_2*p_i*1_3"/>
  <p:tag name="KSO_WM_UNIT_LAYERLEVEL" val="1_1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i"/>
  <p:tag name="KSO_WM_UNIT_INDEX" val="1_3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4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4522"/>
  <p:tag name="KSO_WM_UNIT_ID" val="diagram20164522_2*p_h_h_i*1_1_2_1"/>
  <p:tag name="KSO_WM_UNIT_LAYERLEVEL" val="1_1_1_1"/>
  <p:tag name="KSO_WM_UNIT_HIGHLIGHT" val="0"/>
  <p:tag name="KSO_WM_UNIT_COMPATIBLE" val="0"/>
  <p:tag name="KSO_WM_UNIT_DIAGRAM_ISNUMVISUAL" val="0"/>
  <p:tag name="KSO_WM_UNIT_DIAGRAM_ISREFERUNIT" val="0"/>
  <p:tag name="KSO_WM_DIAGRAM_GROUP_CODE" val="p1-1"/>
  <p:tag name="KSO_WM_UNIT_TYPE" val="p_h_h_i"/>
  <p:tag name="KSO_WM_UNIT_INDEX" val="1_1_2_1"/>
  <p:tag name="KSO_WM_UNIT_FILL_FORE_SCHEMECOLOR_INDEX" val="6"/>
  <p:tag name="KSO_WM_UNIT_FILL_TYPE" val="1"/>
  <p:tag name="KSO_WM_UNIT_LINE_FORE_SCHEMECOLOR_INDEX" val="6"/>
  <p:tag name="KSO_WM_UNIT_LINE_FILL_TYPE" val="2"/>
  <p:tag name="KSO_WM_UNIT_TEXT_FILL_FORE_SCHEMECOLOR_INDEX" val="14"/>
  <p:tag name="KSO_WM_UNIT_TEXT_FILL_TYPE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64522_2*p_h_f*1_1_1"/>
  <p:tag name="KSO_WM_TEMPLATE_CATEGORY" val="diagram"/>
  <p:tag name="KSO_WM_TEMPLATE_INDEX" val="20164522"/>
  <p:tag name="KSO_WM_UNIT_LAYERLEVEL" val="1_1_1"/>
  <p:tag name="KSO_WM_TAG_VERSION" val="1.0"/>
  <p:tag name="KSO_WM_BEAUTIFY_FLAG" val="#wm#"/>
  <p:tag name="KSO_WM_UNIT_PRESET_TEXT" val="添加文本"/>
  <p:tag name="KSO_WM_UNIT_NOCLEAR" val="0"/>
  <p:tag name="KSO_WM_UNIT_VALUE" val="12"/>
  <p:tag name="KSO_WM_DIAGRAM_GROUP_CODE" val="p1-1"/>
  <p:tag name="KSO_WM_UNIT_TYPE" val="p_h_f"/>
  <p:tag name="KSO_WM_UNIT_INDEX" val="1_1_1"/>
  <p:tag name="KSO_WM_UNIT_TEXT_FILL_FORE_SCHEMECOLOR_INDEX" val="14"/>
  <p:tag name="KSO_WM_UNIT_TEXT_FILL_TYPE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64522_2*p_h_h_f*1_1_1_1"/>
  <p:tag name="KSO_WM_TEMPLATE_CATEGORY" val="diagram"/>
  <p:tag name="KSO_WM_TEMPLATE_INDEX" val="20164522"/>
  <p:tag name="KSO_WM_UNIT_LAYERLEVEL" val="1_1_1_1"/>
  <p:tag name="KSO_WM_TAG_VERSION" val="1.0"/>
  <p:tag name="KSO_WM_BEAUTIFY_FLAG" val="#wm#"/>
  <p:tag name="KSO_WM_UNIT_NOCLEAR" val="0"/>
  <p:tag name="KSO_WM_DIAGRAM_GROUP_CODE" val="p1-1"/>
  <p:tag name="KSO_WM_UNIT_TYPE" val="p_h_h_f"/>
  <p:tag name="KSO_WM_UNIT_INDEX" val="1_1_1_1"/>
  <p:tag name="KSO_WM_UNIT_PRESET_TEXT" val="添加文本"/>
  <p:tag name="KSO_WM_UNIT_VALUE" val="12"/>
  <p:tag name="KSO_WM_UNIT_TEXT_FILL_FORE_SCHEMECOLOR_INDEX" val="14"/>
  <p:tag name="KSO_WM_UNIT_TEXT_FILL_TYPE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64522_2*p_h_h_f*1_1_2_1"/>
  <p:tag name="KSO_WM_TEMPLATE_CATEGORY" val="diagram"/>
  <p:tag name="KSO_WM_TEMPLATE_INDEX" val="20164522"/>
  <p:tag name="KSO_WM_UNIT_LAYERLEVEL" val="1_1_1_1"/>
  <p:tag name="KSO_WM_TAG_VERSION" val="1.0"/>
  <p:tag name="KSO_WM_BEAUTIFY_FLAG" val="#wm#"/>
  <p:tag name="KSO_WM_UNIT_NOCLEAR" val="0"/>
  <p:tag name="KSO_WM_DIAGRAM_GROUP_CODE" val="p1-1"/>
  <p:tag name="KSO_WM_UNIT_TYPE" val="p_h_h_f"/>
  <p:tag name="KSO_WM_UNIT_INDEX" val="1_1_2_1"/>
  <p:tag name="KSO_WM_UNIT_PRESET_TEXT" val="添加文本"/>
  <p:tag name="KSO_WM_UNIT_VALUE" val="12"/>
  <p:tag name="KSO_WM_UNIT_TEXT_FILL_FORE_SCHEMECOLOR_INDEX" val="14"/>
  <p:tag name="KSO_WM_UNIT_TEXT_FILL_TYPE" val="1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64522_2*p_h_h_f*1_1_3_1"/>
  <p:tag name="KSO_WM_TEMPLATE_CATEGORY" val="diagram"/>
  <p:tag name="KSO_WM_TEMPLATE_INDEX" val="20164522"/>
  <p:tag name="KSO_WM_UNIT_LAYERLEVEL" val="1_1_1_1"/>
  <p:tag name="KSO_WM_TAG_VERSION" val="1.0"/>
  <p:tag name="KSO_WM_BEAUTIFY_FLAG" val="#wm#"/>
  <p:tag name="KSO_WM_UNIT_NOCLEAR" val="0"/>
  <p:tag name="KSO_WM_DIAGRAM_GROUP_CODE" val="p1-1"/>
  <p:tag name="KSO_WM_UNIT_TYPE" val="p_h_h_f"/>
  <p:tag name="KSO_WM_UNIT_INDEX" val="1_1_3_1"/>
  <p:tag name="KSO_WM_UNIT_PRESET_TEXT" val="添加文本"/>
  <p:tag name="KSO_WM_UNIT_VALUE" val="12"/>
  <p:tag name="KSO_WM_UNIT_TEXT_FILL_FORE_SCHEMECOLOR_INDEX" val="14"/>
  <p:tag name="KSO_WM_UNIT_TEXT_FILL_TYPE" val="1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55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57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59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61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182841"/>
</p:tagLst>
</file>

<file path=ppt/theme/theme1.xml><?xml version="1.0" encoding="utf-8"?>
<a:theme xmlns:a="http://schemas.openxmlformats.org/drawingml/2006/main" name="Office 主题​​">
  <a:themeElements>
    <a:clrScheme name="2019空白演示文档">
      <a:dk1>
        <a:srgbClr val="000000"/>
      </a:dk1>
      <a:lt1>
        <a:srgbClr val="FFFFFF"/>
      </a:lt1>
      <a:dk2>
        <a:srgbClr val="E6E4E4"/>
      </a:dk2>
      <a:lt2>
        <a:srgbClr val="FFFFFF"/>
      </a:lt2>
      <a:accent1>
        <a:srgbClr val="477DEA"/>
      </a:accent1>
      <a:accent2>
        <a:srgbClr val="9B9B9B"/>
      </a:accent2>
      <a:accent3>
        <a:srgbClr val="F3B745"/>
      </a:accent3>
      <a:accent4>
        <a:srgbClr val="477EE7"/>
      </a:accent4>
      <a:accent5>
        <a:srgbClr val="4BA151"/>
      </a:accent5>
      <a:accent6>
        <a:srgbClr val="E9403C"/>
      </a:accent6>
      <a:hlink>
        <a:srgbClr val="0563C1"/>
      </a:hlink>
      <a:folHlink>
        <a:srgbClr val="954D72"/>
      </a:folHlink>
    </a:clrScheme>
    <a:fontScheme name="2019空白演示文档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FFFFFF"/>
      </a:lt2>
      <a:accent1>
        <a:srgbClr val="48A2A0"/>
      </a:accent1>
      <a:accent2>
        <a:srgbClr val="5B9BD5"/>
      </a:accent2>
      <a:accent3>
        <a:srgbClr val="FFFFFF"/>
      </a:accent3>
      <a:accent4>
        <a:srgbClr val="B0C4DD"/>
      </a:accent4>
      <a:accent5>
        <a:srgbClr val="000000"/>
      </a:accent5>
      <a:accent6>
        <a:srgbClr val="A4D6D5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FFFFFF"/>
    </a:lt2>
    <a:accent1>
      <a:srgbClr val="48A2A0"/>
    </a:accent1>
    <a:accent2>
      <a:srgbClr val="5B9BD5"/>
    </a:accent2>
    <a:accent3>
      <a:srgbClr val="FFFFFF"/>
    </a:accent3>
    <a:accent4>
      <a:srgbClr val="B0C4DD"/>
    </a:accent4>
    <a:accent5>
      <a:srgbClr val="000000"/>
    </a:accent5>
    <a:accent6>
      <a:srgbClr val="A4D6D5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FFFFFF"/>
    </a:lt2>
    <a:accent1>
      <a:srgbClr val="48A2A0"/>
    </a:accent1>
    <a:accent2>
      <a:srgbClr val="5B9BD5"/>
    </a:accent2>
    <a:accent3>
      <a:srgbClr val="FFFFFF"/>
    </a:accent3>
    <a:accent4>
      <a:srgbClr val="B0C4DD"/>
    </a:accent4>
    <a:accent5>
      <a:srgbClr val="000000"/>
    </a:accent5>
    <a:accent6>
      <a:srgbClr val="A4D6D5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FFFFFF"/>
    </a:lt2>
    <a:accent1>
      <a:srgbClr val="48A2A0"/>
    </a:accent1>
    <a:accent2>
      <a:srgbClr val="5B9BD5"/>
    </a:accent2>
    <a:accent3>
      <a:srgbClr val="FFFFFF"/>
    </a:accent3>
    <a:accent4>
      <a:srgbClr val="B0C4DD"/>
    </a:accent4>
    <a:accent5>
      <a:srgbClr val="000000"/>
    </a:accent5>
    <a:accent6>
      <a:srgbClr val="A4D6D5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FFFFFF"/>
    </a:lt2>
    <a:accent1>
      <a:srgbClr val="48A2A0"/>
    </a:accent1>
    <a:accent2>
      <a:srgbClr val="5B9BD5"/>
    </a:accent2>
    <a:accent3>
      <a:srgbClr val="FFFFFF"/>
    </a:accent3>
    <a:accent4>
      <a:srgbClr val="B0C4DD"/>
    </a:accent4>
    <a:accent5>
      <a:srgbClr val="000000"/>
    </a:accent5>
    <a:accent6>
      <a:srgbClr val="A4D6D5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FFFFFF"/>
    </a:lt2>
    <a:accent1>
      <a:srgbClr val="48A2A0"/>
    </a:accent1>
    <a:accent2>
      <a:srgbClr val="5B9BD5"/>
    </a:accent2>
    <a:accent3>
      <a:srgbClr val="FFFFFF"/>
    </a:accent3>
    <a:accent4>
      <a:srgbClr val="B0C4DD"/>
    </a:accent4>
    <a:accent5>
      <a:srgbClr val="000000"/>
    </a:accent5>
    <a:accent6>
      <a:srgbClr val="A4D6D5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FFFFFF"/>
    </a:lt2>
    <a:accent1>
      <a:srgbClr val="48A2A0"/>
    </a:accent1>
    <a:accent2>
      <a:srgbClr val="5B9BD5"/>
    </a:accent2>
    <a:accent3>
      <a:srgbClr val="FFFFFF"/>
    </a:accent3>
    <a:accent4>
      <a:srgbClr val="B0C4DD"/>
    </a:accent4>
    <a:accent5>
      <a:srgbClr val="000000"/>
    </a:accent5>
    <a:accent6>
      <a:srgbClr val="A4D6D5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FFFFFF"/>
    </a:lt2>
    <a:accent1>
      <a:srgbClr val="48A2A0"/>
    </a:accent1>
    <a:accent2>
      <a:srgbClr val="5B9BD5"/>
    </a:accent2>
    <a:accent3>
      <a:srgbClr val="FFFFFF"/>
    </a:accent3>
    <a:accent4>
      <a:srgbClr val="B0C4DD"/>
    </a:accent4>
    <a:accent5>
      <a:srgbClr val="000000"/>
    </a:accent5>
    <a:accent6>
      <a:srgbClr val="A4D6D5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FFFFFF"/>
    </a:lt2>
    <a:accent1>
      <a:srgbClr val="48A2A0"/>
    </a:accent1>
    <a:accent2>
      <a:srgbClr val="5B9BD5"/>
    </a:accent2>
    <a:accent3>
      <a:srgbClr val="FFFFFF"/>
    </a:accent3>
    <a:accent4>
      <a:srgbClr val="B0C4DD"/>
    </a:accent4>
    <a:accent5>
      <a:srgbClr val="000000"/>
    </a:accent5>
    <a:accent6>
      <a:srgbClr val="A4D6D5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FFFFFF"/>
    </a:lt2>
    <a:accent1>
      <a:srgbClr val="48A2A0"/>
    </a:accent1>
    <a:accent2>
      <a:srgbClr val="5B9BD5"/>
    </a:accent2>
    <a:accent3>
      <a:srgbClr val="FFFFFF"/>
    </a:accent3>
    <a:accent4>
      <a:srgbClr val="B0C4DD"/>
    </a:accent4>
    <a:accent5>
      <a:srgbClr val="000000"/>
    </a:accent5>
    <a:accent6>
      <a:srgbClr val="A4D6D5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FFFFFF"/>
    </a:lt2>
    <a:accent1>
      <a:srgbClr val="48A2A0"/>
    </a:accent1>
    <a:accent2>
      <a:srgbClr val="5B9BD5"/>
    </a:accent2>
    <a:accent3>
      <a:srgbClr val="FFFFFF"/>
    </a:accent3>
    <a:accent4>
      <a:srgbClr val="B0C4DD"/>
    </a:accent4>
    <a:accent5>
      <a:srgbClr val="000000"/>
    </a:accent5>
    <a:accent6>
      <a:srgbClr val="A4D6D5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FFFFFF"/>
    </a:lt2>
    <a:accent1>
      <a:srgbClr val="48A2A0"/>
    </a:accent1>
    <a:accent2>
      <a:srgbClr val="5B9BD5"/>
    </a:accent2>
    <a:accent3>
      <a:srgbClr val="FFFFFF"/>
    </a:accent3>
    <a:accent4>
      <a:srgbClr val="B0C4DD"/>
    </a:accent4>
    <a:accent5>
      <a:srgbClr val="000000"/>
    </a:accent5>
    <a:accent6>
      <a:srgbClr val="A4D6D5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FFFFFF"/>
    </a:lt2>
    <a:accent1>
      <a:srgbClr val="48A2A0"/>
    </a:accent1>
    <a:accent2>
      <a:srgbClr val="5B9BD5"/>
    </a:accent2>
    <a:accent3>
      <a:srgbClr val="FFFFFF"/>
    </a:accent3>
    <a:accent4>
      <a:srgbClr val="B0C4DD"/>
    </a:accent4>
    <a:accent5>
      <a:srgbClr val="000000"/>
    </a:accent5>
    <a:accent6>
      <a:srgbClr val="A4D6D5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FFFFFF"/>
    </a:lt2>
    <a:accent1>
      <a:srgbClr val="48A2A0"/>
    </a:accent1>
    <a:accent2>
      <a:srgbClr val="5B9BD5"/>
    </a:accent2>
    <a:accent3>
      <a:srgbClr val="FFFFFF"/>
    </a:accent3>
    <a:accent4>
      <a:srgbClr val="B0C4DD"/>
    </a:accent4>
    <a:accent5>
      <a:srgbClr val="000000"/>
    </a:accent5>
    <a:accent6>
      <a:srgbClr val="A4D6D5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FFFFFF"/>
    </a:lt2>
    <a:accent1>
      <a:srgbClr val="48A2A0"/>
    </a:accent1>
    <a:accent2>
      <a:srgbClr val="5B9BD5"/>
    </a:accent2>
    <a:accent3>
      <a:srgbClr val="FFFFFF"/>
    </a:accent3>
    <a:accent4>
      <a:srgbClr val="B0C4DD"/>
    </a:accent4>
    <a:accent5>
      <a:srgbClr val="000000"/>
    </a:accent5>
    <a:accent6>
      <a:srgbClr val="A4D6D5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2454</Words>
  <Application>WPS 演示</Application>
  <PresentationFormat>宽屏</PresentationFormat>
  <Paragraphs>254</Paragraphs>
  <Slides>29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2" baseType="lpstr">
      <vt:lpstr>Arial</vt:lpstr>
      <vt:lpstr>宋体</vt:lpstr>
      <vt:lpstr>Wingdings</vt:lpstr>
      <vt:lpstr>黑体</vt:lpstr>
      <vt:lpstr>微软雅黑</vt:lpstr>
      <vt:lpstr>Arial Unicode MS</vt:lpstr>
      <vt:lpstr>等线</vt:lpstr>
      <vt:lpstr>Wingdings</vt:lpstr>
      <vt:lpstr>华文细黑</vt:lpstr>
      <vt:lpstr>Calibri</vt:lpstr>
      <vt:lpstr>华文细黑</vt:lpstr>
      <vt:lpstr>Office 主题​​</vt:lpstr>
      <vt:lpstr>2_Office 主题​​</vt:lpstr>
      <vt:lpstr>《爆品战略》</vt:lpstr>
      <vt:lpstr>产品与爆品的区别（1）</vt:lpstr>
      <vt:lpstr>产品与爆品的区别（2）</vt:lpstr>
      <vt:lpstr>爆品必须具备三个关键因素</vt:lpstr>
      <vt:lpstr>爆品研发金三角法则</vt:lpstr>
      <vt:lpstr>爆品聚焦方法</vt:lpstr>
      <vt:lpstr>痛点法则，一针捅破天</vt:lpstr>
      <vt:lpstr>痛点法则一，找风口</vt:lpstr>
      <vt:lpstr>痛点法则二，用户画像</vt:lpstr>
      <vt:lpstr>痛点法则三，数据拷问</vt:lpstr>
      <vt:lpstr>挖掘一级痛点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kingsoft</dc:creator>
  <cp:lastModifiedBy>寒小鱼</cp:lastModifiedBy>
  <cp:revision>409</cp:revision>
  <dcterms:created xsi:type="dcterms:W3CDTF">2017-08-03T09:01:00Z</dcterms:created>
  <dcterms:modified xsi:type="dcterms:W3CDTF">2021-01-28T02:22:48Z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2052-11.1.0.9305</vt:lpwstr>
  </property>
</Properties>
</file>