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sldIdLst>
    <p:sldId id="256" r:id="rId4"/>
    <p:sldId id="257" r:id="rId5"/>
    <p:sldId id="258" r:id="rId6"/>
    <p:sldId id="259" r:id="rId7"/>
    <p:sldId id="260" r:id="rId8"/>
    <p:sldId id="262" r:id="rId9"/>
    <p:sldId id="266" r:id="rId10"/>
    <p:sldId id="268" r:id="rId11"/>
    <p:sldId id="269" r:id="rId12"/>
    <p:sldId id="271" r:id="rId13"/>
    <p:sldId id="273" r:id="rId14"/>
    <p:sldId id="274" r:id="rId15"/>
    <p:sldId id="275" r:id="rId16"/>
    <p:sldId id="277" r:id="rId17"/>
    <p:sldId id="276" r:id="rId18"/>
    <p:sldId id="278" r:id="rId19"/>
    <p:sldId id="279" r:id="rId20"/>
    <p:sldId id="280" r:id="rId21"/>
    <p:sldId id="281" r:id="rId22"/>
    <p:sldId id="283" r:id="rId23"/>
    <p:sldId id="287" r:id="rId24"/>
    <p:sldId id="356" r:id="rId25"/>
    <p:sldId id="357" r:id="rId26"/>
    <p:sldId id="358"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14" r:id="rId45"/>
    <p:sldId id="506" r:id="rId46"/>
    <p:sldId id="560" r:id="rId47"/>
    <p:sldId id="315" r:id="rId48"/>
    <p:sldId id="316" r:id="rId49"/>
    <p:sldId id="360" r:id="rId50"/>
    <p:sldId id="306" r:id="rId51"/>
    <p:sldId id="307" r:id="rId52"/>
    <p:sldId id="309" r:id="rId53"/>
    <p:sldId id="310" r:id="rId54"/>
    <p:sldId id="311" r:id="rId55"/>
    <p:sldId id="317" r:id="rId56"/>
    <p:sldId id="318" r:id="rId57"/>
    <p:sldId id="312" r:id="rId58"/>
    <p:sldId id="361" r:id="rId59"/>
    <p:sldId id="313" r:id="rId60"/>
    <p:sldId id="319" r:id="rId61"/>
    <p:sldId id="359" r:id="rId62"/>
    <p:sldId id="320" r:id="rId63"/>
    <p:sldId id="362"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503" r:id="rId100"/>
  </p:sldIdLst>
  <p:sldSz cx="9144000" cy="6858000" type="screen4x3"/>
  <p:notesSz cx="6858000" cy="9144000"/>
  <p:custDataLst>
    <p:tags r:id="rId104"/>
  </p:custDataLst>
  <p:defaultTextStyle>
    <a:defPPr algn="l" rtl="0" eaLnBrk="1" hangingPunct="1">
      <a:defRPr kumimoji="0" lang="zh-CN" altLang="en-US">
        <a:latin typeface="Garamond" pitchFamily="18" charset="0"/>
      </a:defRPr>
    </a:defPPr>
    <a:lvl1pPr marL="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a:solidFill>
          <a:schemeClr val="tx1"/>
        </a:solidFill>
        <a:latin typeface="Arial" panose="020B0604020202020204"/>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0" y="0"/>
      </p:cViewPr>
      <p:guideLst/>
    </p:cSldViewPr>
  </p:slide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4" Type="http://schemas.openxmlformats.org/officeDocument/2006/relationships/tags" Target="tags/tag1.xml"/><Relationship Id="rId103" Type="http://schemas.openxmlformats.org/officeDocument/2006/relationships/tableStyles" Target="tableStyles.xml"/><Relationship Id="rId102" Type="http://schemas.openxmlformats.org/officeDocument/2006/relationships/viewProps" Target="viewProps.xml"/><Relationship Id="rId101" Type="http://schemas.openxmlformats.org/officeDocument/2006/relationships/presProps" Target="presProps.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grpSp>
        <p:nvGrpSpPr>
          <p:cNvPr id="7170" name="组合 7169"/>
          <p:cNvGrpSpPr/>
          <p:nvPr/>
        </p:nvGrpSpPr>
        <p:grpSpPr>
          <a:xfrm>
            <a:off x="0" y="0"/>
            <a:ext cx="9140825" cy="6850062"/>
            <a:chOff x="0" y="0"/>
            <a:chExt cx="5758" cy="4315"/>
          </a:xfrm>
        </p:grpSpPr>
        <p:grpSp>
          <p:nvGrpSpPr>
            <p:cNvPr id="7171" name="组合 7170"/>
            <p:cNvGrpSpPr/>
            <p:nvPr/>
          </p:nvGrpSpPr>
          <p:grpSpPr>
            <a:xfrm>
              <a:off x="1728" y="2230"/>
              <a:ext cx="4027" cy="2085"/>
              <a:chOff x="1728" y="2230"/>
              <a:chExt cx="4027" cy="2085"/>
            </a:xfrm>
          </p:grpSpPr>
          <p:sp>
            <p:nvSpPr>
              <p:cNvPr id="7172" name="任意多边形: 形状 7171"/>
              <p:cNvSpPr/>
              <p:nvPr/>
            </p:nvSpPr>
            <p:spPr bwMode="hidden">
              <a:xfrm>
                <a:off x="1728" y="2644"/>
                <a:ext cx="2882" cy="1671"/>
              </a:xfrm>
              <a:custGeom>
                <a:avLst/>
                <a:gdLst/>
                <a:ahLst/>
                <a:cxnLst/>
                <a:rect l="0" t="0" r="0" b="0"/>
                <a:pathLst>
                  <a:path w="2882" h="1670">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miter lim="800000"/>
              </a:ln>
            </p:spPr>
            <p:txBody>
              <a:bodyPr/>
              <a:lstStyle/>
              <a:p/>
            </p:txBody>
          </p:sp>
          <p:sp>
            <p:nvSpPr>
              <p:cNvPr id="7173" name="任意多边形: 形状 7172"/>
              <p:cNvSpPr/>
              <p:nvPr/>
            </p:nvSpPr>
            <p:spPr bwMode="hidden">
              <a:xfrm>
                <a:off x="4170" y="2671"/>
                <a:ext cx="1259" cy="811"/>
              </a:xfrm>
              <a:custGeom>
                <a:avLst/>
                <a:gdLst/>
                <a:ahLst/>
                <a:cxnLst/>
                <a:rect l="0" t="0" r="0" b="0"/>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miter lim="800000"/>
              </a:ln>
            </p:spPr>
            <p:txBody>
              <a:bodyPr/>
              <a:lstStyle/>
              <a:p/>
            </p:txBody>
          </p:sp>
          <p:sp>
            <p:nvSpPr>
              <p:cNvPr id="7174" name="任意多边形: 形状 7173"/>
              <p:cNvSpPr/>
              <p:nvPr/>
            </p:nvSpPr>
            <p:spPr bwMode="hidden">
              <a:xfrm>
                <a:off x="2900" y="3346"/>
                <a:ext cx="2849" cy="969"/>
              </a:xfrm>
              <a:custGeom>
                <a:avLst/>
                <a:gdLst/>
                <a:ahLst/>
                <a:cxnLst/>
                <a:rect l="0" t="0" r="0" b="0"/>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miter lim="800000"/>
              </a:ln>
            </p:spPr>
            <p:txBody>
              <a:bodyPr/>
              <a:lstStyle/>
              <a:p/>
            </p:txBody>
          </p:sp>
          <p:sp>
            <p:nvSpPr>
              <p:cNvPr id="7175" name="任意多边形: 形状 7174"/>
              <p:cNvSpPr/>
              <p:nvPr/>
            </p:nvSpPr>
            <p:spPr bwMode="hidden">
              <a:xfrm>
                <a:off x="2748" y="2230"/>
                <a:ext cx="3007" cy="2085"/>
              </a:xfrm>
              <a:custGeom>
                <a:avLst/>
                <a:gdLst/>
                <a:ahLst/>
                <a:cxnLst/>
                <a:rect l="0" t="0" r="0" b="0"/>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miter lim="800000"/>
              </a:ln>
            </p:spPr>
            <p:txBody>
              <a:bodyPr/>
              <a:lstStyle/>
              <a:p/>
            </p:txBody>
          </p:sp>
          <p:sp>
            <p:nvSpPr>
              <p:cNvPr id="7176" name="任意多边形: 形状 7175"/>
              <p:cNvSpPr/>
              <p:nvPr/>
            </p:nvSpPr>
            <p:spPr bwMode="hidden">
              <a:xfrm>
                <a:off x="4501" y="2317"/>
                <a:ext cx="1248" cy="539"/>
              </a:xfrm>
              <a:custGeom>
                <a:avLst/>
                <a:gdLst/>
                <a:ahLst/>
                <a:cxnLst/>
                <a:rect l="0" t="0" r="0" b="0"/>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miter lim="800000"/>
              </a:ln>
            </p:spPr>
            <p:txBody>
              <a:bodyPr/>
              <a:lstStyle/>
              <a:p/>
            </p:txBody>
          </p:sp>
        </p:grpSp>
        <p:sp>
          <p:nvSpPr>
            <p:cNvPr id="7177" name="任意多边形: 形状 7176"/>
            <p:cNvSpPr/>
            <p:nvPr/>
          </p:nvSpPr>
          <p:spPr bwMode="hidden">
            <a:xfrm>
              <a:off x="3322" y="1341"/>
              <a:ext cx="1825" cy="1537"/>
            </a:xfrm>
            <a:custGeom>
              <a:avLst/>
              <a:gdLst/>
              <a:ahLst/>
              <a:cxnLst/>
              <a:rect l="0" t="0" r="0" b="0"/>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miter lim="800000"/>
            </a:ln>
          </p:spPr>
          <p:txBody>
            <a:bodyPr/>
            <a:lstStyle/>
            <a:p/>
          </p:txBody>
        </p:sp>
        <p:sp>
          <p:nvSpPr>
            <p:cNvPr id="7178" name="任意多边形: 形状 7177"/>
            <p:cNvSpPr/>
            <p:nvPr/>
          </p:nvSpPr>
          <p:spPr bwMode="hidden">
            <a:xfrm>
              <a:off x="0" y="0"/>
              <a:ext cx="5758" cy="1776"/>
            </a:xfrm>
            <a:custGeom>
              <a:avLst/>
              <a:gdLst/>
              <a:ahLst/>
              <a:cxnLst/>
              <a:rect l="0" t="0" r="0" b="0"/>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miter lim="800000"/>
            </a:ln>
          </p:spPr>
          <p:txBody>
            <a:bodyPr/>
            <a:lstStyle/>
            <a:p/>
          </p:txBody>
        </p:sp>
      </p:grpSp>
      <p:sp>
        <p:nvSpPr>
          <p:cNvPr id="7179" name="标题 7178"/>
          <p:cNvSpPr>
            <a:spLocks noGrp="1"/>
          </p:cNvSpPr>
          <p:nvPr>
            <p:ph type="ctrTitle" sz="quarter"/>
          </p:nvPr>
        </p:nvSpPr>
        <p:spPr>
          <a:xfrm>
            <a:off x="685800" y="1736725"/>
            <a:ext cx="7772400" cy="1920875"/>
          </a:xfrm>
          <a:prstGeom prst="rect">
            <a:avLst/>
          </a:prstGeom>
          <a:noFill/>
          <a:ln>
            <a:noFill/>
            <a:miter lim="800000"/>
          </a:ln>
        </p:spPr>
        <p:txBody>
          <a:bodyPr anchor="ctr" anchorCtr="0">
            <a:noAutofit/>
          </a:bodyPr>
          <a:lstStyle>
            <a:lvl1pPr marL="0" indent="0" algn="ctr" defTabSz="914400" rtl="0" eaLnBrk="1" fontAlgn="base" hangingPunct="1">
              <a:lnSpc>
                <a:spcPct val="100000"/>
              </a:lnSpc>
              <a:spcBef>
                <a:spcPct val="0"/>
              </a:spcBef>
              <a:spcAft>
                <a:spcPct val="0"/>
              </a:spcAft>
              <a:buClrTx/>
              <a:buSzTx/>
              <a:buFontTx/>
              <a:buNone/>
              <a:defRPr kumimoji="0" lang="zh-CN" altLang="en-US" sz="60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t>单击此处编辑母版标题样式</a:t>
            </a:r>
          </a:p>
        </p:txBody>
      </p:sp>
      <p:sp>
        <p:nvSpPr>
          <p:cNvPr id="7180" name="副标题 7179"/>
          <p:cNvSpPr>
            <a:spLocks noGrp="1"/>
          </p:cNvSpPr>
          <p:nvPr>
            <p:ph type="subTitle" sz="quarter" idx="1"/>
          </p:nvPr>
        </p:nvSpPr>
        <p:spPr>
          <a:xfrm>
            <a:off x="1371600" y="3886200"/>
            <a:ext cx="6400800" cy="1752600"/>
          </a:xfrm>
          <a:prstGeom prst="rect">
            <a:avLst/>
          </a:prstGeom>
          <a:noFill/>
          <a:ln>
            <a:noFill/>
            <a:miter lim="800000"/>
          </a:ln>
        </p:spPr>
        <p:txBody>
          <a:bodyPr/>
          <a:lstStyle>
            <a:lvl1pPr marL="0" indent="0" algn="ctr"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None/>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457200" indent="0" algn="ctr"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None/>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914400" indent="0" algn="ctr" defTabSz="914400" rtl="0" eaLnBrk="1" fontAlgn="base" hangingPunct="1">
              <a:lnSpc>
                <a:spcPct val="100000"/>
              </a:lnSpc>
              <a:spcBef>
                <a:spcPct val="20000"/>
              </a:spcBef>
              <a:spcAft>
                <a:spcPct val="0"/>
              </a:spcAft>
              <a:buClr>
                <a:schemeClr val="tx2"/>
              </a:buClr>
              <a:buSzPct val="70000"/>
              <a:buFont typeface="Wingdings" panose="05000000000000000000" pitchFamily="2" charset="2"/>
              <a:buNone/>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371600" indent="0" algn="ctr"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None/>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1828800" indent="0" algn="ctr"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None/>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t>单击此处编辑母版副标题样式</a:t>
            </a:r>
          </a:p>
        </p:txBody>
      </p:sp>
      <p:sp>
        <p:nvSpPr>
          <p:cNvPr id="7181" name="日期占位符 7180"/>
          <p:cNvSpPr>
            <a:spLocks noGrp="1"/>
          </p:cNvSpPr>
          <p:nvPr>
            <p:ph type="dt" sz="quarter" idx="2"/>
          </p:nvPr>
        </p:nvSpPr>
        <p:spPr>
          <a:xfrm>
            <a:off x="457200" y="6248400"/>
            <a:ext cx="2133600" cy="476250"/>
          </a:xfrm>
          <a:prstGeom prst="rect">
            <a:avLst/>
          </a:prstGeom>
          <a:noFill/>
          <a:ln>
            <a:noFill/>
            <a:miter lim="800000"/>
          </a:ln>
        </p:spPr>
        <p:txBody>
          <a:bodyPr anchor="b" anchorCtr="0"/>
          <a:lstStyle/>
          <a:p>
            <a:pPr lvl="0"/>
            <a:endParaRPr sz="1200"/>
          </a:p>
        </p:txBody>
      </p:sp>
      <p:sp>
        <p:nvSpPr>
          <p:cNvPr id="7182" name="页脚占位符 7181"/>
          <p:cNvSpPr>
            <a:spLocks noGrp="1"/>
          </p:cNvSpPr>
          <p:nvPr>
            <p:ph type="ftr" sz="quarter" idx="3"/>
          </p:nvPr>
        </p:nvSpPr>
        <p:spPr>
          <a:xfrm>
            <a:off x="3124200" y="6251575"/>
            <a:ext cx="2895600" cy="476250"/>
          </a:xfrm>
          <a:prstGeom prst="rect">
            <a:avLst/>
          </a:prstGeom>
          <a:noFill/>
          <a:ln>
            <a:noFill/>
            <a:miter lim="800000"/>
          </a:ln>
        </p:spPr>
        <p:txBody>
          <a:bodyPr anchor="b" anchorCtr="0"/>
          <a:lstStyle/>
          <a:p>
            <a:pPr lvl="0" algn="ctr"/>
            <a:endParaRPr sz="1200"/>
          </a:p>
        </p:txBody>
      </p:sp>
      <p:sp>
        <p:nvSpPr>
          <p:cNvPr id="7183" name="灯片编号占位符 7182"/>
          <p:cNvSpPr>
            <a:spLocks noGrp="1"/>
          </p:cNvSpPr>
          <p:nvPr>
            <p:ph type="sldNum" sz="quarter" idx="4"/>
          </p:nvPr>
        </p:nvSpPr>
        <p:spPr>
          <a:xfrm>
            <a:off x="6553200" y="6254750"/>
            <a:ext cx="2133600" cy="476250"/>
          </a:xfrm>
          <a:prstGeom prst="rect">
            <a:avLst/>
          </a:prstGeom>
          <a:noFill/>
          <a:ln>
            <a:noFill/>
            <a:miter lim="800000"/>
          </a:ln>
        </p:spPr>
        <p:txBody>
          <a:bodyPr anchor="b" anchorCtr="0"/>
          <a:lstStyle/>
          <a:p>
            <a:pPr lvl="0" algn="r"/>
            <a:fld id="{4441D2D2-0CE7-45B5-A0B8-ED504F756575}" type="slidenum">
              <a:rPr sz="1200"/>
            </a:fld>
            <a:endParaRPr sz="120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p:txBody>
          <a:bodyPr/>
          <a:lstStyle/>
          <a:p>
            <a:pPr lvl="0"/>
            <a:endParaRPr sz="1200"/>
          </a:p>
        </p:txBody>
      </p:sp>
      <p:sp>
        <p:nvSpPr>
          <p:cNvPr id="5" name="Footer Placeholder 4"/>
          <p:cNvSpPr>
            <a:spLocks noGrp="1"/>
          </p:cNvSpPr>
          <p:nvPr>
            <p:ph type="ftr" sz="quarter" idx="3"/>
          </p:nvPr>
        </p:nvSpPr>
        <p:spPr/>
        <p:txBody>
          <a:bodyPr/>
          <a:lstStyle/>
          <a:p>
            <a:pPr lvl="0" algn="ctr"/>
            <a:endParaRPr sz="1200"/>
          </a:p>
        </p:txBody>
      </p:sp>
      <p:sp>
        <p:nvSpPr>
          <p:cNvPr id="6" name="Slide Number Placeholder 5"/>
          <p:cNvSpPr>
            <a:spLocks noGrp="1"/>
          </p:cNvSpPr>
          <p:nvPr>
            <p:ph type="sldNum" sz="quarter" idx="4"/>
          </p:nvPr>
        </p:nvSpPr>
        <p:spPr/>
        <p:txBody>
          <a:bodyPr/>
          <a:lstStyle/>
          <a:p>
            <a:pPr lvl="0" algn="r"/>
            <a:fld id="{93AE1883-0942-4AA3-9DB2-9C7C3A0314B1}" type="slidenum">
              <a:rPr sz="1200"/>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pPr lvl="0"/>
            <a:endParaRPr sz="1200"/>
          </a:p>
        </p:txBody>
      </p:sp>
      <p:sp>
        <p:nvSpPr>
          <p:cNvPr id="3" name="Footer Placeholder 2"/>
          <p:cNvSpPr>
            <a:spLocks noGrp="1"/>
          </p:cNvSpPr>
          <p:nvPr>
            <p:ph type="ftr" sz="quarter" idx="1"/>
          </p:nvPr>
        </p:nvSpPr>
        <p:spPr/>
        <p:txBody>
          <a:bodyPr/>
          <a:lstStyle/>
          <a:p>
            <a:pPr lvl="0" algn="ctr"/>
            <a:endParaRPr sz="1200"/>
          </a:p>
        </p:txBody>
      </p:sp>
      <p:sp>
        <p:nvSpPr>
          <p:cNvPr id="4" name="Slide Number Placeholder 3"/>
          <p:cNvSpPr>
            <a:spLocks noGrp="1"/>
          </p:cNvSpPr>
          <p:nvPr>
            <p:ph type="sldNum" sz="quarter" idx="2"/>
          </p:nvPr>
        </p:nvSpPr>
        <p:spPr/>
        <p:txBody>
          <a:bodyPr/>
          <a:lstStyle/>
          <a:p>
            <a:pPr lvl="0" algn="r"/>
            <a:fld id="{93AE1883-0942-4AA3-9DB2-9C7C3A0314B1}" type="slidenum">
              <a:rPr sz="1200"/>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pPr lvl="0"/>
            <a:endParaRPr sz="1200"/>
          </a:p>
        </p:txBody>
      </p:sp>
      <p:sp>
        <p:nvSpPr>
          <p:cNvPr id="3" name="Footer Placeholder 2"/>
          <p:cNvSpPr>
            <a:spLocks noGrp="1"/>
          </p:cNvSpPr>
          <p:nvPr>
            <p:ph type="ftr" sz="quarter" idx="1"/>
          </p:nvPr>
        </p:nvSpPr>
        <p:spPr/>
        <p:txBody>
          <a:bodyPr/>
          <a:lstStyle/>
          <a:p>
            <a:pPr lvl="0" algn="ctr"/>
            <a:endParaRPr sz="1200"/>
          </a:p>
        </p:txBody>
      </p:sp>
      <p:sp>
        <p:nvSpPr>
          <p:cNvPr id="4" name="Slide Number Placeholder 3"/>
          <p:cNvSpPr>
            <a:spLocks noGrp="1"/>
          </p:cNvSpPr>
          <p:nvPr>
            <p:ph type="sldNum" sz="quarter" idx="2"/>
          </p:nvPr>
        </p:nvSpPr>
        <p:spPr/>
        <p:txBody>
          <a:bodyPr/>
          <a:lstStyle/>
          <a:p>
            <a:pPr lvl="0" algn="r"/>
            <a:fld id="{93AE1883-0942-4AA3-9DB2-9C7C3A0314B1}" type="slidenum">
              <a:rPr sz="1200"/>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pPr lvl="0"/>
            <a:endParaRPr sz="1200"/>
          </a:p>
        </p:txBody>
      </p:sp>
      <p:sp>
        <p:nvSpPr>
          <p:cNvPr id="3" name="Footer Placeholder 2"/>
          <p:cNvSpPr>
            <a:spLocks noGrp="1"/>
          </p:cNvSpPr>
          <p:nvPr>
            <p:ph type="ftr" sz="quarter" idx="1"/>
          </p:nvPr>
        </p:nvSpPr>
        <p:spPr/>
        <p:txBody>
          <a:bodyPr/>
          <a:lstStyle/>
          <a:p>
            <a:pPr lvl="0" algn="ctr"/>
            <a:endParaRPr sz="1200"/>
          </a:p>
        </p:txBody>
      </p:sp>
      <p:sp>
        <p:nvSpPr>
          <p:cNvPr id="4" name="Slide Number Placeholder 3"/>
          <p:cNvSpPr>
            <a:spLocks noGrp="1"/>
          </p:cNvSpPr>
          <p:nvPr>
            <p:ph type="sldNum" sz="quarter" idx="2"/>
          </p:nvPr>
        </p:nvSpPr>
        <p:spPr/>
        <p:txBody>
          <a:bodyPr/>
          <a:lstStyle/>
          <a:p>
            <a:pPr lvl="0" algn="r"/>
            <a:fld id="{93AE1883-0942-4AA3-9DB2-9C7C3A0314B1}" type="slidenum">
              <a:rPr sz="1200"/>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084C8A7-AF72-4DBF-889F-4AF109AFC837}" type="datetime9">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AEA6AC4-0EB2-47C1-B108-34697A46E8FF}" type="datetime9">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2618E9C-9BF4-4151-B7FB-A48D27CB49F3}" type="datetime9">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CEA7DED-0EF9-4C8B-9090-506E98C8E3E3}" type="datetime9">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C9F802-3F84-4079-88D1-9E39FC955D85}" type="datetime9">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4AEADF2-FE79-4CD0-9541-5431C7525DA7}" type="datetime9">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7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AD848C-654D-4817-86AF-2672A3C8A349}" type="datetime9">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5107B92-44F6-4193-9AA5-E7C5BD462BE7}" type="datetime9">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B4C52F9-D022-44F0-9597-2C53718F0427}" type="datetime9">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9222B1F-E9FA-4DC8-BA91-F2B61FF75870}" type="datetime9">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lumMod val="75000"/>
          </a:schemeClr>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90448C1-646B-49B7-A4B6-9E6F8B85B1A9}" type="datetime9">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3DBDF3-C2A9-4FE6-A39F-7DE4C7C18F8A}" type="slidenum">
              <a:rPr lang="zh-CN" altLang="en-US" smtClean="0"/>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3" Type="http://schemas.openxmlformats.org/officeDocument/2006/relationships/theme" Target="../theme/theme2.xml"/><Relationship Id="rId12" Type="http://schemas.openxmlformats.org/officeDocument/2006/relationships/slideLayout" Target="../slideLayouts/slideLayout17.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日期占位符 6145"/>
          <p:cNvSpPr>
            <a:spLocks noGrp="1"/>
          </p:cNvSpPr>
          <p:nvPr>
            <p:ph type="dt" sz="half" idx="2"/>
          </p:nvPr>
        </p:nvSpPr>
        <p:spPr>
          <a:xfrm>
            <a:off x="457200" y="6251575"/>
            <a:ext cx="2133600" cy="476250"/>
          </a:xfrm>
          <a:prstGeom prst="rect">
            <a:avLst/>
          </a:prstGeom>
          <a:noFill/>
          <a:ln>
            <a:noFill/>
            <a:miter lim="800000"/>
          </a:ln>
        </p:spPr>
        <p:txBody>
          <a:bodyPr anchor="b" anchorCtr="0"/>
          <a:lstStyle/>
          <a:p>
            <a:pPr lvl="0"/>
            <a:endParaRPr sz="1200"/>
          </a:p>
        </p:txBody>
      </p:sp>
      <p:sp>
        <p:nvSpPr>
          <p:cNvPr id="6147" name="灯片编号占位符 6146"/>
          <p:cNvSpPr>
            <a:spLocks noGrp="1"/>
          </p:cNvSpPr>
          <p:nvPr>
            <p:ph type="sldNum" sz="quarter" idx="4"/>
          </p:nvPr>
        </p:nvSpPr>
        <p:spPr>
          <a:xfrm>
            <a:off x="6553200" y="6248400"/>
            <a:ext cx="2133600" cy="476250"/>
          </a:xfrm>
          <a:prstGeom prst="rect">
            <a:avLst/>
          </a:prstGeom>
          <a:noFill/>
          <a:ln>
            <a:noFill/>
            <a:miter lim="800000"/>
          </a:ln>
        </p:spPr>
        <p:txBody>
          <a:bodyPr anchor="b" anchorCtr="0"/>
          <a:lstStyle/>
          <a:p>
            <a:pPr lvl="0" algn="r"/>
            <a:fld id="{3C0E3358-1268-466A-95D0-63849E2CAD27}" type="slidenum">
              <a:rPr sz="1200"/>
            </a:fld>
            <a:endParaRPr sz="1200"/>
          </a:p>
        </p:txBody>
      </p:sp>
      <p:grpSp>
        <p:nvGrpSpPr>
          <p:cNvPr id="6148" name="组合 6147"/>
          <p:cNvGrpSpPr/>
          <p:nvPr/>
        </p:nvGrpSpPr>
        <p:grpSpPr>
          <a:xfrm>
            <a:off x="0" y="0"/>
            <a:ext cx="9140825" cy="6850062"/>
            <a:chOff x="0" y="0"/>
            <a:chExt cx="5758" cy="4315"/>
          </a:xfrm>
        </p:grpSpPr>
        <p:grpSp>
          <p:nvGrpSpPr>
            <p:cNvPr id="6149" name="组合 6148"/>
            <p:cNvGrpSpPr/>
            <p:nvPr/>
          </p:nvGrpSpPr>
          <p:grpSpPr>
            <a:xfrm>
              <a:off x="1728" y="2230"/>
              <a:ext cx="4027" cy="2085"/>
              <a:chOff x="1728" y="2230"/>
              <a:chExt cx="4027" cy="2085"/>
            </a:xfrm>
          </p:grpSpPr>
          <p:sp>
            <p:nvSpPr>
              <p:cNvPr id="6150" name="任意多边形: 形状 6149"/>
              <p:cNvSpPr/>
              <p:nvPr/>
            </p:nvSpPr>
            <p:spPr bwMode="hidden">
              <a:xfrm>
                <a:off x="1728" y="2644"/>
                <a:ext cx="2882" cy="1671"/>
              </a:xfrm>
              <a:custGeom>
                <a:avLst/>
                <a:gdLst/>
                <a:ahLst/>
                <a:cxnLst/>
                <a:rect l="0" t="0" r="0" b="0"/>
                <a:pathLst>
                  <a:path w="2882" h="1670">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miter lim="800000"/>
              </a:ln>
            </p:spPr>
            <p:txBody>
              <a:bodyPr/>
              <a:lstStyle/>
              <a:p/>
            </p:txBody>
          </p:sp>
          <p:sp>
            <p:nvSpPr>
              <p:cNvPr id="6151" name="任意多边形: 形状 6150"/>
              <p:cNvSpPr/>
              <p:nvPr/>
            </p:nvSpPr>
            <p:spPr bwMode="hidden">
              <a:xfrm>
                <a:off x="4170" y="2671"/>
                <a:ext cx="1259" cy="811"/>
              </a:xfrm>
              <a:custGeom>
                <a:avLst/>
                <a:gdLst/>
                <a:ahLst/>
                <a:cxnLst/>
                <a:rect l="0" t="0" r="0" b="0"/>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miter lim="800000"/>
              </a:ln>
            </p:spPr>
            <p:txBody>
              <a:bodyPr/>
              <a:lstStyle/>
              <a:p/>
            </p:txBody>
          </p:sp>
          <p:sp>
            <p:nvSpPr>
              <p:cNvPr id="6152" name="任意多边形: 形状 6151"/>
              <p:cNvSpPr/>
              <p:nvPr/>
            </p:nvSpPr>
            <p:spPr bwMode="hidden">
              <a:xfrm>
                <a:off x="2900" y="3346"/>
                <a:ext cx="2849" cy="969"/>
              </a:xfrm>
              <a:custGeom>
                <a:avLst/>
                <a:gdLst/>
                <a:ahLst/>
                <a:cxnLst/>
                <a:rect l="0" t="0" r="0" b="0"/>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miter lim="800000"/>
              </a:ln>
            </p:spPr>
            <p:txBody>
              <a:bodyPr/>
              <a:lstStyle/>
              <a:p/>
            </p:txBody>
          </p:sp>
          <p:sp>
            <p:nvSpPr>
              <p:cNvPr id="6153" name="任意多边形: 形状 6152"/>
              <p:cNvSpPr/>
              <p:nvPr/>
            </p:nvSpPr>
            <p:spPr bwMode="hidden">
              <a:xfrm>
                <a:off x="2748" y="2230"/>
                <a:ext cx="3007" cy="2085"/>
              </a:xfrm>
              <a:custGeom>
                <a:avLst/>
                <a:gdLst/>
                <a:ahLst/>
                <a:cxnLst/>
                <a:rect l="0" t="0" r="0" b="0"/>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miter lim="800000"/>
              </a:ln>
            </p:spPr>
            <p:txBody>
              <a:bodyPr/>
              <a:lstStyle/>
              <a:p/>
            </p:txBody>
          </p:sp>
          <p:sp>
            <p:nvSpPr>
              <p:cNvPr id="6154" name="任意多边形: 形状 6153"/>
              <p:cNvSpPr/>
              <p:nvPr/>
            </p:nvSpPr>
            <p:spPr bwMode="hidden">
              <a:xfrm>
                <a:off x="4501" y="2317"/>
                <a:ext cx="1248" cy="539"/>
              </a:xfrm>
              <a:custGeom>
                <a:avLst/>
                <a:gdLst/>
                <a:ahLst/>
                <a:cxnLst/>
                <a:rect l="0" t="0" r="0" b="0"/>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miter lim="800000"/>
              </a:ln>
            </p:spPr>
            <p:txBody>
              <a:bodyPr/>
              <a:lstStyle/>
              <a:p/>
            </p:txBody>
          </p:sp>
        </p:grpSp>
        <p:sp>
          <p:nvSpPr>
            <p:cNvPr id="6155" name="任意多边形: 形状 6154"/>
            <p:cNvSpPr/>
            <p:nvPr/>
          </p:nvSpPr>
          <p:spPr bwMode="hidden">
            <a:xfrm>
              <a:off x="3322" y="1341"/>
              <a:ext cx="1825" cy="1537"/>
            </a:xfrm>
            <a:custGeom>
              <a:avLst/>
              <a:gdLst/>
              <a:ahLst/>
              <a:cxnLst/>
              <a:rect l="0" t="0" r="0" b="0"/>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miter lim="800000"/>
            </a:ln>
          </p:spPr>
          <p:txBody>
            <a:bodyPr/>
            <a:lstStyle/>
            <a:p/>
          </p:txBody>
        </p:sp>
        <p:sp>
          <p:nvSpPr>
            <p:cNvPr id="6156" name="任意多边形: 形状 6155"/>
            <p:cNvSpPr/>
            <p:nvPr/>
          </p:nvSpPr>
          <p:spPr bwMode="hidden">
            <a:xfrm>
              <a:off x="0" y="0"/>
              <a:ext cx="5758" cy="1776"/>
            </a:xfrm>
            <a:custGeom>
              <a:avLst/>
              <a:gdLst/>
              <a:ahLst/>
              <a:cxnLst/>
              <a:rect l="0" t="0" r="0" b="0"/>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miter lim="800000"/>
            </a:ln>
          </p:spPr>
          <p:txBody>
            <a:bodyPr/>
            <a:lstStyle/>
            <a:p/>
          </p:txBody>
        </p:sp>
      </p:grpSp>
      <p:sp>
        <p:nvSpPr>
          <p:cNvPr id="6157" name="标题占位符 6156"/>
          <p:cNvSpPr>
            <a:spLocks noGrp="1"/>
          </p:cNvSpPr>
          <p:nvPr>
            <p:ph type="title"/>
          </p:nvPr>
        </p:nvSpPr>
        <p:spPr>
          <a:xfrm>
            <a:off x="457200" y="274638"/>
            <a:ext cx="82296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t>单击此处编辑母版标题样式</a:t>
            </a:r>
          </a:p>
        </p:txBody>
      </p:sp>
      <p:sp>
        <p:nvSpPr>
          <p:cNvPr id="6158" name="页脚占位符 6157"/>
          <p:cNvSpPr>
            <a:spLocks noGrp="1"/>
          </p:cNvSpPr>
          <p:nvPr>
            <p:ph type="ftr" sz="quarter" idx="3"/>
          </p:nvPr>
        </p:nvSpPr>
        <p:spPr>
          <a:xfrm>
            <a:off x="3124200" y="6248400"/>
            <a:ext cx="2895600" cy="476250"/>
          </a:xfrm>
          <a:prstGeom prst="rect">
            <a:avLst/>
          </a:prstGeom>
          <a:noFill/>
          <a:ln>
            <a:noFill/>
            <a:miter lim="800000"/>
          </a:ln>
        </p:spPr>
        <p:txBody>
          <a:bodyPr anchor="b" anchorCtr="0"/>
          <a:lstStyle/>
          <a:p>
            <a:pPr lvl="0" algn="ctr"/>
            <a:endParaRPr sz="1200"/>
          </a:p>
        </p:txBody>
      </p:sp>
      <p:sp>
        <p:nvSpPr>
          <p:cNvPr id="6159" name="文本占位符 6158"/>
          <p:cNvSpPr>
            <a:spLocks noGrp="1"/>
          </p:cNvSpPr>
          <p:nvPr>
            <p:ph type="body" idx="1"/>
          </p:nvPr>
        </p:nvSpPr>
        <p:spPr>
          <a:xfrm>
            <a:off x="457200" y="1600200"/>
            <a:ext cx="8229600" cy="4525962"/>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t>单击此处编辑母版文本样式</a:t>
            </a:r>
          </a:p>
          <a:p>
            <a:pPr lvl="1"/>
            <a:r>
              <a:t>第二级</a:t>
            </a:r>
          </a:p>
          <a:p>
            <a:pPr lvl="2"/>
            <a:r>
              <a:t>第三级</a:t>
            </a:r>
          </a:p>
          <a:p>
            <a:pPr lvl="3"/>
            <a:r>
              <a:t>第四级</a:t>
            </a:r>
          </a:p>
          <a:p>
            <a:pPr lvl="4"/>
            <a:r>
              <a:t>第五级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hf sldNum="0" hdr="0"/>
  <p:txStyles>
    <p:titleStyle>
      <a:lvl1pPr marL="0" indent="0" algn="ctr" defTabSz="914400" rtl="0" eaLnBrk="1" fontAlgn="base" hangingPunct="1">
        <a:lnSpc>
          <a:spcPct val="100000"/>
        </a:lnSpc>
        <a:spcBef>
          <a:spcPct val="0"/>
        </a:spcBef>
        <a:spcAft>
          <a:spcPct val="0"/>
        </a:spcAft>
        <a:buClrTx/>
        <a:buSzTx/>
        <a:buFontTx/>
        <a:buNone/>
        <a:defRPr kumimoji="0"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p:titleStyle>
    <p:body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lgn="l" rtl="0" eaLnBrk="0" hangingPunct="0">
              <a:defRPr kumimoji="0" lang="zh-CN">
                <a:latin typeface="Arial" panose="020B0604020202020204"/>
              </a:defRPr>
            </a:defPPr>
            <a:lvl1pPr marL="0" indent="0" algn="l" defTabSz="914400" rtl="0" eaLnBrk="1" fontAlgn="auto" latinLnBrk="0" hangingPunct="1">
              <a:lnSpc>
                <a:spcPct val="100000"/>
              </a:lnSpc>
              <a:spcBef>
                <a:spcPct val="0"/>
              </a:spcBef>
              <a:spcAft>
                <a:spcPct val="0"/>
              </a:spcAft>
              <a:buClrTx/>
              <a:buSzTx/>
              <a:buFontTx/>
              <a:buNone/>
              <a:defRPr kumimoji="0" sz="1200" b="0" i="0" u="none" kern="1200">
                <a:solidFill>
                  <a:schemeClr val="tx1">
                    <a:tint val="75000"/>
                  </a:schemeClr>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fld id="{9D6B5EF7-A5B0-42BA-80BC-432E919AEADB}" type="datetime9">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lgn="l" rtl="0" eaLnBrk="0" hangingPunct="0">
              <a:defRPr kumimoji="0" lang="zh-CN">
                <a:latin typeface="Arial" panose="020B0604020202020204"/>
              </a:defRPr>
            </a:defPPr>
            <a:lvl1pPr marL="0" indent="0" algn="ctr" defTabSz="914400" rtl="0" eaLnBrk="1" fontAlgn="auto" latinLnBrk="0" hangingPunct="1">
              <a:lnSpc>
                <a:spcPct val="100000"/>
              </a:lnSpc>
              <a:spcBef>
                <a:spcPct val="0"/>
              </a:spcBef>
              <a:spcAft>
                <a:spcPct val="0"/>
              </a:spcAft>
              <a:buClrTx/>
              <a:buSzTx/>
              <a:buFontTx/>
              <a:buNone/>
              <a:defRPr kumimoji="0" sz="1200" b="0" i="0" u="none" kern="1200">
                <a:solidFill>
                  <a:schemeClr val="tx1">
                    <a:tint val="75000"/>
                  </a:schemeClr>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lgn="l" rtl="0" eaLnBrk="0" hangingPunct="0">
              <a:defRPr kumimoji="0" lang="zh-CN">
                <a:latin typeface="Arial" panose="020B0604020202020204"/>
              </a:defRPr>
            </a:defPPr>
            <a:lvl1pPr marL="0" indent="0" algn="r" defTabSz="914400" rtl="0" eaLnBrk="1" fontAlgn="auto" latinLnBrk="0" hangingPunct="1">
              <a:lnSpc>
                <a:spcPct val="100000"/>
              </a:lnSpc>
              <a:spcBef>
                <a:spcPct val="0"/>
              </a:spcBef>
              <a:spcAft>
                <a:spcPct val="0"/>
              </a:spcAft>
              <a:buClrTx/>
              <a:buSzTx/>
              <a:buFontTx/>
              <a:buNone/>
              <a:defRPr kumimoji="0" sz="1200" b="0" i="0" u="none" kern="1200">
                <a:solidFill>
                  <a:schemeClr val="tx1">
                    <a:tint val="75000"/>
                  </a:schemeClr>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fld id="{863DBDF3-C2A9-4FE6-A39F-7DE4C7C18F8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ransition/>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4097"/>
          <p:cNvSpPr>
            <a:spLocks noGrp="1"/>
          </p:cNvSpPr>
          <p:nvPr>
            <p:ph type="ctrTitle"/>
          </p:nvPr>
        </p:nvSpPr>
        <p:spPr>
          <a:xfrm>
            <a:off x="685800" y="533400"/>
            <a:ext cx="8077200" cy="3810000"/>
          </a:xfrm>
          <a:prstGeom prst="rect">
            <a:avLst/>
          </a:prstGeom>
          <a:noFill/>
          <a:ln>
            <a:miter lim="800000"/>
          </a:ln>
        </p:spPr>
        <p:txBody>
          <a:bodyPr anchor="ctr" anchorCtr="0"/>
          <a:lstStyle/>
          <a:p>
            <a:pPr lvl="0"/>
            <a:r>
              <a:rPr sz="4400">
                <a:solidFill>
                  <a:schemeClr val="tx1"/>
                </a:solidFill>
                <a:ea typeface="华文中宋" pitchFamily="2" charset="-122"/>
              </a:rPr>
              <a:t>国家职业资格培训教程</a:t>
            </a:r>
            <a:br>
              <a:rPr sz="2000">
                <a:solidFill>
                  <a:schemeClr val="tx1"/>
                </a:solidFill>
                <a:ea typeface="华文中宋" pitchFamily="2" charset="-122"/>
              </a:rPr>
            </a:br>
            <a:r>
              <a:rPr sz="2000">
                <a:solidFill>
                  <a:schemeClr val="tx1"/>
                </a:solidFill>
                <a:ea typeface="华文中宋" pitchFamily="2" charset="-122"/>
              </a:rPr>
              <a:t>        </a:t>
            </a:r>
            <a:br>
              <a:rPr sz="2000">
                <a:solidFill>
                  <a:schemeClr val="tx1"/>
                </a:solidFill>
                <a:ea typeface="华文中宋" pitchFamily="2" charset="-122"/>
              </a:rPr>
            </a:br>
            <a:r>
              <a:rPr sz="7200">
                <a:solidFill>
                  <a:schemeClr val="hlink"/>
                </a:solidFill>
                <a:ea typeface="华文中宋" pitchFamily="2" charset="-122"/>
              </a:rPr>
              <a:t>营销师</a:t>
            </a:r>
            <a:br>
              <a:rPr sz="7200">
                <a:solidFill>
                  <a:schemeClr val="hlink"/>
                </a:solidFill>
                <a:ea typeface="华文中宋" pitchFamily="2" charset="-122"/>
              </a:rPr>
            </a:br>
            <a:br>
              <a:rPr sz="3600">
                <a:solidFill>
                  <a:schemeClr val="hlink"/>
                </a:solidFill>
                <a:ea typeface="华文中宋" pitchFamily="2" charset="-122"/>
              </a:rPr>
            </a:br>
            <a:r>
              <a:rPr sz="3600">
                <a:solidFill>
                  <a:schemeClr val="tx1"/>
                </a:solidFill>
                <a:ea typeface="华文中宋" pitchFamily="2" charset="-122"/>
              </a:rPr>
              <a:t>营销</a:t>
            </a:r>
            <a:r>
              <a:rPr sz="3200">
                <a:solidFill>
                  <a:schemeClr val="tx1"/>
                </a:solidFill>
                <a:ea typeface="华文中宋" pitchFamily="2" charset="-122"/>
              </a:rPr>
              <a:t>策划</a:t>
            </a:r>
            <a:endParaRPr sz="3200">
              <a:solidFill>
                <a:schemeClr val="tx1"/>
              </a:solidFill>
              <a:ea typeface="华文中宋" pitchFamily="2" charset="-122"/>
            </a:endParaRPr>
          </a:p>
        </p:txBody>
      </p:sp>
      <p:sp>
        <p:nvSpPr>
          <p:cNvPr id="4100" name="副标题 4099"/>
          <p:cNvSpPr>
            <a:spLocks noGrp="1"/>
          </p:cNvSpPr>
          <p:nvPr>
            <p:ph type="subTitle" idx="1"/>
          </p:nvPr>
        </p:nvSpPr>
        <p:spPr>
          <a:xfrm>
            <a:off x="1371600" y="3886200"/>
            <a:ext cx="6400800" cy="1752600"/>
          </a:xfrm>
          <a:prstGeom prst="rect">
            <a:avLst/>
          </a:prstGeom>
          <a:noFill/>
          <a:ln>
            <a:miter lim="800000"/>
          </a:ln>
        </p:spPr>
        <p:txBody>
          <a:bodyPr/>
          <a:lstStyle/>
          <a:p>
            <a:endParaRPr sz="2400"/>
          </a:p>
          <a:p>
            <a:endParaRPr sz="2400"/>
          </a:p>
          <a:p>
            <a:r>
              <a:rPr sz="2000"/>
              <a:t>老师：马森</a:t>
            </a:r>
            <a:endParaRPr sz="2000"/>
          </a:p>
        </p:txBody>
      </p:sp>
      <p:pic>
        <p:nvPicPr>
          <p:cNvPr id="4" name="图片 3" descr="WPS图片-修改尺寸"/>
          <p:cNvPicPr>
            <a:picLocks noChangeAspect="1"/>
          </p:cNvPicPr>
          <p:nvPr/>
        </p:nvPicPr>
        <p:blipFill>
          <a:blip r:embed="rId1"/>
          <a:stretch>
            <a:fillRect/>
          </a:stretch>
        </p:blipFill>
        <p:spPr>
          <a:xfrm>
            <a:off x="8127365" y="0"/>
            <a:ext cx="1016635" cy="854075"/>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921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latin typeface="华文中宋" pitchFamily="2" charset="-122"/>
                <a:ea typeface="华文中宋" pitchFamily="2" charset="-122"/>
              </a:rPr>
              <a:t>营销策划</a:t>
            </a:r>
            <a:endParaRPr>
              <a:solidFill>
                <a:schemeClr val="hlink"/>
              </a:solidFill>
              <a:latin typeface="华文中宋" pitchFamily="2" charset="-122"/>
              <a:ea typeface="华文中宋" pitchFamily="2" charset="-122"/>
            </a:endParaRPr>
          </a:p>
        </p:txBody>
      </p:sp>
      <p:sp>
        <p:nvSpPr>
          <p:cNvPr id="9219" name="文本占位符 921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制定区域市场计划</a:t>
            </a:r>
            <a:endParaRPr>
              <a:ea typeface="华文中宋" pitchFamily="2" charset="-122"/>
            </a:endParaRPr>
          </a:p>
          <a:p>
            <a:pPr lvl="0"/>
            <a:r>
              <a:rPr>
                <a:ea typeface="华文中宋" pitchFamily="2" charset="-122"/>
              </a:rPr>
              <a:t>产品策划</a:t>
            </a:r>
            <a:endParaRPr>
              <a:ea typeface="华文中宋" pitchFamily="2" charset="-122"/>
            </a:endParaRPr>
          </a:p>
          <a:p>
            <a:pPr lvl="0"/>
            <a:r>
              <a:rPr>
                <a:ea typeface="华文中宋" pitchFamily="2" charset="-122"/>
              </a:rPr>
              <a:t>渠道策划</a:t>
            </a:r>
            <a:endParaRPr>
              <a:ea typeface="华文中宋" pitchFamily="2" charset="-122"/>
            </a:endParaRPr>
          </a:p>
          <a:p>
            <a:pPr lvl="0"/>
            <a:r>
              <a:rPr>
                <a:ea typeface="华文中宋" pitchFamily="2" charset="-122"/>
              </a:rPr>
              <a:t>市场推广策划</a:t>
            </a:r>
            <a:endParaRPr>
              <a:ea typeface="华文中宋" pitchFamily="2" charset="-122"/>
            </a:endParaRPr>
          </a:p>
        </p:txBody>
      </p:sp>
      <p:sp>
        <p:nvSpPr>
          <p:cNvPr id="9220" name="Date Placeholder 3"/>
          <p:cNvSpPr>
            <a:spLocks noGrp="1"/>
          </p:cNvSpPr>
          <p:nvPr>
            <p:ph type="dt" sz="half" idx="2"/>
          </p:nvPr>
        </p:nvSpPr>
        <p:spPr/>
        <p:txBody>
          <a:bodyPr/>
          <a:lstStyle/>
          <a:p>
            <a:pPr lvl="0"/>
            <a:endParaRPr sz="1200"/>
          </a:p>
        </p:txBody>
      </p:sp>
      <p:sp>
        <p:nvSpPr>
          <p:cNvPr id="9221" name="Footer Placeholder 4"/>
          <p:cNvSpPr>
            <a:spLocks noGrp="1"/>
          </p:cNvSpPr>
          <p:nvPr>
            <p:ph type="ftr" sz="quarter" idx="3"/>
          </p:nvPr>
        </p:nvSpPr>
        <p:spPr/>
        <p:txBody>
          <a:bodyPr/>
          <a:lstStyle/>
          <a:p>
            <a:pPr lvl="0" algn="ctr"/>
            <a:endParaRPr sz="120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024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第一节  制定区域市场计划</a:t>
            </a:r>
            <a:endParaRPr>
              <a:solidFill>
                <a:schemeClr val="hlink"/>
              </a:solidFill>
              <a:ea typeface="华文中宋" pitchFamily="2" charset="-122"/>
            </a:endParaRPr>
          </a:p>
        </p:txBody>
      </p:sp>
      <p:sp>
        <p:nvSpPr>
          <p:cNvPr id="10243" name="文本占位符 10242"/>
          <p:cNvSpPr>
            <a:spLocks noGrp="1"/>
          </p:cNvSpPr>
          <p:nvPr>
            <p:ph type="body" idx="1"/>
          </p:nvPr>
        </p:nvSpPr>
        <p:spPr>
          <a:xfrm>
            <a:off x="228600" y="1600200"/>
            <a:ext cx="8610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3400">
                <a:latin typeface="华文中宋" pitchFamily="2" charset="-122"/>
                <a:ea typeface="华文中宋" pitchFamily="2" charset="-122"/>
              </a:rPr>
              <a:t>选择目标市场</a:t>
            </a:r>
            <a:endParaRPr sz="3400">
              <a:latin typeface="华文中宋" pitchFamily="2" charset="-122"/>
              <a:ea typeface="华文中宋" pitchFamily="2" charset="-122"/>
            </a:endParaRPr>
          </a:p>
          <a:p>
            <a:pPr lvl="0"/>
            <a:r>
              <a:rPr sz="3400">
                <a:latin typeface="华文中宋" pitchFamily="2" charset="-122"/>
                <a:ea typeface="华文中宋" pitchFamily="2" charset="-122"/>
              </a:rPr>
              <a:t>划分销售区域</a:t>
            </a:r>
            <a:endParaRPr sz="3400">
              <a:latin typeface="华文中宋" pitchFamily="2" charset="-122"/>
              <a:ea typeface="华文中宋" pitchFamily="2" charset="-122"/>
            </a:endParaRPr>
          </a:p>
          <a:p>
            <a:pPr lvl="0"/>
            <a:r>
              <a:rPr sz="3400">
                <a:latin typeface="华文中宋" pitchFamily="2" charset="-122"/>
                <a:ea typeface="华文中宋" pitchFamily="2" charset="-122"/>
              </a:rPr>
              <a:t>设计销售组织机构</a:t>
            </a:r>
            <a:endParaRPr sz="3400">
              <a:latin typeface="华文中宋" pitchFamily="2" charset="-122"/>
              <a:ea typeface="华文中宋" pitchFamily="2" charset="-122"/>
            </a:endParaRPr>
          </a:p>
          <a:p>
            <a:pPr lvl="0"/>
            <a:r>
              <a:rPr sz="3400">
                <a:latin typeface="华文中宋" pitchFamily="2" charset="-122"/>
                <a:ea typeface="华文中宋" pitchFamily="2" charset="-122"/>
              </a:rPr>
              <a:t>拟定销售区域作战方略</a:t>
            </a:r>
            <a:endParaRPr sz="3400">
              <a:latin typeface="华文中宋" pitchFamily="2" charset="-122"/>
              <a:ea typeface="华文中宋" pitchFamily="2" charset="-122"/>
            </a:endParaRPr>
          </a:p>
          <a:p>
            <a:pPr lvl="0"/>
            <a:r>
              <a:rPr sz="3400">
                <a:latin typeface="华文中宋" pitchFamily="2" charset="-122"/>
                <a:ea typeface="华文中宋" pitchFamily="2" charset="-122"/>
              </a:rPr>
              <a:t>销售区域的时间管理</a:t>
            </a:r>
            <a:endParaRPr sz="3400">
              <a:latin typeface="华文中宋" pitchFamily="2" charset="-122"/>
              <a:ea typeface="华文中宋" pitchFamily="2"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1265"/>
          <p:cNvSpPr>
            <a:spLocks noGrp="1"/>
          </p:cNvSpPr>
          <p:nvPr>
            <p:ph type="title"/>
          </p:nvPr>
        </p:nvSpPr>
        <p:spPr>
          <a:xfrm>
            <a:off x="457200" y="274638"/>
            <a:ext cx="8229600" cy="944562"/>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一、选择目标市场</a:t>
            </a:r>
            <a:endParaRPr>
              <a:solidFill>
                <a:schemeClr val="hlink"/>
              </a:solidFill>
              <a:ea typeface="华文中宋" pitchFamily="2" charset="-122"/>
            </a:endParaRPr>
          </a:p>
        </p:txBody>
      </p:sp>
      <p:sp>
        <p:nvSpPr>
          <p:cNvPr id="11267" name="文本占位符 11266"/>
          <p:cNvSpPr>
            <a:spLocks noGrp="1"/>
          </p:cNvSpPr>
          <p:nvPr>
            <p:ph type="body" idx="1"/>
          </p:nvPr>
        </p:nvSpPr>
        <p:spPr>
          <a:xfrm>
            <a:off x="457200" y="1371600"/>
            <a:ext cx="8305800" cy="5181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latin typeface="华文中宋" pitchFamily="2" charset="-122"/>
                <a:ea typeface="华文中宋" pitchFamily="2" charset="-122"/>
              </a:rPr>
              <a:t>评估细分市场的3个因素：</a:t>
            </a:r>
            <a:endParaRPr>
              <a:latin typeface="华文中宋" pitchFamily="2" charset="-122"/>
              <a:ea typeface="华文中宋" pitchFamily="2" charset="-122"/>
            </a:endParaRPr>
          </a:p>
          <a:p>
            <a:pPr lvl="1">
              <a:buFont typeface="Wingdings" panose="05000000000000000000" pitchFamily="2" charset="2"/>
              <a:buChar char="Ø"/>
            </a:pPr>
            <a:r>
              <a:rPr i="1">
                <a:ea typeface="华文中宋" pitchFamily="2" charset="-122"/>
              </a:rPr>
              <a:t>细分市场的</a:t>
            </a:r>
            <a:r>
              <a:rPr>
                <a:solidFill>
                  <a:schemeClr val="hlink"/>
                </a:solidFill>
                <a:ea typeface="华文中宋" pitchFamily="2" charset="-122"/>
              </a:rPr>
              <a:t>规模和增长程度</a:t>
            </a:r>
            <a:endParaRPr>
              <a:solidFill>
                <a:schemeClr val="hlink"/>
              </a:solidFill>
              <a:ea typeface="华文中宋" pitchFamily="2" charset="-122"/>
            </a:endParaRPr>
          </a:p>
          <a:p>
            <a:pPr lvl="2">
              <a:buFont typeface="Wingdings" panose="05000000000000000000" pitchFamily="2" charset="2"/>
              <a:buNone/>
            </a:pPr>
            <a:r>
              <a:rPr>
                <a:ea typeface="华文中宋" pitchFamily="2" charset="-122"/>
              </a:rPr>
              <a:t>   </a:t>
            </a:r>
            <a:r>
              <a:rPr i="1">
                <a:ea typeface="华文中宋" pitchFamily="2" charset="-122"/>
              </a:rPr>
              <a:t>最大和增长最快的细分市场并不是对每一个企业都最具吸引力</a:t>
            </a:r>
            <a:endParaRPr i="1">
              <a:ea typeface="华文中宋" pitchFamily="2" charset="-122"/>
            </a:endParaRPr>
          </a:p>
          <a:p>
            <a:pPr lvl="1">
              <a:buFont typeface="Wingdings" panose="05000000000000000000" pitchFamily="2" charset="2"/>
              <a:buChar char="Ø"/>
            </a:pPr>
            <a:r>
              <a:rPr i="1">
                <a:ea typeface="华文中宋" pitchFamily="2" charset="-122"/>
              </a:rPr>
              <a:t>细分市场</a:t>
            </a:r>
            <a:r>
              <a:rPr>
                <a:solidFill>
                  <a:schemeClr val="hlink"/>
                </a:solidFill>
                <a:ea typeface="华文中宋" pitchFamily="2" charset="-122"/>
              </a:rPr>
              <a:t>结构的吸引力</a:t>
            </a:r>
            <a:endParaRPr>
              <a:solidFill>
                <a:schemeClr val="hlink"/>
              </a:solidFill>
              <a:ea typeface="华文中宋" pitchFamily="2" charset="-122"/>
            </a:endParaRPr>
          </a:p>
          <a:p>
            <a:pPr lvl="2">
              <a:buFont typeface="Wingdings" panose="05000000000000000000" pitchFamily="2" charset="2"/>
              <a:buNone/>
            </a:pPr>
            <a:r>
              <a:rPr>
                <a:solidFill>
                  <a:schemeClr val="hlink"/>
                </a:solidFill>
                <a:ea typeface="华文中宋" pitchFamily="2" charset="-122"/>
              </a:rPr>
              <a:t>   </a:t>
            </a:r>
            <a:r>
              <a:rPr i="1">
                <a:ea typeface="华文中宋" pitchFamily="2" charset="-122"/>
              </a:rPr>
              <a:t>竞争者、替代产品、供应商、消费者过强会降低市场的吸引力</a:t>
            </a:r>
            <a:endParaRPr i="1">
              <a:ea typeface="华文中宋" pitchFamily="2" charset="-122"/>
            </a:endParaRPr>
          </a:p>
          <a:p>
            <a:pPr lvl="1">
              <a:buFont typeface="Wingdings" panose="05000000000000000000" pitchFamily="2" charset="2"/>
              <a:buChar char="Ø"/>
            </a:pPr>
            <a:r>
              <a:rPr>
                <a:solidFill>
                  <a:schemeClr val="hlink"/>
                </a:solidFill>
                <a:ea typeface="华文中宋" pitchFamily="2" charset="-122"/>
              </a:rPr>
              <a:t>企业的目标和资源</a:t>
            </a:r>
            <a:endParaRPr>
              <a:solidFill>
                <a:schemeClr val="hlink"/>
              </a:solidFill>
              <a:ea typeface="华文中宋" pitchFamily="2"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title"/>
          </p:nvPr>
        </p:nvSpPr>
        <p:spPr>
          <a:xfrm>
            <a:off x="457200" y="274638"/>
            <a:ext cx="8229600" cy="868362"/>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选择细分市场</a:t>
            </a:r>
            <a:endParaRPr>
              <a:solidFill>
                <a:schemeClr val="hlink"/>
              </a:solidFill>
              <a:ea typeface="华文中宋" pitchFamily="2" charset="-122"/>
            </a:endParaRPr>
          </a:p>
        </p:txBody>
      </p:sp>
      <p:grpSp>
        <p:nvGrpSpPr>
          <p:cNvPr id="12437" name="组合 12436"/>
          <p:cNvGrpSpPr/>
          <p:nvPr/>
        </p:nvGrpSpPr>
        <p:grpSpPr>
          <a:xfrm>
            <a:off x="533400" y="1219200"/>
            <a:ext cx="2241550" cy="2438400"/>
            <a:chOff x="336" y="768"/>
            <a:chExt cx="1412" cy="1536"/>
          </a:xfrm>
        </p:grpSpPr>
        <p:grpSp>
          <p:nvGrpSpPr>
            <p:cNvPr id="12426" name="组合 12425"/>
            <p:cNvGrpSpPr/>
            <p:nvPr/>
          </p:nvGrpSpPr>
          <p:grpSpPr>
            <a:xfrm>
              <a:off x="336" y="768"/>
              <a:ext cx="1392" cy="1248"/>
              <a:chOff x="432" y="768"/>
              <a:chExt cx="1392" cy="1248"/>
            </a:xfrm>
          </p:grpSpPr>
          <p:grpSp>
            <p:nvGrpSpPr>
              <p:cNvPr id="12382" name="组合 12381"/>
              <p:cNvGrpSpPr/>
              <p:nvPr/>
            </p:nvGrpSpPr>
            <p:grpSpPr>
              <a:xfrm>
                <a:off x="816" y="1008"/>
                <a:ext cx="1008" cy="1008"/>
                <a:chOff x="816" y="1008"/>
                <a:chExt cx="1008" cy="1008"/>
              </a:xfrm>
            </p:grpSpPr>
            <p:sp>
              <p:nvSpPr>
                <p:cNvPr id="12343" name="矩形 12342"/>
                <p:cNvSpPr/>
                <p:nvPr/>
              </p:nvSpPr>
              <p:spPr>
                <a:xfrm>
                  <a:off x="816" y="1008"/>
                  <a:ext cx="336" cy="336"/>
                </a:xfrm>
                <a:prstGeom prst="rect">
                  <a:avLst/>
                </a:prstGeom>
                <a:solidFill>
                  <a:schemeClr val="accent1"/>
                </a:solidFill>
                <a:ln>
                  <a:solidFill>
                    <a:schemeClr val="tx1"/>
                  </a:solidFill>
                  <a:miter lim="800000"/>
                </a:ln>
              </p:spPr>
              <p:txBody>
                <a:bodyPr/>
                <a:lstStyle/>
                <a:p/>
              </p:txBody>
            </p:sp>
            <p:sp>
              <p:nvSpPr>
                <p:cNvPr id="12344" name="矩形 12343"/>
                <p:cNvSpPr/>
                <p:nvPr/>
              </p:nvSpPr>
              <p:spPr>
                <a:xfrm>
                  <a:off x="1152" y="1008"/>
                  <a:ext cx="336" cy="336"/>
                </a:xfrm>
                <a:prstGeom prst="rect">
                  <a:avLst/>
                </a:prstGeom>
                <a:solidFill>
                  <a:schemeClr val="accent1"/>
                </a:solidFill>
                <a:ln>
                  <a:solidFill>
                    <a:schemeClr val="tx1"/>
                  </a:solidFill>
                  <a:miter lim="800000"/>
                </a:ln>
              </p:spPr>
              <p:txBody>
                <a:bodyPr/>
                <a:lstStyle/>
                <a:p/>
              </p:txBody>
            </p:sp>
            <p:sp>
              <p:nvSpPr>
                <p:cNvPr id="12345" name="矩形 12344"/>
                <p:cNvSpPr/>
                <p:nvPr/>
              </p:nvSpPr>
              <p:spPr>
                <a:xfrm>
                  <a:off x="1488" y="1008"/>
                  <a:ext cx="336" cy="336"/>
                </a:xfrm>
                <a:prstGeom prst="rect">
                  <a:avLst/>
                </a:prstGeom>
                <a:solidFill>
                  <a:schemeClr val="accent1"/>
                </a:solidFill>
                <a:ln>
                  <a:solidFill>
                    <a:schemeClr val="tx1"/>
                  </a:solidFill>
                  <a:miter lim="800000"/>
                </a:ln>
              </p:spPr>
              <p:txBody>
                <a:bodyPr/>
                <a:lstStyle/>
                <a:p/>
              </p:txBody>
            </p:sp>
            <p:sp>
              <p:nvSpPr>
                <p:cNvPr id="12346" name="矩形 12345"/>
                <p:cNvSpPr/>
                <p:nvPr/>
              </p:nvSpPr>
              <p:spPr>
                <a:xfrm>
                  <a:off x="816" y="1344"/>
                  <a:ext cx="336" cy="336"/>
                </a:xfrm>
                <a:prstGeom prst="rect">
                  <a:avLst/>
                </a:prstGeom>
                <a:solidFill>
                  <a:schemeClr val="bg2"/>
                </a:solidFill>
                <a:ln>
                  <a:solidFill>
                    <a:schemeClr val="tx1"/>
                  </a:solidFill>
                  <a:miter lim="800000"/>
                </a:ln>
              </p:spPr>
              <p:txBody>
                <a:bodyPr/>
                <a:lstStyle/>
                <a:p/>
              </p:txBody>
            </p:sp>
            <p:sp>
              <p:nvSpPr>
                <p:cNvPr id="12347" name="矩形 12346"/>
                <p:cNvSpPr/>
                <p:nvPr/>
              </p:nvSpPr>
              <p:spPr>
                <a:xfrm>
                  <a:off x="1152" y="1344"/>
                  <a:ext cx="336" cy="336"/>
                </a:xfrm>
                <a:prstGeom prst="rect">
                  <a:avLst/>
                </a:prstGeom>
                <a:solidFill>
                  <a:schemeClr val="accent1"/>
                </a:solidFill>
                <a:ln>
                  <a:solidFill>
                    <a:schemeClr val="tx1"/>
                  </a:solidFill>
                  <a:miter lim="800000"/>
                </a:ln>
              </p:spPr>
              <p:txBody>
                <a:bodyPr/>
                <a:lstStyle/>
                <a:p/>
              </p:txBody>
            </p:sp>
            <p:sp>
              <p:nvSpPr>
                <p:cNvPr id="12348" name="矩形 12347"/>
                <p:cNvSpPr/>
                <p:nvPr/>
              </p:nvSpPr>
              <p:spPr>
                <a:xfrm>
                  <a:off x="1488" y="1344"/>
                  <a:ext cx="336" cy="336"/>
                </a:xfrm>
                <a:prstGeom prst="rect">
                  <a:avLst/>
                </a:prstGeom>
                <a:solidFill>
                  <a:schemeClr val="accent1"/>
                </a:solidFill>
                <a:ln>
                  <a:solidFill>
                    <a:schemeClr val="tx1"/>
                  </a:solidFill>
                  <a:miter lim="800000"/>
                </a:ln>
              </p:spPr>
              <p:txBody>
                <a:bodyPr/>
                <a:lstStyle/>
                <a:p/>
              </p:txBody>
            </p:sp>
            <p:sp>
              <p:nvSpPr>
                <p:cNvPr id="12349" name="矩形 12348"/>
                <p:cNvSpPr/>
                <p:nvPr/>
              </p:nvSpPr>
              <p:spPr>
                <a:xfrm>
                  <a:off x="816" y="1680"/>
                  <a:ext cx="336" cy="336"/>
                </a:xfrm>
                <a:prstGeom prst="rect">
                  <a:avLst/>
                </a:prstGeom>
                <a:solidFill>
                  <a:schemeClr val="accent1"/>
                </a:solidFill>
                <a:ln>
                  <a:solidFill>
                    <a:schemeClr val="tx1"/>
                  </a:solidFill>
                  <a:miter lim="800000"/>
                </a:ln>
              </p:spPr>
              <p:txBody>
                <a:bodyPr/>
                <a:lstStyle/>
                <a:p/>
              </p:txBody>
            </p:sp>
            <p:sp>
              <p:nvSpPr>
                <p:cNvPr id="12350" name="矩形 12349"/>
                <p:cNvSpPr/>
                <p:nvPr/>
              </p:nvSpPr>
              <p:spPr>
                <a:xfrm>
                  <a:off x="1152" y="1680"/>
                  <a:ext cx="336" cy="336"/>
                </a:xfrm>
                <a:prstGeom prst="rect">
                  <a:avLst/>
                </a:prstGeom>
                <a:solidFill>
                  <a:schemeClr val="accent1"/>
                </a:solidFill>
                <a:ln>
                  <a:solidFill>
                    <a:schemeClr val="tx1"/>
                  </a:solidFill>
                  <a:miter lim="800000"/>
                </a:ln>
              </p:spPr>
              <p:txBody>
                <a:bodyPr/>
                <a:lstStyle/>
                <a:p/>
              </p:txBody>
            </p:sp>
            <p:sp>
              <p:nvSpPr>
                <p:cNvPr id="12351" name="矩形 12350"/>
                <p:cNvSpPr/>
                <p:nvPr/>
              </p:nvSpPr>
              <p:spPr>
                <a:xfrm>
                  <a:off x="1488" y="1680"/>
                  <a:ext cx="336" cy="336"/>
                </a:xfrm>
                <a:prstGeom prst="rect">
                  <a:avLst/>
                </a:prstGeom>
                <a:solidFill>
                  <a:schemeClr val="accent1"/>
                </a:solidFill>
                <a:ln>
                  <a:solidFill>
                    <a:schemeClr val="tx1"/>
                  </a:solidFill>
                  <a:miter lim="800000"/>
                </a:ln>
              </p:spPr>
              <p:txBody>
                <a:bodyPr/>
                <a:lstStyle/>
                <a:p/>
              </p:txBody>
            </p:sp>
          </p:grpSp>
          <p:grpSp>
            <p:nvGrpSpPr>
              <p:cNvPr id="12409" name="组合 12408"/>
              <p:cNvGrpSpPr/>
              <p:nvPr/>
            </p:nvGrpSpPr>
            <p:grpSpPr>
              <a:xfrm>
                <a:off x="816" y="768"/>
                <a:ext cx="996" cy="231"/>
                <a:chOff x="816" y="768"/>
                <a:chExt cx="996" cy="231"/>
              </a:xfrm>
            </p:grpSpPr>
            <p:sp>
              <p:nvSpPr>
                <p:cNvPr id="12398" name="矩形 12397"/>
                <p:cNvSpPr/>
                <p:nvPr/>
              </p:nvSpPr>
              <p:spPr>
                <a:xfrm>
                  <a:off x="816" y="768"/>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M1</a:t>
                  </a:r>
                  <a:endParaRPr b="1">
                    <a:latin typeface="Times New Roman" panose="02020603050405020304" pitchFamily="18" charset="0"/>
                  </a:endParaRPr>
                </a:p>
              </p:txBody>
            </p:sp>
            <p:sp>
              <p:nvSpPr>
                <p:cNvPr id="12399" name="矩形 12398"/>
                <p:cNvSpPr/>
                <p:nvPr/>
              </p:nvSpPr>
              <p:spPr>
                <a:xfrm>
                  <a:off x="1152" y="768"/>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M2</a:t>
                  </a:r>
                  <a:endParaRPr b="1">
                    <a:latin typeface="Times New Roman" panose="02020603050405020304" pitchFamily="18" charset="0"/>
                  </a:endParaRPr>
                </a:p>
              </p:txBody>
            </p:sp>
            <p:sp>
              <p:nvSpPr>
                <p:cNvPr id="12400" name="矩形 12399"/>
                <p:cNvSpPr/>
                <p:nvPr/>
              </p:nvSpPr>
              <p:spPr>
                <a:xfrm>
                  <a:off x="1488" y="768"/>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M3</a:t>
                  </a:r>
                  <a:endParaRPr b="1">
                    <a:latin typeface="Times New Roman" panose="02020603050405020304" pitchFamily="18" charset="0"/>
                  </a:endParaRPr>
                </a:p>
              </p:txBody>
            </p:sp>
          </p:grpSp>
          <p:grpSp>
            <p:nvGrpSpPr>
              <p:cNvPr id="12408" name="组合 12407"/>
              <p:cNvGrpSpPr/>
              <p:nvPr/>
            </p:nvGrpSpPr>
            <p:grpSpPr>
              <a:xfrm>
                <a:off x="432" y="1056"/>
                <a:ext cx="276" cy="912"/>
                <a:chOff x="432" y="1056"/>
                <a:chExt cx="276" cy="912"/>
              </a:xfrm>
            </p:grpSpPr>
            <p:sp>
              <p:nvSpPr>
                <p:cNvPr id="12405" name="矩形 12404"/>
                <p:cNvSpPr/>
                <p:nvPr/>
              </p:nvSpPr>
              <p:spPr>
                <a:xfrm>
                  <a:off x="432" y="1056"/>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P1</a:t>
                  </a:r>
                  <a:endParaRPr b="1">
                    <a:latin typeface="Times New Roman" panose="02020603050405020304" pitchFamily="18" charset="0"/>
                  </a:endParaRPr>
                </a:p>
              </p:txBody>
            </p:sp>
            <p:sp>
              <p:nvSpPr>
                <p:cNvPr id="12406" name="矩形 12405"/>
                <p:cNvSpPr/>
                <p:nvPr/>
              </p:nvSpPr>
              <p:spPr>
                <a:xfrm>
                  <a:off x="432" y="1392"/>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P2</a:t>
                  </a:r>
                  <a:endParaRPr b="1">
                    <a:latin typeface="Times New Roman" panose="02020603050405020304" pitchFamily="18" charset="0"/>
                  </a:endParaRPr>
                </a:p>
              </p:txBody>
            </p:sp>
            <p:sp>
              <p:nvSpPr>
                <p:cNvPr id="12407" name="矩形 12406"/>
                <p:cNvSpPr/>
                <p:nvPr/>
              </p:nvSpPr>
              <p:spPr>
                <a:xfrm>
                  <a:off x="432" y="1737"/>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P3</a:t>
                  </a:r>
                  <a:endParaRPr b="1">
                    <a:latin typeface="Times New Roman" panose="02020603050405020304" pitchFamily="18" charset="0"/>
                  </a:endParaRPr>
                </a:p>
              </p:txBody>
            </p:sp>
          </p:grpSp>
        </p:grpSp>
        <p:sp>
          <p:nvSpPr>
            <p:cNvPr id="12432" name="矩形 12431"/>
            <p:cNvSpPr/>
            <p:nvPr/>
          </p:nvSpPr>
          <p:spPr>
            <a:xfrm>
              <a:off x="672" y="2054"/>
              <a:ext cx="107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a:solidFill>
                    <a:schemeClr val="hlink"/>
                  </a:solidFill>
                  <a:latin typeface="Garamond" pitchFamily="18" charset="0"/>
                  <a:ea typeface="华文中宋" pitchFamily="2" charset="-122"/>
                </a:rPr>
                <a:t>密集单一市场</a:t>
              </a:r>
              <a:endParaRPr sz="2000">
                <a:solidFill>
                  <a:schemeClr val="hlink"/>
                </a:solidFill>
                <a:latin typeface="Garamond" pitchFamily="18" charset="0"/>
                <a:ea typeface="华文中宋" pitchFamily="2" charset="-122"/>
              </a:endParaRPr>
            </a:p>
          </p:txBody>
        </p:sp>
      </p:grpSp>
      <p:grpSp>
        <p:nvGrpSpPr>
          <p:cNvPr id="12438" name="组合 12437"/>
          <p:cNvGrpSpPr/>
          <p:nvPr/>
        </p:nvGrpSpPr>
        <p:grpSpPr>
          <a:xfrm>
            <a:off x="3276600" y="1219200"/>
            <a:ext cx="2266950" cy="2454275"/>
            <a:chOff x="2064" y="768"/>
            <a:chExt cx="1428" cy="1546"/>
          </a:xfrm>
        </p:grpSpPr>
        <p:grpSp>
          <p:nvGrpSpPr>
            <p:cNvPr id="12427" name="组合 12426"/>
            <p:cNvGrpSpPr/>
            <p:nvPr/>
          </p:nvGrpSpPr>
          <p:grpSpPr>
            <a:xfrm>
              <a:off x="2064" y="768"/>
              <a:ext cx="1344" cy="1248"/>
              <a:chOff x="1920" y="768"/>
              <a:chExt cx="1344" cy="1248"/>
            </a:xfrm>
          </p:grpSpPr>
          <p:grpSp>
            <p:nvGrpSpPr>
              <p:cNvPr id="12383" name="组合 12382"/>
              <p:cNvGrpSpPr/>
              <p:nvPr/>
            </p:nvGrpSpPr>
            <p:grpSpPr>
              <a:xfrm>
                <a:off x="2256" y="1008"/>
                <a:ext cx="1008" cy="1008"/>
                <a:chOff x="2256" y="1008"/>
                <a:chExt cx="1008" cy="1008"/>
              </a:xfrm>
            </p:grpSpPr>
            <p:sp>
              <p:nvSpPr>
                <p:cNvPr id="12292" name="矩形 12291"/>
                <p:cNvSpPr/>
                <p:nvPr/>
              </p:nvSpPr>
              <p:spPr>
                <a:xfrm>
                  <a:off x="2256" y="1008"/>
                  <a:ext cx="336" cy="336"/>
                </a:xfrm>
                <a:prstGeom prst="rect">
                  <a:avLst/>
                </a:prstGeom>
                <a:solidFill>
                  <a:schemeClr val="accent1"/>
                </a:solidFill>
                <a:ln>
                  <a:solidFill>
                    <a:schemeClr val="tx1"/>
                  </a:solidFill>
                  <a:miter lim="800000"/>
                </a:ln>
              </p:spPr>
              <p:txBody>
                <a:bodyPr/>
                <a:lstStyle/>
                <a:p/>
              </p:txBody>
            </p:sp>
            <p:sp>
              <p:nvSpPr>
                <p:cNvPr id="12293" name="矩形 12292"/>
                <p:cNvSpPr/>
                <p:nvPr/>
              </p:nvSpPr>
              <p:spPr>
                <a:xfrm>
                  <a:off x="2592" y="1008"/>
                  <a:ext cx="336" cy="336"/>
                </a:xfrm>
                <a:prstGeom prst="rect">
                  <a:avLst/>
                </a:prstGeom>
                <a:solidFill>
                  <a:schemeClr val="accent1"/>
                </a:solidFill>
                <a:ln>
                  <a:solidFill>
                    <a:schemeClr val="tx1"/>
                  </a:solidFill>
                  <a:miter lim="800000"/>
                </a:ln>
              </p:spPr>
              <p:txBody>
                <a:bodyPr/>
                <a:lstStyle/>
                <a:p/>
              </p:txBody>
            </p:sp>
            <p:sp>
              <p:nvSpPr>
                <p:cNvPr id="12294" name="矩形 12293"/>
                <p:cNvSpPr/>
                <p:nvPr/>
              </p:nvSpPr>
              <p:spPr>
                <a:xfrm>
                  <a:off x="2928" y="1008"/>
                  <a:ext cx="336" cy="336"/>
                </a:xfrm>
                <a:prstGeom prst="rect">
                  <a:avLst/>
                </a:prstGeom>
                <a:solidFill>
                  <a:schemeClr val="bg2"/>
                </a:solidFill>
                <a:ln>
                  <a:solidFill>
                    <a:schemeClr val="tx1"/>
                  </a:solidFill>
                  <a:miter lim="800000"/>
                </a:ln>
              </p:spPr>
              <p:txBody>
                <a:bodyPr/>
                <a:lstStyle/>
                <a:p/>
              </p:txBody>
            </p:sp>
            <p:sp>
              <p:nvSpPr>
                <p:cNvPr id="12295" name="矩形 12294"/>
                <p:cNvSpPr/>
                <p:nvPr/>
              </p:nvSpPr>
              <p:spPr>
                <a:xfrm>
                  <a:off x="2256" y="1344"/>
                  <a:ext cx="336" cy="336"/>
                </a:xfrm>
                <a:prstGeom prst="rect">
                  <a:avLst/>
                </a:prstGeom>
                <a:solidFill>
                  <a:schemeClr val="bg2"/>
                </a:solidFill>
                <a:ln>
                  <a:solidFill>
                    <a:schemeClr val="tx1"/>
                  </a:solidFill>
                  <a:miter lim="800000"/>
                </a:ln>
              </p:spPr>
              <p:txBody>
                <a:bodyPr/>
                <a:lstStyle/>
                <a:p/>
              </p:txBody>
            </p:sp>
            <p:sp>
              <p:nvSpPr>
                <p:cNvPr id="12296" name="矩形 12295"/>
                <p:cNvSpPr/>
                <p:nvPr/>
              </p:nvSpPr>
              <p:spPr>
                <a:xfrm>
                  <a:off x="2592" y="1344"/>
                  <a:ext cx="336" cy="336"/>
                </a:xfrm>
                <a:prstGeom prst="rect">
                  <a:avLst/>
                </a:prstGeom>
                <a:solidFill>
                  <a:schemeClr val="accent1"/>
                </a:solidFill>
                <a:ln>
                  <a:solidFill>
                    <a:schemeClr val="tx1"/>
                  </a:solidFill>
                  <a:miter lim="800000"/>
                </a:ln>
              </p:spPr>
              <p:txBody>
                <a:bodyPr/>
                <a:lstStyle/>
                <a:p/>
              </p:txBody>
            </p:sp>
            <p:sp>
              <p:nvSpPr>
                <p:cNvPr id="12297" name="矩形 12296"/>
                <p:cNvSpPr/>
                <p:nvPr/>
              </p:nvSpPr>
              <p:spPr>
                <a:xfrm>
                  <a:off x="2928" y="1344"/>
                  <a:ext cx="336" cy="336"/>
                </a:xfrm>
                <a:prstGeom prst="rect">
                  <a:avLst/>
                </a:prstGeom>
                <a:solidFill>
                  <a:schemeClr val="accent1"/>
                </a:solidFill>
                <a:ln>
                  <a:solidFill>
                    <a:schemeClr val="tx1"/>
                  </a:solidFill>
                  <a:miter lim="800000"/>
                </a:ln>
              </p:spPr>
              <p:txBody>
                <a:bodyPr/>
                <a:lstStyle/>
                <a:p/>
              </p:txBody>
            </p:sp>
            <p:sp>
              <p:nvSpPr>
                <p:cNvPr id="12298" name="矩形 12297"/>
                <p:cNvSpPr/>
                <p:nvPr/>
              </p:nvSpPr>
              <p:spPr>
                <a:xfrm>
                  <a:off x="2256" y="1680"/>
                  <a:ext cx="336" cy="336"/>
                </a:xfrm>
                <a:prstGeom prst="rect">
                  <a:avLst/>
                </a:prstGeom>
                <a:solidFill>
                  <a:schemeClr val="accent1"/>
                </a:solidFill>
                <a:ln>
                  <a:solidFill>
                    <a:schemeClr val="tx1"/>
                  </a:solidFill>
                  <a:miter lim="800000"/>
                </a:ln>
              </p:spPr>
              <p:txBody>
                <a:bodyPr/>
                <a:lstStyle/>
                <a:p/>
              </p:txBody>
            </p:sp>
            <p:sp>
              <p:nvSpPr>
                <p:cNvPr id="12299" name="矩形 12298"/>
                <p:cNvSpPr/>
                <p:nvPr/>
              </p:nvSpPr>
              <p:spPr>
                <a:xfrm>
                  <a:off x="2592" y="1680"/>
                  <a:ext cx="336" cy="336"/>
                </a:xfrm>
                <a:prstGeom prst="rect">
                  <a:avLst/>
                </a:prstGeom>
                <a:solidFill>
                  <a:schemeClr val="bg2"/>
                </a:solidFill>
                <a:ln>
                  <a:solidFill>
                    <a:schemeClr val="tx1"/>
                  </a:solidFill>
                  <a:miter lim="800000"/>
                </a:ln>
              </p:spPr>
              <p:txBody>
                <a:bodyPr/>
                <a:lstStyle/>
                <a:p/>
              </p:txBody>
            </p:sp>
            <p:sp>
              <p:nvSpPr>
                <p:cNvPr id="12300" name="矩形 12299"/>
                <p:cNvSpPr/>
                <p:nvPr/>
              </p:nvSpPr>
              <p:spPr>
                <a:xfrm>
                  <a:off x="2928" y="1680"/>
                  <a:ext cx="336" cy="336"/>
                </a:xfrm>
                <a:prstGeom prst="rect">
                  <a:avLst/>
                </a:prstGeom>
                <a:solidFill>
                  <a:schemeClr val="accent1"/>
                </a:solidFill>
                <a:ln>
                  <a:solidFill>
                    <a:schemeClr val="tx1"/>
                  </a:solidFill>
                  <a:miter lim="800000"/>
                </a:ln>
              </p:spPr>
              <p:txBody>
                <a:bodyPr/>
                <a:lstStyle/>
                <a:p/>
              </p:txBody>
            </p:sp>
          </p:grpSp>
          <p:grpSp>
            <p:nvGrpSpPr>
              <p:cNvPr id="12389" name="组合 12388"/>
              <p:cNvGrpSpPr/>
              <p:nvPr/>
            </p:nvGrpSpPr>
            <p:grpSpPr>
              <a:xfrm>
                <a:off x="2256" y="768"/>
                <a:ext cx="996" cy="231"/>
                <a:chOff x="816" y="720"/>
                <a:chExt cx="996" cy="231"/>
              </a:xfrm>
            </p:grpSpPr>
            <p:sp>
              <p:nvSpPr>
                <p:cNvPr id="12390" name="矩形 12389"/>
                <p:cNvSpPr/>
                <p:nvPr/>
              </p:nvSpPr>
              <p:spPr>
                <a:xfrm>
                  <a:off x="816"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M1</a:t>
                  </a:r>
                  <a:endParaRPr b="1">
                    <a:latin typeface="Times New Roman" panose="02020603050405020304" pitchFamily="18" charset="0"/>
                  </a:endParaRPr>
                </a:p>
              </p:txBody>
            </p:sp>
            <p:sp>
              <p:nvSpPr>
                <p:cNvPr id="12391" name="矩形 12390"/>
                <p:cNvSpPr/>
                <p:nvPr/>
              </p:nvSpPr>
              <p:spPr>
                <a:xfrm>
                  <a:off x="1152"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M2</a:t>
                  </a:r>
                  <a:endParaRPr b="1">
                    <a:latin typeface="Times New Roman" panose="02020603050405020304" pitchFamily="18" charset="0"/>
                  </a:endParaRPr>
                </a:p>
              </p:txBody>
            </p:sp>
            <p:sp>
              <p:nvSpPr>
                <p:cNvPr id="12392" name="矩形 12391"/>
                <p:cNvSpPr/>
                <p:nvPr/>
              </p:nvSpPr>
              <p:spPr>
                <a:xfrm>
                  <a:off x="1488"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M3</a:t>
                  </a:r>
                  <a:endParaRPr b="1">
                    <a:latin typeface="Times New Roman" panose="02020603050405020304" pitchFamily="18" charset="0"/>
                  </a:endParaRPr>
                </a:p>
              </p:txBody>
            </p:sp>
          </p:grpSp>
          <p:grpSp>
            <p:nvGrpSpPr>
              <p:cNvPr id="12410" name="组合 12409"/>
              <p:cNvGrpSpPr/>
              <p:nvPr/>
            </p:nvGrpSpPr>
            <p:grpSpPr>
              <a:xfrm>
                <a:off x="1920" y="1056"/>
                <a:ext cx="276" cy="912"/>
                <a:chOff x="432" y="1056"/>
                <a:chExt cx="276" cy="912"/>
              </a:xfrm>
            </p:grpSpPr>
            <p:sp>
              <p:nvSpPr>
                <p:cNvPr id="12411" name="矩形 12410"/>
                <p:cNvSpPr/>
                <p:nvPr/>
              </p:nvSpPr>
              <p:spPr>
                <a:xfrm>
                  <a:off x="432" y="1056"/>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P1</a:t>
                  </a:r>
                  <a:endParaRPr b="1">
                    <a:latin typeface="Times New Roman" panose="02020603050405020304" pitchFamily="18" charset="0"/>
                  </a:endParaRPr>
                </a:p>
              </p:txBody>
            </p:sp>
            <p:sp>
              <p:nvSpPr>
                <p:cNvPr id="12412" name="矩形 12411"/>
                <p:cNvSpPr/>
                <p:nvPr/>
              </p:nvSpPr>
              <p:spPr>
                <a:xfrm>
                  <a:off x="432" y="1392"/>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P2</a:t>
                  </a:r>
                  <a:endParaRPr b="1">
                    <a:latin typeface="Times New Roman" panose="02020603050405020304" pitchFamily="18" charset="0"/>
                  </a:endParaRPr>
                </a:p>
              </p:txBody>
            </p:sp>
            <p:sp>
              <p:nvSpPr>
                <p:cNvPr id="12413" name="矩形 12412"/>
                <p:cNvSpPr/>
                <p:nvPr/>
              </p:nvSpPr>
              <p:spPr>
                <a:xfrm>
                  <a:off x="432" y="1737"/>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P3</a:t>
                  </a:r>
                  <a:endParaRPr b="1">
                    <a:latin typeface="Times New Roman" panose="02020603050405020304" pitchFamily="18" charset="0"/>
                  </a:endParaRPr>
                </a:p>
              </p:txBody>
            </p:sp>
          </p:grpSp>
        </p:grpSp>
        <p:sp>
          <p:nvSpPr>
            <p:cNvPr id="12433" name="矩形 12432"/>
            <p:cNvSpPr/>
            <p:nvPr/>
          </p:nvSpPr>
          <p:spPr>
            <a:xfrm>
              <a:off x="2256" y="2064"/>
              <a:ext cx="123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a:solidFill>
                    <a:schemeClr val="hlink"/>
                  </a:solidFill>
                  <a:latin typeface="Garamond" pitchFamily="18" charset="0"/>
                  <a:ea typeface="华文中宋" pitchFamily="2" charset="-122"/>
                </a:rPr>
                <a:t>有选择的专业化</a:t>
              </a:r>
              <a:endParaRPr sz="2000">
                <a:solidFill>
                  <a:schemeClr val="hlink"/>
                </a:solidFill>
                <a:latin typeface="Garamond" pitchFamily="18" charset="0"/>
                <a:ea typeface="华文中宋" pitchFamily="2" charset="-122"/>
              </a:endParaRPr>
            </a:p>
          </p:txBody>
        </p:sp>
      </p:grpSp>
      <p:grpSp>
        <p:nvGrpSpPr>
          <p:cNvPr id="12439" name="组合 12438"/>
          <p:cNvGrpSpPr/>
          <p:nvPr/>
        </p:nvGrpSpPr>
        <p:grpSpPr>
          <a:xfrm>
            <a:off x="6096000" y="1219200"/>
            <a:ext cx="2133600" cy="2454275"/>
            <a:chOff x="3840" y="768"/>
            <a:chExt cx="1344" cy="1546"/>
          </a:xfrm>
        </p:grpSpPr>
        <p:grpSp>
          <p:nvGrpSpPr>
            <p:cNvPr id="12428" name="组合 12427"/>
            <p:cNvGrpSpPr/>
            <p:nvPr/>
          </p:nvGrpSpPr>
          <p:grpSpPr>
            <a:xfrm>
              <a:off x="3840" y="768"/>
              <a:ext cx="1344" cy="1248"/>
              <a:chOff x="3408" y="768"/>
              <a:chExt cx="1344" cy="1248"/>
            </a:xfrm>
          </p:grpSpPr>
          <p:grpSp>
            <p:nvGrpSpPr>
              <p:cNvPr id="12384" name="组合 12383"/>
              <p:cNvGrpSpPr/>
              <p:nvPr/>
            </p:nvGrpSpPr>
            <p:grpSpPr>
              <a:xfrm>
                <a:off x="3744" y="1008"/>
                <a:ext cx="1008" cy="1008"/>
                <a:chOff x="3744" y="1008"/>
                <a:chExt cx="1008" cy="1008"/>
              </a:xfrm>
            </p:grpSpPr>
            <p:sp>
              <p:nvSpPr>
                <p:cNvPr id="12373" name="矩形 12372"/>
                <p:cNvSpPr/>
                <p:nvPr/>
              </p:nvSpPr>
              <p:spPr>
                <a:xfrm>
                  <a:off x="3744" y="1008"/>
                  <a:ext cx="336" cy="336"/>
                </a:xfrm>
                <a:prstGeom prst="rect">
                  <a:avLst/>
                </a:prstGeom>
                <a:solidFill>
                  <a:schemeClr val="bg2"/>
                </a:solidFill>
                <a:ln>
                  <a:solidFill>
                    <a:schemeClr val="tx1"/>
                  </a:solidFill>
                  <a:miter lim="800000"/>
                </a:ln>
              </p:spPr>
              <p:txBody>
                <a:bodyPr/>
                <a:lstStyle/>
                <a:p/>
              </p:txBody>
            </p:sp>
            <p:sp>
              <p:nvSpPr>
                <p:cNvPr id="12374" name="矩形 12373"/>
                <p:cNvSpPr/>
                <p:nvPr/>
              </p:nvSpPr>
              <p:spPr>
                <a:xfrm>
                  <a:off x="4080" y="1008"/>
                  <a:ext cx="336" cy="336"/>
                </a:xfrm>
                <a:prstGeom prst="rect">
                  <a:avLst/>
                </a:prstGeom>
                <a:solidFill>
                  <a:schemeClr val="accent1"/>
                </a:solidFill>
                <a:ln>
                  <a:solidFill>
                    <a:schemeClr val="tx1"/>
                  </a:solidFill>
                  <a:miter lim="800000"/>
                </a:ln>
              </p:spPr>
              <p:txBody>
                <a:bodyPr/>
                <a:lstStyle/>
                <a:p/>
              </p:txBody>
            </p:sp>
            <p:sp>
              <p:nvSpPr>
                <p:cNvPr id="12375" name="矩形 12374"/>
                <p:cNvSpPr/>
                <p:nvPr/>
              </p:nvSpPr>
              <p:spPr>
                <a:xfrm>
                  <a:off x="4416" y="1008"/>
                  <a:ext cx="336" cy="336"/>
                </a:xfrm>
                <a:prstGeom prst="rect">
                  <a:avLst/>
                </a:prstGeom>
                <a:solidFill>
                  <a:schemeClr val="accent1"/>
                </a:solidFill>
                <a:ln>
                  <a:solidFill>
                    <a:schemeClr val="tx1"/>
                  </a:solidFill>
                  <a:miter lim="800000"/>
                </a:ln>
              </p:spPr>
              <p:txBody>
                <a:bodyPr/>
                <a:lstStyle/>
                <a:p/>
              </p:txBody>
            </p:sp>
            <p:sp>
              <p:nvSpPr>
                <p:cNvPr id="12376" name="矩形 12375"/>
                <p:cNvSpPr/>
                <p:nvPr/>
              </p:nvSpPr>
              <p:spPr>
                <a:xfrm>
                  <a:off x="3744" y="1344"/>
                  <a:ext cx="336" cy="336"/>
                </a:xfrm>
                <a:prstGeom prst="rect">
                  <a:avLst/>
                </a:prstGeom>
                <a:solidFill>
                  <a:schemeClr val="bg2"/>
                </a:solidFill>
                <a:ln>
                  <a:solidFill>
                    <a:schemeClr val="tx1"/>
                  </a:solidFill>
                  <a:miter lim="800000"/>
                </a:ln>
              </p:spPr>
              <p:txBody>
                <a:bodyPr/>
                <a:lstStyle/>
                <a:p/>
              </p:txBody>
            </p:sp>
            <p:sp>
              <p:nvSpPr>
                <p:cNvPr id="12377" name="矩形 12376"/>
                <p:cNvSpPr/>
                <p:nvPr/>
              </p:nvSpPr>
              <p:spPr>
                <a:xfrm>
                  <a:off x="4080" y="1344"/>
                  <a:ext cx="336" cy="336"/>
                </a:xfrm>
                <a:prstGeom prst="rect">
                  <a:avLst/>
                </a:prstGeom>
                <a:solidFill>
                  <a:schemeClr val="accent1"/>
                </a:solidFill>
                <a:ln>
                  <a:solidFill>
                    <a:schemeClr val="tx1"/>
                  </a:solidFill>
                  <a:miter lim="800000"/>
                </a:ln>
              </p:spPr>
              <p:txBody>
                <a:bodyPr/>
                <a:lstStyle/>
                <a:p/>
              </p:txBody>
            </p:sp>
            <p:sp>
              <p:nvSpPr>
                <p:cNvPr id="12378" name="矩形 12377"/>
                <p:cNvSpPr/>
                <p:nvPr/>
              </p:nvSpPr>
              <p:spPr>
                <a:xfrm>
                  <a:off x="4416" y="1344"/>
                  <a:ext cx="336" cy="336"/>
                </a:xfrm>
                <a:prstGeom prst="rect">
                  <a:avLst/>
                </a:prstGeom>
                <a:solidFill>
                  <a:schemeClr val="accent1"/>
                </a:solidFill>
                <a:ln>
                  <a:solidFill>
                    <a:schemeClr val="tx1"/>
                  </a:solidFill>
                  <a:miter lim="800000"/>
                </a:ln>
              </p:spPr>
              <p:txBody>
                <a:bodyPr/>
                <a:lstStyle/>
                <a:p/>
              </p:txBody>
            </p:sp>
            <p:sp>
              <p:nvSpPr>
                <p:cNvPr id="12379" name="矩形 12378"/>
                <p:cNvSpPr/>
                <p:nvPr/>
              </p:nvSpPr>
              <p:spPr>
                <a:xfrm>
                  <a:off x="3744" y="1680"/>
                  <a:ext cx="336" cy="336"/>
                </a:xfrm>
                <a:prstGeom prst="rect">
                  <a:avLst/>
                </a:prstGeom>
                <a:solidFill>
                  <a:schemeClr val="bg2"/>
                </a:solidFill>
                <a:ln>
                  <a:solidFill>
                    <a:schemeClr val="tx1"/>
                  </a:solidFill>
                  <a:miter lim="800000"/>
                </a:ln>
              </p:spPr>
              <p:txBody>
                <a:bodyPr/>
                <a:lstStyle/>
                <a:p/>
              </p:txBody>
            </p:sp>
            <p:sp>
              <p:nvSpPr>
                <p:cNvPr id="12380" name="矩形 12379"/>
                <p:cNvSpPr/>
                <p:nvPr/>
              </p:nvSpPr>
              <p:spPr>
                <a:xfrm>
                  <a:off x="4080" y="1680"/>
                  <a:ext cx="336" cy="336"/>
                </a:xfrm>
                <a:prstGeom prst="rect">
                  <a:avLst/>
                </a:prstGeom>
                <a:solidFill>
                  <a:schemeClr val="accent1"/>
                </a:solidFill>
                <a:ln>
                  <a:solidFill>
                    <a:schemeClr val="tx1"/>
                  </a:solidFill>
                  <a:miter lim="800000"/>
                </a:ln>
              </p:spPr>
              <p:txBody>
                <a:bodyPr/>
                <a:lstStyle/>
                <a:p/>
              </p:txBody>
            </p:sp>
            <p:sp>
              <p:nvSpPr>
                <p:cNvPr id="12381" name="矩形 12380"/>
                <p:cNvSpPr/>
                <p:nvPr/>
              </p:nvSpPr>
              <p:spPr>
                <a:xfrm>
                  <a:off x="4416" y="1680"/>
                  <a:ext cx="336" cy="336"/>
                </a:xfrm>
                <a:prstGeom prst="rect">
                  <a:avLst/>
                </a:prstGeom>
                <a:solidFill>
                  <a:schemeClr val="accent1"/>
                </a:solidFill>
                <a:ln>
                  <a:solidFill>
                    <a:schemeClr val="tx1"/>
                  </a:solidFill>
                  <a:miter lim="800000"/>
                </a:ln>
              </p:spPr>
              <p:txBody>
                <a:bodyPr/>
                <a:lstStyle/>
                <a:p/>
              </p:txBody>
            </p:sp>
          </p:grpSp>
          <p:grpSp>
            <p:nvGrpSpPr>
              <p:cNvPr id="12393" name="组合 12392"/>
              <p:cNvGrpSpPr/>
              <p:nvPr/>
            </p:nvGrpSpPr>
            <p:grpSpPr>
              <a:xfrm>
                <a:off x="3744" y="768"/>
                <a:ext cx="996" cy="231"/>
                <a:chOff x="816" y="720"/>
                <a:chExt cx="996" cy="231"/>
              </a:xfrm>
            </p:grpSpPr>
            <p:sp>
              <p:nvSpPr>
                <p:cNvPr id="12394" name="矩形 12393"/>
                <p:cNvSpPr/>
                <p:nvPr/>
              </p:nvSpPr>
              <p:spPr>
                <a:xfrm>
                  <a:off x="816"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M1</a:t>
                  </a:r>
                  <a:endParaRPr b="1">
                    <a:latin typeface="Times New Roman" panose="02020603050405020304" pitchFamily="18" charset="0"/>
                  </a:endParaRPr>
                </a:p>
              </p:txBody>
            </p:sp>
            <p:sp>
              <p:nvSpPr>
                <p:cNvPr id="12395" name="矩形 12394"/>
                <p:cNvSpPr/>
                <p:nvPr/>
              </p:nvSpPr>
              <p:spPr>
                <a:xfrm>
                  <a:off x="1152"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M2</a:t>
                  </a:r>
                  <a:endParaRPr b="1">
                    <a:latin typeface="Times New Roman" panose="02020603050405020304" pitchFamily="18" charset="0"/>
                  </a:endParaRPr>
                </a:p>
              </p:txBody>
            </p:sp>
            <p:sp>
              <p:nvSpPr>
                <p:cNvPr id="12396" name="矩形 12395"/>
                <p:cNvSpPr/>
                <p:nvPr/>
              </p:nvSpPr>
              <p:spPr>
                <a:xfrm>
                  <a:off x="1488"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M3</a:t>
                  </a:r>
                  <a:endParaRPr b="1">
                    <a:latin typeface="Times New Roman" panose="02020603050405020304" pitchFamily="18" charset="0"/>
                  </a:endParaRPr>
                </a:p>
              </p:txBody>
            </p:sp>
          </p:grpSp>
          <p:grpSp>
            <p:nvGrpSpPr>
              <p:cNvPr id="12414" name="组合 12413"/>
              <p:cNvGrpSpPr/>
              <p:nvPr/>
            </p:nvGrpSpPr>
            <p:grpSpPr>
              <a:xfrm>
                <a:off x="3408" y="1056"/>
                <a:ext cx="276" cy="912"/>
                <a:chOff x="432" y="1056"/>
                <a:chExt cx="276" cy="912"/>
              </a:xfrm>
            </p:grpSpPr>
            <p:sp>
              <p:nvSpPr>
                <p:cNvPr id="12415" name="矩形 12414"/>
                <p:cNvSpPr/>
                <p:nvPr/>
              </p:nvSpPr>
              <p:spPr>
                <a:xfrm>
                  <a:off x="432" y="1056"/>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P1</a:t>
                  </a:r>
                  <a:endParaRPr b="1">
                    <a:latin typeface="Times New Roman" panose="02020603050405020304" pitchFamily="18" charset="0"/>
                  </a:endParaRPr>
                </a:p>
              </p:txBody>
            </p:sp>
            <p:sp>
              <p:nvSpPr>
                <p:cNvPr id="12416" name="矩形 12415"/>
                <p:cNvSpPr/>
                <p:nvPr/>
              </p:nvSpPr>
              <p:spPr>
                <a:xfrm>
                  <a:off x="432" y="1392"/>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P2</a:t>
                  </a:r>
                  <a:endParaRPr b="1">
                    <a:latin typeface="Times New Roman" panose="02020603050405020304" pitchFamily="18" charset="0"/>
                  </a:endParaRPr>
                </a:p>
              </p:txBody>
            </p:sp>
            <p:sp>
              <p:nvSpPr>
                <p:cNvPr id="12417" name="矩形 12416"/>
                <p:cNvSpPr/>
                <p:nvPr/>
              </p:nvSpPr>
              <p:spPr>
                <a:xfrm>
                  <a:off x="432" y="1737"/>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P3</a:t>
                  </a:r>
                  <a:endParaRPr b="1">
                    <a:latin typeface="Times New Roman" panose="02020603050405020304" pitchFamily="18" charset="0"/>
                  </a:endParaRPr>
                </a:p>
              </p:txBody>
            </p:sp>
          </p:grpSp>
        </p:grpSp>
        <p:sp>
          <p:nvSpPr>
            <p:cNvPr id="12434" name="矩形 12433"/>
            <p:cNvSpPr/>
            <p:nvPr/>
          </p:nvSpPr>
          <p:spPr>
            <a:xfrm>
              <a:off x="4220" y="2064"/>
              <a:ext cx="91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a:solidFill>
                    <a:schemeClr val="hlink"/>
                  </a:solidFill>
                  <a:latin typeface="Garamond" pitchFamily="18" charset="0"/>
                  <a:ea typeface="华文中宋" pitchFamily="2" charset="-122"/>
                </a:rPr>
                <a:t>市场专业化</a:t>
              </a:r>
              <a:endParaRPr sz="2000">
                <a:solidFill>
                  <a:schemeClr val="hlink"/>
                </a:solidFill>
                <a:latin typeface="Garamond" pitchFamily="18" charset="0"/>
                <a:ea typeface="华文中宋" pitchFamily="2" charset="-122"/>
              </a:endParaRPr>
            </a:p>
          </p:txBody>
        </p:sp>
      </p:grpSp>
      <p:grpSp>
        <p:nvGrpSpPr>
          <p:cNvPr id="12440" name="组合 12439"/>
          <p:cNvGrpSpPr/>
          <p:nvPr/>
        </p:nvGrpSpPr>
        <p:grpSpPr>
          <a:xfrm>
            <a:off x="1828800" y="4191000"/>
            <a:ext cx="2133600" cy="2438400"/>
            <a:chOff x="1248" y="2640"/>
            <a:chExt cx="1344" cy="1536"/>
          </a:xfrm>
        </p:grpSpPr>
        <p:grpSp>
          <p:nvGrpSpPr>
            <p:cNvPr id="12430" name="组合 12429"/>
            <p:cNvGrpSpPr/>
            <p:nvPr/>
          </p:nvGrpSpPr>
          <p:grpSpPr>
            <a:xfrm>
              <a:off x="1248" y="2640"/>
              <a:ext cx="1344" cy="1248"/>
              <a:chOff x="1248" y="2400"/>
              <a:chExt cx="1344" cy="1248"/>
            </a:xfrm>
          </p:grpSpPr>
          <p:grpSp>
            <p:nvGrpSpPr>
              <p:cNvPr id="12429" name="组合 12428"/>
              <p:cNvGrpSpPr/>
              <p:nvPr/>
            </p:nvGrpSpPr>
            <p:grpSpPr>
              <a:xfrm>
                <a:off x="1584" y="2640"/>
                <a:ext cx="1008" cy="1008"/>
                <a:chOff x="1584" y="2640"/>
                <a:chExt cx="1008" cy="1008"/>
              </a:xfrm>
            </p:grpSpPr>
            <p:sp>
              <p:nvSpPr>
                <p:cNvPr id="12363" name="矩形 12362"/>
                <p:cNvSpPr/>
                <p:nvPr/>
              </p:nvSpPr>
              <p:spPr>
                <a:xfrm>
                  <a:off x="1584" y="2640"/>
                  <a:ext cx="336" cy="336"/>
                </a:xfrm>
                <a:prstGeom prst="rect">
                  <a:avLst/>
                </a:prstGeom>
                <a:solidFill>
                  <a:schemeClr val="accent1"/>
                </a:solidFill>
                <a:ln>
                  <a:solidFill>
                    <a:schemeClr val="tx1"/>
                  </a:solidFill>
                  <a:miter lim="800000"/>
                </a:ln>
              </p:spPr>
              <p:txBody>
                <a:bodyPr/>
                <a:lstStyle/>
                <a:p/>
              </p:txBody>
            </p:sp>
            <p:sp>
              <p:nvSpPr>
                <p:cNvPr id="12364" name="矩形 12363"/>
                <p:cNvSpPr/>
                <p:nvPr/>
              </p:nvSpPr>
              <p:spPr>
                <a:xfrm>
                  <a:off x="1920" y="2640"/>
                  <a:ext cx="336" cy="336"/>
                </a:xfrm>
                <a:prstGeom prst="rect">
                  <a:avLst/>
                </a:prstGeom>
                <a:solidFill>
                  <a:schemeClr val="accent1"/>
                </a:solidFill>
                <a:ln>
                  <a:solidFill>
                    <a:schemeClr val="tx1"/>
                  </a:solidFill>
                  <a:miter lim="800000"/>
                </a:ln>
              </p:spPr>
              <p:txBody>
                <a:bodyPr/>
                <a:lstStyle/>
                <a:p/>
              </p:txBody>
            </p:sp>
            <p:sp>
              <p:nvSpPr>
                <p:cNvPr id="12365" name="矩形 12364"/>
                <p:cNvSpPr/>
                <p:nvPr/>
              </p:nvSpPr>
              <p:spPr>
                <a:xfrm>
                  <a:off x="2256" y="2640"/>
                  <a:ext cx="336" cy="336"/>
                </a:xfrm>
                <a:prstGeom prst="rect">
                  <a:avLst/>
                </a:prstGeom>
                <a:solidFill>
                  <a:schemeClr val="accent1"/>
                </a:solidFill>
                <a:ln>
                  <a:solidFill>
                    <a:schemeClr val="tx1"/>
                  </a:solidFill>
                  <a:miter lim="800000"/>
                </a:ln>
              </p:spPr>
              <p:txBody>
                <a:bodyPr/>
                <a:lstStyle/>
                <a:p/>
              </p:txBody>
            </p:sp>
            <p:sp>
              <p:nvSpPr>
                <p:cNvPr id="12366" name="矩形 12365"/>
                <p:cNvSpPr/>
                <p:nvPr/>
              </p:nvSpPr>
              <p:spPr>
                <a:xfrm>
                  <a:off x="1584" y="2976"/>
                  <a:ext cx="336" cy="336"/>
                </a:xfrm>
                <a:prstGeom prst="rect">
                  <a:avLst/>
                </a:prstGeom>
                <a:solidFill>
                  <a:schemeClr val="bg2"/>
                </a:solidFill>
                <a:ln>
                  <a:solidFill>
                    <a:schemeClr val="tx1"/>
                  </a:solidFill>
                  <a:miter lim="800000"/>
                </a:ln>
              </p:spPr>
              <p:txBody>
                <a:bodyPr/>
                <a:lstStyle/>
                <a:p/>
              </p:txBody>
            </p:sp>
            <p:sp>
              <p:nvSpPr>
                <p:cNvPr id="12367" name="矩形 12366"/>
                <p:cNvSpPr/>
                <p:nvPr/>
              </p:nvSpPr>
              <p:spPr>
                <a:xfrm>
                  <a:off x="1920" y="2976"/>
                  <a:ext cx="336" cy="336"/>
                </a:xfrm>
                <a:prstGeom prst="rect">
                  <a:avLst/>
                </a:prstGeom>
                <a:solidFill>
                  <a:schemeClr val="bg2"/>
                </a:solidFill>
                <a:ln>
                  <a:solidFill>
                    <a:schemeClr val="tx1"/>
                  </a:solidFill>
                  <a:miter lim="800000"/>
                </a:ln>
              </p:spPr>
              <p:txBody>
                <a:bodyPr/>
                <a:lstStyle/>
                <a:p/>
              </p:txBody>
            </p:sp>
            <p:sp>
              <p:nvSpPr>
                <p:cNvPr id="12368" name="矩形 12367"/>
                <p:cNvSpPr/>
                <p:nvPr/>
              </p:nvSpPr>
              <p:spPr>
                <a:xfrm>
                  <a:off x="2256" y="2976"/>
                  <a:ext cx="336" cy="336"/>
                </a:xfrm>
                <a:prstGeom prst="rect">
                  <a:avLst/>
                </a:prstGeom>
                <a:solidFill>
                  <a:schemeClr val="bg2"/>
                </a:solidFill>
                <a:ln>
                  <a:solidFill>
                    <a:schemeClr val="tx1"/>
                  </a:solidFill>
                  <a:miter lim="800000"/>
                </a:ln>
              </p:spPr>
              <p:txBody>
                <a:bodyPr/>
                <a:lstStyle/>
                <a:p/>
              </p:txBody>
            </p:sp>
            <p:sp>
              <p:nvSpPr>
                <p:cNvPr id="12369" name="矩形 12368"/>
                <p:cNvSpPr/>
                <p:nvPr/>
              </p:nvSpPr>
              <p:spPr>
                <a:xfrm>
                  <a:off x="1584" y="3312"/>
                  <a:ext cx="336" cy="336"/>
                </a:xfrm>
                <a:prstGeom prst="rect">
                  <a:avLst/>
                </a:prstGeom>
                <a:solidFill>
                  <a:schemeClr val="accent1"/>
                </a:solidFill>
                <a:ln>
                  <a:solidFill>
                    <a:schemeClr val="tx1"/>
                  </a:solidFill>
                  <a:miter lim="800000"/>
                </a:ln>
              </p:spPr>
              <p:txBody>
                <a:bodyPr/>
                <a:lstStyle/>
                <a:p/>
              </p:txBody>
            </p:sp>
            <p:sp>
              <p:nvSpPr>
                <p:cNvPr id="12370" name="矩形 12369"/>
                <p:cNvSpPr/>
                <p:nvPr/>
              </p:nvSpPr>
              <p:spPr>
                <a:xfrm>
                  <a:off x="1920" y="3312"/>
                  <a:ext cx="336" cy="336"/>
                </a:xfrm>
                <a:prstGeom prst="rect">
                  <a:avLst/>
                </a:prstGeom>
                <a:solidFill>
                  <a:schemeClr val="accent1"/>
                </a:solidFill>
                <a:ln>
                  <a:solidFill>
                    <a:schemeClr val="tx1"/>
                  </a:solidFill>
                  <a:miter lim="800000"/>
                </a:ln>
              </p:spPr>
              <p:txBody>
                <a:bodyPr/>
                <a:lstStyle/>
                <a:p/>
              </p:txBody>
            </p:sp>
            <p:sp>
              <p:nvSpPr>
                <p:cNvPr id="12371" name="矩形 12370"/>
                <p:cNvSpPr/>
                <p:nvPr/>
              </p:nvSpPr>
              <p:spPr>
                <a:xfrm>
                  <a:off x="2256" y="3312"/>
                  <a:ext cx="336" cy="336"/>
                </a:xfrm>
                <a:prstGeom prst="rect">
                  <a:avLst/>
                </a:prstGeom>
                <a:solidFill>
                  <a:schemeClr val="accent1"/>
                </a:solidFill>
                <a:ln>
                  <a:solidFill>
                    <a:schemeClr val="tx1"/>
                  </a:solidFill>
                  <a:miter lim="800000"/>
                </a:ln>
              </p:spPr>
              <p:txBody>
                <a:bodyPr/>
                <a:lstStyle/>
                <a:p/>
              </p:txBody>
            </p:sp>
          </p:grpSp>
          <p:grpSp>
            <p:nvGrpSpPr>
              <p:cNvPr id="12388" name="组合 12387"/>
              <p:cNvGrpSpPr/>
              <p:nvPr/>
            </p:nvGrpSpPr>
            <p:grpSpPr>
              <a:xfrm>
                <a:off x="1584" y="2400"/>
                <a:ext cx="996" cy="231"/>
                <a:chOff x="816" y="720"/>
                <a:chExt cx="996" cy="231"/>
              </a:xfrm>
            </p:grpSpPr>
            <p:sp>
              <p:nvSpPr>
                <p:cNvPr id="12385" name="矩形 12384"/>
                <p:cNvSpPr/>
                <p:nvPr/>
              </p:nvSpPr>
              <p:spPr>
                <a:xfrm>
                  <a:off x="816"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M1</a:t>
                  </a:r>
                  <a:endParaRPr b="1">
                    <a:latin typeface="Times New Roman" panose="02020603050405020304" pitchFamily="18" charset="0"/>
                  </a:endParaRPr>
                </a:p>
              </p:txBody>
            </p:sp>
            <p:sp>
              <p:nvSpPr>
                <p:cNvPr id="12386" name="矩形 12385"/>
                <p:cNvSpPr/>
                <p:nvPr/>
              </p:nvSpPr>
              <p:spPr>
                <a:xfrm>
                  <a:off x="1152"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M2</a:t>
                  </a:r>
                  <a:endParaRPr b="1">
                    <a:latin typeface="Times New Roman" panose="02020603050405020304" pitchFamily="18" charset="0"/>
                  </a:endParaRPr>
                </a:p>
              </p:txBody>
            </p:sp>
            <p:sp>
              <p:nvSpPr>
                <p:cNvPr id="12387" name="矩形 12386"/>
                <p:cNvSpPr/>
                <p:nvPr/>
              </p:nvSpPr>
              <p:spPr>
                <a:xfrm>
                  <a:off x="1488"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M3</a:t>
                  </a:r>
                  <a:endParaRPr b="1">
                    <a:latin typeface="Times New Roman" panose="02020603050405020304" pitchFamily="18" charset="0"/>
                  </a:endParaRPr>
                </a:p>
              </p:txBody>
            </p:sp>
          </p:grpSp>
          <p:grpSp>
            <p:nvGrpSpPr>
              <p:cNvPr id="12418" name="组合 12417"/>
              <p:cNvGrpSpPr/>
              <p:nvPr/>
            </p:nvGrpSpPr>
            <p:grpSpPr>
              <a:xfrm>
                <a:off x="1248" y="2688"/>
                <a:ext cx="276" cy="912"/>
                <a:chOff x="432" y="1056"/>
                <a:chExt cx="276" cy="912"/>
              </a:xfrm>
            </p:grpSpPr>
            <p:sp>
              <p:nvSpPr>
                <p:cNvPr id="12419" name="矩形 12418"/>
                <p:cNvSpPr/>
                <p:nvPr/>
              </p:nvSpPr>
              <p:spPr>
                <a:xfrm>
                  <a:off x="432" y="1056"/>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P1</a:t>
                  </a:r>
                  <a:endParaRPr b="1">
                    <a:latin typeface="Times New Roman" panose="02020603050405020304" pitchFamily="18" charset="0"/>
                  </a:endParaRPr>
                </a:p>
              </p:txBody>
            </p:sp>
            <p:sp>
              <p:nvSpPr>
                <p:cNvPr id="12420" name="矩形 12419"/>
                <p:cNvSpPr/>
                <p:nvPr/>
              </p:nvSpPr>
              <p:spPr>
                <a:xfrm>
                  <a:off x="432" y="1392"/>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P2</a:t>
                  </a:r>
                  <a:endParaRPr b="1">
                    <a:latin typeface="Times New Roman" panose="02020603050405020304" pitchFamily="18" charset="0"/>
                  </a:endParaRPr>
                </a:p>
              </p:txBody>
            </p:sp>
            <p:sp>
              <p:nvSpPr>
                <p:cNvPr id="12421" name="矩形 12420"/>
                <p:cNvSpPr/>
                <p:nvPr/>
              </p:nvSpPr>
              <p:spPr>
                <a:xfrm>
                  <a:off x="432" y="1737"/>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P3</a:t>
                  </a:r>
                  <a:endParaRPr b="1">
                    <a:latin typeface="Times New Roman" panose="02020603050405020304" pitchFamily="18" charset="0"/>
                  </a:endParaRPr>
                </a:p>
              </p:txBody>
            </p:sp>
          </p:grpSp>
        </p:grpSp>
        <p:sp>
          <p:nvSpPr>
            <p:cNvPr id="12435" name="矩形 12434"/>
            <p:cNvSpPr/>
            <p:nvPr/>
          </p:nvSpPr>
          <p:spPr>
            <a:xfrm>
              <a:off x="1632" y="3926"/>
              <a:ext cx="91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a:solidFill>
                    <a:schemeClr val="hlink"/>
                  </a:solidFill>
                  <a:latin typeface="Garamond" pitchFamily="18" charset="0"/>
                  <a:ea typeface="华文中宋" pitchFamily="2" charset="-122"/>
                </a:rPr>
                <a:t>产品专业化</a:t>
              </a:r>
              <a:endParaRPr sz="2000">
                <a:solidFill>
                  <a:schemeClr val="hlink"/>
                </a:solidFill>
                <a:latin typeface="Garamond" pitchFamily="18" charset="0"/>
                <a:ea typeface="华文中宋" pitchFamily="2" charset="-122"/>
              </a:endParaRPr>
            </a:p>
          </p:txBody>
        </p:sp>
      </p:grpSp>
      <p:grpSp>
        <p:nvGrpSpPr>
          <p:cNvPr id="12441" name="组合 12440"/>
          <p:cNvGrpSpPr/>
          <p:nvPr/>
        </p:nvGrpSpPr>
        <p:grpSpPr>
          <a:xfrm>
            <a:off x="4768850" y="4191000"/>
            <a:ext cx="2165350" cy="2378075"/>
            <a:chOff x="2928" y="2640"/>
            <a:chExt cx="1364" cy="1498"/>
          </a:xfrm>
        </p:grpSpPr>
        <p:grpSp>
          <p:nvGrpSpPr>
            <p:cNvPr id="12431" name="组合 12430"/>
            <p:cNvGrpSpPr/>
            <p:nvPr/>
          </p:nvGrpSpPr>
          <p:grpSpPr>
            <a:xfrm>
              <a:off x="2928" y="2640"/>
              <a:ext cx="1344" cy="1248"/>
              <a:chOff x="2928" y="2400"/>
              <a:chExt cx="1344" cy="1248"/>
            </a:xfrm>
          </p:grpSpPr>
          <p:grpSp>
            <p:nvGrpSpPr>
              <p:cNvPr id="12352" name="组合 12351"/>
              <p:cNvGrpSpPr/>
              <p:nvPr/>
            </p:nvGrpSpPr>
            <p:grpSpPr>
              <a:xfrm>
                <a:off x="3264" y="2640"/>
                <a:ext cx="1008" cy="1008"/>
                <a:chOff x="576" y="1008"/>
                <a:chExt cx="864" cy="864"/>
              </a:xfrm>
            </p:grpSpPr>
            <p:sp>
              <p:nvSpPr>
                <p:cNvPr id="12353" name="矩形 12352"/>
                <p:cNvSpPr/>
                <p:nvPr/>
              </p:nvSpPr>
              <p:spPr>
                <a:xfrm>
                  <a:off x="576" y="1008"/>
                  <a:ext cx="288" cy="288"/>
                </a:xfrm>
                <a:prstGeom prst="rect">
                  <a:avLst/>
                </a:prstGeom>
                <a:solidFill>
                  <a:schemeClr val="bg2"/>
                </a:solidFill>
                <a:ln>
                  <a:solidFill>
                    <a:schemeClr val="tx1"/>
                  </a:solidFill>
                  <a:miter lim="800000"/>
                </a:ln>
              </p:spPr>
              <p:txBody>
                <a:bodyPr/>
                <a:lstStyle/>
                <a:p/>
              </p:txBody>
            </p:sp>
            <p:sp>
              <p:nvSpPr>
                <p:cNvPr id="12354" name="矩形 12353"/>
                <p:cNvSpPr/>
                <p:nvPr/>
              </p:nvSpPr>
              <p:spPr>
                <a:xfrm>
                  <a:off x="864" y="1008"/>
                  <a:ext cx="288" cy="288"/>
                </a:xfrm>
                <a:prstGeom prst="rect">
                  <a:avLst/>
                </a:prstGeom>
                <a:solidFill>
                  <a:schemeClr val="bg2"/>
                </a:solidFill>
                <a:ln>
                  <a:solidFill>
                    <a:schemeClr val="tx1"/>
                  </a:solidFill>
                  <a:miter lim="800000"/>
                </a:ln>
              </p:spPr>
              <p:txBody>
                <a:bodyPr/>
                <a:lstStyle/>
                <a:p/>
              </p:txBody>
            </p:sp>
            <p:sp>
              <p:nvSpPr>
                <p:cNvPr id="12355" name="矩形 12354"/>
                <p:cNvSpPr/>
                <p:nvPr/>
              </p:nvSpPr>
              <p:spPr>
                <a:xfrm>
                  <a:off x="1152" y="1008"/>
                  <a:ext cx="288" cy="288"/>
                </a:xfrm>
                <a:prstGeom prst="rect">
                  <a:avLst/>
                </a:prstGeom>
                <a:solidFill>
                  <a:schemeClr val="bg2"/>
                </a:solidFill>
                <a:ln>
                  <a:solidFill>
                    <a:schemeClr val="tx1"/>
                  </a:solidFill>
                  <a:miter lim="800000"/>
                </a:ln>
              </p:spPr>
              <p:txBody>
                <a:bodyPr/>
                <a:lstStyle/>
                <a:p/>
              </p:txBody>
            </p:sp>
            <p:sp>
              <p:nvSpPr>
                <p:cNvPr id="12356" name="矩形 12355"/>
                <p:cNvSpPr/>
                <p:nvPr/>
              </p:nvSpPr>
              <p:spPr>
                <a:xfrm>
                  <a:off x="576" y="1296"/>
                  <a:ext cx="288" cy="288"/>
                </a:xfrm>
                <a:prstGeom prst="rect">
                  <a:avLst/>
                </a:prstGeom>
                <a:solidFill>
                  <a:schemeClr val="bg2"/>
                </a:solidFill>
                <a:ln>
                  <a:solidFill>
                    <a:schemeClr val="tx1"/>
                  </a:solidFill>
                  <a:miter lim="800000"/>
                </a:ln>
              </p:spPr>
              <p:txBody>
                <a:bodyPr/>
                <a:lstStyle/>
                <a:p/>
              </p:txBody>
            </p:sp>
            <p:sp>
              <p:nvSpPr>
                <p:cNvPr id="12357" name="矩形 12356"/>
                <p:cNvSpPr/>
                <p:nvPr/>
              </p:nvSpPr>
              <p:spPr>
                <a:xfrm>
                  <a:off x="864" y="1296"/>
                  <a:ext cx="288" cy="288"/>
                </a:xfrm>
                <a:prstGeom prst="rect">
                  <a:avLst/>
                </a:prstGeom>
                <a:solidFill>
                  <a:schemeClr val="bg2"/>
                </a:solidFill>
                <a:ln>
                  <a:solidFill>
                    <a:schemeClr val="tx1"/>
                  </a:solidFill>
                  <a:miter lim="800000"/>
                </a:ln>
              </p:spPr>
              <p:txBody>
                <a:bodyPr/>
                <a:lstStyle/>
                <a:p/>
              </p:txBody>
            </p:sp>
            <p:sp>
              <p:nvSpPr>
                <p:cNvPr id="12358" name="矩形 12357"/>
                <p:cNvSpPr/>
                <p:nvPr/>
              </p:nvSpPr>
              <p:spPr>
                <a:xfrm>
                  <a:off x="1152" y="1296"/>
                  <a:ext cx="288" cy="288"/>
                </a:xfrm>
                <a:prstGeom prst="rect">
                  <a:avLst/>
                </a:prstGeom>
                <a:solidFill>
                  <a:schemeClr val="bg2"/>
                </a:solidFill>
                <a:ln>
                  <a:solidFill>
                    <a:schemeClr val="tx1"/>
                  </a:solidFill>
                  <a:miter lim="800000"/>
                </a:ln>
              </p:spPr>
              <p:txBody>
                <a:bodyPr/>
                <a:lstStyle/>
                <a:p/>
              </p:txBody>
            </p:sp>
            <p:sp>
              <p:nvSpPr>
                <p:cNvPr id="12359" name="矩形 12358"/>
                <p:cNvSpPr/>
                <p:nvPr/>
              </p:nvSpPr>
              <p:spPr>
                <a:xfrm>
                  <a:off x="576" y="1584"/>
                  <a:ext cx="288" cy="288"/>
                </a:xfrm>
                <a:prstGeom prst="rect">
                  <a:avLst/>
                </a:prstGeom>
                <a:solidFill>
                  <a:schemeClr val="bg2"/>
                </a:solidFill>
                <a:ln>
                  <a:solidFill>
                    <a:schemeClr val="tx1"/>
                  </a:solidFill>
                  <a:miter lim="800000"/>
                </a:ln>
              </p:spPr>
              <p:txBody>
                <a:bodyPr/>
                <a:lstStyle/>
                <a:p/>
              </p:txBody>
            </p:sp>
            <p:sp>
              <p:nvSpPr>
                <p:cNvPr id="12360" name="矩形 12359"/>
                <p:cNvSpPr/>
                <p:nvPr/>
              </p:nvSpPr>
              <p:spPr>
                <a:xfrm>
                  <a:off x="864" y="1584"/>
                  <a:ext cx="288" cy="288"/>
                </a:xfrm>
                <a:prstGeom prst="rect">
                  <a:avLst/>
                </a:prstGeom>
                <a:solidFill>
                  <a:schemeClr val="bg2"/>
                </a:solidFill>
                <a:ln>
                  <a:solidFill>
                    <a:schemeClr val="tx1"/>
                  </a:solidFill>
                  <a:miter lim="800000"/>
                </a:ln>
              </p:spPr>
              <p:txBody>
                <a:bodyPr/>
                <a:lstStyle/>
                <a:p/>
              </p:txBody>
            </p:sp>
            <p:sp>
              <p:nvSpPr>
                <p:cNvPr id="12361" name="矩形 12360"/>
                <p:cNvSpPr/>
                <p:nvPr/>
              </p:nvSpPr>
              <p:spPr>
                <a:xfrm>
                  <a:off x="1152" y="1584"/>
                  <a:ext cx="288" cy="288"/>
                </a:xfrm>
                <a:prstGeom prst="rect">
                  <a:avLst/>
                </a:prstGeom>
                <a:solidFill>
                  <a:schemeClr val="bg2"/>
                </a:solidFill>
                <a:ln>
                  <a:solidFill>
                    <a:schemeClr val="tx1"/>
                  </a:solidFill>
                  <a:miter lim="800000"/>
                </a:ln>
              </p:spPr>
              <p:txBody>
                <a:bodyPr/>
                <a:lstStyle/>
                <a:p/>
              </p:txBody>
            </p:sp>
          </p:grpSp>
          <p:grpSp>
            <p:nvGrpSpPr>
              <p:cNvPr id="12401" name="组合 12400"/>
              <p:cNvGrpSpPr/>
              <p:nvPr/>
            </p:nvGrpSpPr>
            <p:grpSpPr>
              <a:xfrm>
                <a:off x="3264" y="2400"/>
                <a:ext cx="996" cy="231"/>
                <a:chOff x="816" y="720"/>
                <a:chExt cx="996" cy="231"/>
              </a:xfrm>
            </p:grpSpPr>
            <p:sp>
              <p:nvSpPr>
                <p:cNvPr id="12402" name="矩形 12401"/>
                <p:cNvSpPr/>
                <p:nvPr/>
              </p:nvSpPr>
              <p:spPr>
                <a:xfrm>
                  <a:off x="816"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M1</a:t>
                  </a:r>
                  <a:endParaRPr b="1">
                    <a:latin typeface="Times New Roman" panose="02020603050405020304" pitchFamily="18" charset="0"/>
                  </a:endParaRPr>
                </a:p>
              </p:txBody>
            </p:sp>
            <p:sp>
              <p:nvSpPr>
                <p:cNvPr id="12403" name="矩形 12402"/>
                <p:cNvSpPr/>
                <p:nvPr/>
              </p:nvSpPr>
              <p:spPr>
                <a:xfrm>
                  <a:off x="1152"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M2</a:t>
                  </a:r>
                  <a:endParaRPr b="1">
                    <a:latin typeface="Times New Roman" panose="02020603050405020304" pitchFamily="18" charset="0"/>
                  </a:endParaRPr>
                </a:p>
              </p:txBody>
            </p:sp>
            <p:sp>
              <p:nvSpPr>
                <p:cNvPr id="12404" name="矩形 12403"/>
                <p:cNvSpPr/>
                <p:nvPr/>
              </p:nvSpPr>
              <p:spPr>
                <a:xfrm>
                  <a:off x="1488" y="720"/>
                  <a:ext cx="324"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M3</a:t>
                  </a:r>
                  <a:endParaRPr b="1">
                    <a:latin typeface="Times New Roman" panose="02020603050405020304" pitchFamily="18" charset="0"/>
                  </a:endParaRPr>
                </a:p>
              </p:txBody>
            </p:sp>
          </p:grpSp>
          <p:grpSp>
            <p:nvGrpSpPr>
              <p:cNvPr id="12422" name="组合 12421"/>
              <p:cNvGrpSpPr/>
              <p:nvPr/>
            </p:nvGrpSpPr>
            <p:grpSpPr>
              <a:xfrm>
                <a:off x="2928" y="2688"/>
                <a:ext cx="276" cy="912"/>
                <a:chOff x="432" y="1056"/>
                <a:chExt cx="276" cy="912"/>
              </a:xfrm>
            </p:grpSpPr>
            <p:sp>
              <p:nvSpPr>
                <p:cNvPr id="12423" name="矩形 12422"/>
                <p:cNvSpPr/>
                <p:nvPr/>
              </p:nvSpPr>
              <p:spPr>
                <a:xfrm>
                  <a:off x="432" y="1056"/>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P1</a:t>
                  </a:r>
                  <a:endParaRPr b="1">
                    <a:latin typeface="Times New Roman" panose="02020603050405020304" pitchFamily="18" charset="0"/>
                  </a:endParaRPr>
                </a:p>
              </p:txBody>
            </p:sp>
            <p:sp>
              <p:nvSpPr>
                <p:cNvPr id="12424" name="矩形 12423"/>
                <p:cNvSpPr/>
                <p:nvPr/>
              </p:nvSpPr>
              <p:spPr>
                <a:xfrm>
                  <a:off x="432" y="1392"/>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P2</a:t>
                  </a:r>
                  <a:endParaRPr b="1">
                    <a:latin typeface="Times New Roman" panose="02020603050405020304" pitchFamily="18" charset="0"/>
                  </a:endParaRPr>
                </a:p>
              </p:txBody>
            </p:sp>
            <p:sp>
              <p:nvSpPr>
                <p:cNvPr id="12425" name="矩形 12424"/>
                <p:cNvSpPr/>
                <p:nvPr/>
              </p:nvSpPr>
              <p:spPr>
                <a:xfrm>
                  <a:off x="432" y="1737"/>
                  <a:ext cx="276" cy="231"/>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b="1">
                      <a:latin typeface="Times New Roman" panose="02020603050405020304" pitchFamily="18" charset="0"/>
                    </a:rPr>
                    <a:t>P3</a:t>
                  </a:r>
                  <a:endParaRPr b="1">
                    <a:latin typeface="Times New Roman" panose="02020603050405020304" pitchFamily="18" charset="0"/>
                  </a:endParaRPr>
                </a:p>
              </p:txBody>
            </p:sp>
          </p:grpSp>
        </p:grpSp>
        <p:sp>
          <p:nvSpPr>
            <p:cNvPr id="12436" name="矩形 12435"/>
            <p:cNvSpPr/>
            <p:nvPr/>
          </p:nvSpPr>
          <p:spPr>
            <a:xfrm>
              <a:off x="3216" y="3888"/>
              <a:ext cx="107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a:solidFill>
                    <a:schemeClr val="hlink"/>
                  </a:solidFill>
                  <a:latin typeface="Garamond" pitchFamily="18" charset="0"/>
                  <a:ea typeface="华文中宋" pitchFamily="2" charset="-122"/>
                </a:rPr>
                <a:t>完全覆盖市场</a:t>
              </a:r>
              <a:endParaRPr sz="2000">
                <a:solidFill>
                  <a:schemeClr val="hlink"/>
                </a:solidFill>
                <a:latin typeface="Garamond" pitchFamily="18" charset="0"/>
                <a:ea typeface="华文中宋"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childTnLst>
                                    <p:anim calcmode="discrete" valueType="str">
                                      <p:cBhvr additive="base">
                                        <p:cTn id="6" dur="1000" fill="hold"/>
                                        <p:tgtEl>
                                          <p:spTgt spid="12437"/>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35" presetClass="emph" presetSubtype="0" fill="hold" nodeType="clickEffect">
                                  <p:childTnLst>
                                    <p:anim calcmode="discrete" valueType="str">
                                      <p:cBhvr additive="base">
                                        <p:cTn id="10" dur="1000" fill="hold"/>
                                        <p:tgtEl>
                                          <p:spTgt spid="12438"/>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fill="hold" nodeType="clickEffect">
                                  <p:childTnLst>
                                    <p:anim calcmode="discrete" valueType="str">
                                      <p:cBhvr additive="base">
                                        <p:cTn id="14" dur="1000" fill="hold"/>
                                        <p:tgtEl>
                                          <p:spTgt spid="12439"/>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fill="hold" nodeType="clickEffect">
                                  <p:childTnLst>
                                    <p:anim calcmode="discrete" valueType="str">
                                      <p:cBhvr additive="base">
                                        <p:cTn id="18" dur="1000" fill="hold"/>
                                        <p:tgtEl>
                                          <p:spTgt spid="12440"/>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fill="hold" nodeType="clickEffect">
                                  <p:childTnLst>
                                    <p:anim calcmode="discrete" valueType="str">
                                      <p:cBhvr additive="base">
                                        <p:cTn id="22" dur="1000" fill="hold"/>
                                        <p:tgtEl>
                                          <p:spTgt spid="1244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密集单一市场</a:t>
            </a:r>
            <a:endParaRPr>
              <a:solidFill>
                <a:schemeClr val="hlink"/>
              </a:solidFill>
              <a:ea typeface="华文中宋" pitchFamily="2" charset="-122"/>
            </a:endParaRPr>
          </a:p>
        </p:txBody>
      </p:sp>
      <p:sp>
        <p:nvSpPr>
          <p:cNvPr id="14339" name="文本占位符 14338"/>
          <p:cNvSpPr>
            <a:spLocks noGrp="1"/>
          </p:cNvSpPr>
          <p:nvPr>
            <p:ph type="body" idx="1"/>
          </p:nvPr>
        </p:nvSpPr>
        <p:spPr>
          <a:xfrm>
            <a:off x="304800" y="1676400"/>
            <a:ext cx="8229600" cy="4648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最简单的一种模式</a:t>
            </a:r>
            <a:endParaRPr>
              <a:ea typeface="华文中宋" pitchFamily="2" charset="-122"/>
            </a:endParaRPr>
          </a:p>
          <a:p>
            <a:pPr lvl="0"/>
            <a:r>
              <a:rPr>
                <a:ea typeface="华文中宋" pitchFamily="2" charset="-122"/>
              </a:rPr>
              <a:t>公司只选择一个目标市场</a:t>
            </a:r>
            <a:endParaRPr>
              <a:ea typeface="华文中宋" pitchFamily="2" charset="-122"/>
            </a:endParaRPr>
          </a:p>
          <a:p>
            <a:pPr lvl="0"/>
            <a:r>
              <a:rPr>
                <a:ea typeface="华文中宋" pitchFamily="2" charset="-122"/>
              </a:rPr>
              <a:t>更清楚地了解市场需求</a:t>
            </a:r>
            <a:endParaRPr>
              <a:ea typeface="华文中宋" pitchFamily="2" charset="-122"/>
            </a:endParaRPr>
          </a:p>
          <a:p>
            <a:pPr lvl="0"/>
            <a:r>
              <a:rPr>
                <a:ea typeface="华文中宋" pitchFamily="2" charset="-122"/>
              </a:rPr>
              <a:t>树立良好信誉</a:t>
            </a:r>
            <a:endParaRPr>
              <a:ea typeface="华文中宋" pitchFamily="2" charset="-122"/>
            </a:endParaRPr>
          </a:p>
          <a:p>
            <a:pPr lvl="0"/>
            <a:r>
              <a:rPr>
                <a:ea typeface="华文中宋" pitchFamily="2" charset="-122"/>
              </a:rPr>
              <a:t>巩固地位</a:t>
            </a:r>
            <a:endParaRPr>
              <a:ea typeface="华文中宋" pitchFamily="2" charset="-122"/>
            </a:endParaRPr>
          </a:p>
          <a:p>
            <a:pPr lvl="0"/>
            <a:r>
              <a:rPr>
                <a:ea typeface="华文中宋" pitchFamily="2" charset="-122"/>
              </a:rPr>
              <a:t>专业化分工实现规模效益</a:t>
            </a:r>
            <a:endParaRPr>
              <a:ea typeface="华文中宋" pitchFamily="2" charset="-122"/>
            </a:endParaRPr>
          </a:p>
          <a:p>
            <a:pPr lvl="0"/>
            <a:r>
              <a:rPr>
                <a:ea typeface="华文中宋" pitchFamily="2" charset="-122"/>
              </a:rPr>
              <a:t>风险较大</a:t>
            </a:r>
            <a:endParaRPr>
              <a:ea typeface="华文中宋" pitchFamily="2" charset="-122"/>
            </a:endParaRPr>
          </a:p>
        </p:txBody>
      </p:sp>
      <p:grpSp>
        <p:nvGrpSpPr>
          <p:cNvPr id="14341" name="组合 14340"/>
          <p:cNvGrpSpPr/>
          <p:nvPr/>
        </p:nvGrpSpPr>
        <p:grpSpPr>
          <a:xfrm>
            <a:off x="5715000" y="2135188"/>
            <a:ext cx="3124200" cy="2874962"/>
            <a:chOff x="432" y="735"/>
            <a:chExt cx="1392" cy="1281"/>
          </a:xfrm>
        </p:grpSpPr>
        <p:grpSp>
          <p:nvGrpSpPr>
            <p:cNvPr id="14342" name="组合 14341"/>
            <p:cNvGrpSpPr/>
            <p:nvPr/>
          </p:nvGrpSpPr>
          <p:grpSpPr>
            <a:xfrm>
              <a:off x="816" y="1008"/>
              <a:ext cx="1008" cy="1008"/>
              <a:chOff x="816" y="1008"/>
              <a:chExt cx="1008" cy="1008"/>
            </a:xfrm>
          </p:grpSpPr>
          <p:sp>
            <p:nvSpPr>
              <p:cNvPr id="14343" name="矩形 14342"/>
              <p:cNvSpPr/>
              <p:nvPr/>
            </p:nvSpPr>
            <p:spPr>
              <a:xfrm>
                <a:off x="816" y="1008"/>
                <a:ext cx="336" cy="336"/>
              </a:xfrm>
              <a:prstGeom prst="rect">
                <a:avLst/>
              </a:prstGeom>
              <a:solidFill>
                <a:schemeClr val="accent1"/>
              </a:solidFill>
              <a:ln>
                <a:solidFill>
                  <a:schemeClr val="tx1"/>
                </a:solidFill>
                <a:miter lim="800000"/>
              </a:ln>
            </p:spPr>
            <p:txBody>
              <a:bodyPr/>
              <a:lstStyle/>
              <a:p/>
            </p:txBody>
          </p:sp>
          <p:sp>
            <p:nvSpPr>
              <p:cNvPr id="14344" name="矩形 14343"/>
              <p:cNvSpPr/>
              <p:nvPr/>
            </p:nvSpPr>
            <p:spPr>
              <a:xfrm>
                <a:off x="1152" y="1008"/>
                <a:ext cx="336" cy="336"/>
              </a:xfrm>
              <a:prstGeom prst="rect">
                <a:avLst/>
              </a:prstGeom>
              <a:solidFill>
                <a:schemeClr val="accent1"/>
              </a:solidFill>
              <a:ln>
                <a:solidFill>
                  <a:schemeClr val="tx1"/>
                </a:solidFill>
                <a:miter lim="800000"/>
              </a:ln>
            </p:spPr>
            <p:txBody>
              <a:bodyPr/>
              <a:lstStyle/>
              <a:p/>
            </p:txBody>
          </p:sp>
          <p:sp>
            <p:nvSpPr>
              <p:cNvPr id="14345" name="矩形 14344"/>
              <p:cNvSpPr/>
              <p:nvPr/>
            </p:nvSpPr>
            <p:spPr>
              <a:xfrm>
                <a:off x="1488" y="1008"/>
                <a:ext cx="336" cy="336"/>
              </a:xfrm>
              <a:prstGeom prst="rect">
                <a:avLst/>
              </a:prstGeom>
              <a:solidFill>
                <a:schemeClr val="accent1"/>
              </a:solidFill>
              <a:ln>
                <a:solidFill>
                  <a:schemeClr val="tx1"/>
                </a:solidFill>
                <a:miter lim="800000"/>
              </a:ln>
            </p:spPr>
            <p:txBody>
              <a:bodyPr/>
              <a:lstStyle/>
              <a:p/>
            </p:txBody>
          </p:sp>
          <p:sp>
            <p:nvSpPr>
              <p:cNvPr id="14346" name="矩形 14345"/>
              <p:cNvSpPr/>
              <p:nvPr/>
            </p:nvSpPr>
            <p:spPr>
              <a:xfrm>
                <a:off x="816" y="1344"/>
                <a:ext cx="336" cy="336"/>
              </a:xfrm>
              <a:prstGeom prst="rect">
                <a:avLst/>
              </a:prstGeom>
              <a:solidFill>
                <a:schemeClr val="bg2"/>
              </a:solidFill>
              <a:ln>
                <a:solidFill>
                  <a:schemeClr val="tx1"/>
                </a:solidFill>
                <a:miter lim="800000"/>
              </a:ln>
            </p:spPr>
            <p:txBody>
              <a:bodyPr/>
              <a:lstStyle/>
              <a:p/>
            </p:txBody>
          </p:sp>
          <p:sp>
            <p:nvSpPr>
              <p:cNvPr id="14347" name="矩形 14346"/>
              <p:cNvSpPr/>
              <p:nvPr/>
            </p:nvSpPr>
            <p:spPr>
              <a:xfrm>
                <a:off x="1152" y="1344"/>
                <a:ext cx="336" cy="336"/>
              </a:xfrm>
              <a:prstGeom prst="rect">
                <a:avLst/>
              </a:prstGeom>
              <a:solidFill>
                <a:schemeClr val="accent1"/>
              </a:solidFill>
              <a:ln>
                <a:solidFill>
                  <a:schemeClr val="tx1"/>
                </a:solidFill>
                <a:miter lim="800000"/>
              </a:ln>
            </p:spPr>
            <p:txBody>
              <a:bodyPr/>
              <a:lstStyle/>
              <a:p/>
            </p:txBody>
          </p:sp>
          <p:sp>
            <p:nvSpPr>
              <p:cNvPr id="14348" name="矩形 14347"/>
              <p:cNvSpPr/>
              <p:nvPr/>
            </p:nvSpPr>
            <p:spPr>
              <a:xfrm>
                <a:off x="1488" y="1344"/>
                <a:ext cx="336" cy="336"/>
              </a:xfrm>
              <a:prstGeom prst="rect">
                <a:avLst/>
              </a:prstGeom>
              <a:solidFill>
                <a:schemeClr val="accent1"/>
              </a:solidFill>
              <a:ln>
                <a:solidFill>
                  <a:schemeClr val="tx1"/>
                </a:solidFill>
                <a:miter lim="800000"/>
              </a:ln>
            </p:spPr>
            <p:txBody>
              <a:bodyPr/>
              <a:lstStyle/>
              <a:p/>
            </p:txBody>
          </p:sp>
          <p:sp>
            <p:nvSpPr>
              <p:cNvPr id="14349" name="矩形 14348"/>
              <p:cNvSpPr/>
              <p:nvPr/>
            </p:nvSpPr>
            <p:spPr>
              <a:xfrm>
                <a:off x="816" y="1680"/>
                <a:ext cx="336" cy="336"/>
              </a:xfrm>
              <a:prstGeom prst="rect">
                <a:avLst/>
              </a:prstGeom>
              <a:solidFill>
                <a:schemeClr val="accent1"/>
              </a:solidFill>
              <a:ln>
                <a:solidFill>
                  <a:schemeClr val="tx1"/>
                </a:solidFill>
                <a:miter lim="800000"/>
              </a:ln>
            </p:spPr>
            <p:txBody>
              <a:bodyPr/>
              <a:lstStyle/>
              <a:p/>
            </p:txBody>
          </p:sp>
          <p:sp>
            <p:nvSpPr>
              <p:cNvPr id="14350" name="矩形 14349"/>
              <p:cNvSpPr/>
              <p:nvPr/>
            </p:nvSpPr>
            <p:spPr>
              <a:xfrm>
                <a:off x="1152" y="1680"/>
                <a:ext cx="336" cy="336"/>
              </a:xfrm>
              <a:prstGeom prst="rect">
                <a:avLst/>
              </a:prstGeom>
              <a:solidFill>
                <a:schemeClr val="accent1"/>
              </a:solidFill>
              <a:ln>
                <a:solidFill>
                  <a:schemeClr val="tx1"/>
                </a:solidFill>
                <a:miter lim="800000"/>
              </a:ln>
            </p:spPr>
            <p:txBody>
              <a:bodyPr/>
              <a:lstStyle/>
              <a:p/>
            </p:txBody>
          </p:sp>
          <p:sp>
            <p:nvSpPr>
              <p:cNvPr id="14351" name="矩形 14350"/>
              <p:cNvSpPr/>
              <p:nvPr/>
            </p:nvSpPr>
            <p:spPr>
              <a:xfrm>
                <a:off x="1488" y="1680"/>
                <a:ext cx="336" cy="336"/>
              </a:xfrm>
              <a:prstGeom prst="rect">
                <a:avLst/>
              </a:prstGeom>
              <a:solidFill>
                <a:schemeClr val="accent1"/>
              </a:solidFill>
              <a:ln>
                <a:solidFill>
                  <a:schemeClr val="tx1"/>
                </a:solidFill>
                <a:miter lim="800000"/>
              </a:ln>
            </p:spPr>
            <p:txBody>
              <a:bodyPr/>
              <a:lstStyle/>
              <a:p/>
            </p:txBody>
          </p:sp>
        </p:grpSp>
        <p:grpSp>
          <p:nvGrpSpPr>
            <p:cNvPr id="14352" name="组合 14351"/>
            <p:cNvGrpSpPr/>
            <p:nvPr/>
          </p:nvGrpSpPr>
          <p:grpSpPr>
            <a:xfrm>
              <a:off x="816" y="735"/>
              <a:ext cx="950" cy="205"/>
              <a:chOff x="816" y="735"/>
              <a:chExt cx="950" cy="205"/>
            </a:xfrm>
          </p:grpSpPr>
          <p:sp>
            <p:nvSpPr>
              <p:cNvPr id="14353" name="矩形 14352"/>
              <p:cNvSpPr/>
              <p:nvPr/>
            </p:nvSpPr>
            <p:spPr>
              <a:xfrm>
                <a:off x="816" y="735"/>
                <a:ext cx="278" cy="20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M1</a:t>
                </a:r>
                <a:endParaRPr sz="2400" b="1">
                  <a:latin typeface="Times New Roman" panose="02020603050405020304" pitchFamily="18" charset="0"/>
                </a:endParaRPr>
              </a:p>
            </p:txBody>
          </p:sp>
          <p:sp>
            <p:nvSpPr>
              <p:cNvPr id="14354" name="矩形 14353"/>
              <p:cNvSpPr/>
              <p:nvPr/>
            </p:nvSpPr>
            <p:spPr>
              <a:xfrm>
                <a:off x="1152" y="736"/>
                <a:ext cx="278" cy="20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M2</a:t>
                </a:r>
                <a:endParaRPr sz="2400" b="1">
                  <a:latin typeface="Times New Roman" panose="02020603050405020304" pitchFamily="18" charset="0"/>
                </a:endParaRPr>
              </a:p>
            </p:txBody>
          </p:sp>
          <p:sp>
            <p:nvSpPr>
              <p:cNvPr id="14355" name="矩形 14354"/>
              <p:cNvSpPr/>
              <p:nvPr/>
            </p:nvSpPr>
            <p:spPr>
              <a:xfrm>
                <a:off x="1488" y="736"/>
                <a:ext cx="278" cy="20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M3</a:t>
                </a:r>
                <a:endParaRPr sz="2400" b="1">
                  <a:latin typeface="Times New Roman" panose="02020603050405020304" pitchFamily="18" charset="0"/>
                </a:endParaRPr>
              </a:p>
            </p:txBody>
          </p:sp>
        </p:grpSp>
        <p:grpSp>
          <p:nvGrpSpPr>
            <p:cNvPr id="14356" name="组合 14355"/>
            <p:cNvGrpSpPr/>
            <p:nvPr/>
          </p:nvGrpSpPr>
          <p:grpSpPr>
            <a:xfrm>
              <a:off x="432" y="1023"/>
              <a:ext cx="233" cy="886"/>
              <a:chOff x="432" y="1023"/>
              <a:chExt cx="233" cy="886"/>
            </a:xfrm>
          </p:grpSpPr>
          <p:sp>
            <p:nvSpPr>
              <p:cNvPr id="14357" name="矩形 14356"/>
              <p:cNvSpPr/>
              <p:nvPr/>
            </p:nvSpPr>
            <p:spPr>
              <a:xfrm>
                <a:off x="432" y="1023"/>
                <a:ext cx="233" cy="20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P1</a:t>
                </a:r>
                <a:endParaRPr sz="2400" b="1">
                  <a:latin typeface="Times New Roman" panose="02020603050405020304" pitchFamily="18" charset="0"/>
                </a:endParaRPr>
              </a:p>
            </p:txBody>
          </p:sp>
          <p:sp>
            <p:nvSpPr>
              <p:cNvPr id="14358" name="矩形 14357"/>
              <p:cNvSpPr/>
              <p:nvPr/>
            </p:nvSpPr>
            <p:spPr>
              <a:xfrm>
                <a:off x="432" y="1360"/>
                <a:ext cx="233" cy="20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P2</a:t>
                </a:r>
                <a:endParaRPr sz="2400" b="1">
                  <a:latin typeface="Times New Roman" panose="02020603050405020304" pitchFamily="18" charset="0"/>
                </a:endParaRPr>
              </a:p>
            </p:txBody>
          </p:sp>
          <p:sp>
            <p:nvSpPr>
              <p:cNvPr id="14359" name="矩形 14358"/>
              <p:cNvSpPr/>
              <p:nvPr/>
            </p:nvSpPr>
            <p:spPr>
              <a:xfrm>
                <a:off x="432" y="1705"/>
                <a:ext cx="233" cy="20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P3</a:t>
                </a:r>
                <a:endParaRPr sz="2400" b="1">
                  <a:latin typeface="Times New Roman" panose="02020603050405020304" pitchFamily="18" charset="0"/>
                </a:endParaRPr>
              </a:p>
            </p:txBody>
          </p:sp>
        </p:gr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945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有选择的专业化</a:t>
            </a:r>
            <a:endParaRPr>
              <a:solidFill>
                <a:schemeClr val="hlink"/>
              </a:solidFill>
              <a:ea typeface="华文中宋" pitchFamily="2" charset="-122"/>
            </a:endParaRPr>
          </a:p>
        </p:txBody>
      </p:sp>
      <p:sp>
        <p:nvSpPr>
          <p:cNvPr id="19459" name="文本占位符 19458"/>
          <p:cNvSpPr>
            <a:spLocks noGrp="1"/>
          </p:cNvSpPr>
          <p:nvPr>
            <p:ph type="body" idx="1"/>
          </p:nvPr>
        </p:nvSpPr>
        <p:spPr>
          <a:xfrm>
            <a:off x="457200" y="1600200"/>
            <a:ext cx="8229600" cy="4800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有选择的进入几个不同的细分市场</a:t>
            </a:r>
            <a:endParaRPr>
              <a:ea typeface="华文中宋" pitchFamily="2" charset="-122"/>
            </a:endParaRPr>
          </a:p>
          <a:p>
            <a:pPr lvl="0"/>
            <a:r>
              <a:rPr>
                <a:ea typeface="华文中宋" pitchFamily="2" charset="-122"/>
              </a:rPr>
              <a:t>分散风险</a:t>
            </a:r>
            <a:endParaRPr>
              <a:ea typeface="华文中宋" pitchFamily="2" charset="-122"/>
            </a:endParaRPr>
          </a:p>
          <a:p>
            <a:pPr lvl="0"/>
            <a:r>
              <a:rPr>
                <a:ea typeface="华文中宋" pitchFamily="2" charset="-122"/>
              </a:rPr>
              <a:t>分散公司有限的注意力</a:t>
            </a:r>
            <a:endParaRPr>
              <a:ea typeface="华文中宋" pitchFamily="2" charset="-122"/>
            </a:endParaRPr>
          </a:p>
        </p:txBody>
      </p:sp>
      <p:grpSp>
        <p:nvGrpSpPr>
          <p:cNvPr id="19461" name="组合 19460"/>
          <p:cNvGrpSpPr/>
          <p:nvPr/>
        </p:nvGrpSpPr>
        <p:grpSpPr>
          <a:xfrm>
            <a:off x="4775200" y="3114675"/>
            <a:ext cx="3378200" cy="3209925"/>
            <a:chOff x="1920" y="739"/>
            <a:chExt cx="1344" cy="1277"/>
          </a:xfrm>
        </p:grpSpPr>
        <p:grpSp>
          <p:nvGrpSpPr>
            <p:cNvPr id="19462" name="组合 19461"/>
            <p:cNvGrpSpPr/>
            <p:nvPr/>
          </p:nvGrpSpPr>
          <p:grpSpPr>
            <a:xfrm>
              <a:off x="2256" y="1008"/>
              <a:ext cx="1008" cy="1008"/>
              <a:chOff x="2256" y="1008"/>
              <a:chExt cx="1008" cy="1008"/>
            </a:xfrm>
          </p:grpSpPr>
          <p:sp>
            <p:nvSpPr>
              <p:cNvPr id="19463" name="矩形 19462"/>
              <p:cNvSpPr/>
              <p:nvPr/>
            </p:nvSpPr>
            <p:spPr>
              <a:xfrm>
                <a:off x="2256" y="1008"/>
                <a:ext cx="336" cy="336"/>
              </a:xfrm>
              <a:prstGeom prst="rect">
                <a:avLst/>
              </a:prstGeom>
              <a:solidFill>
                <a:schemeClr val="accent1"/>
              </a:solidFill>
              <a:ln>
                <a:solidFill>
                  <a:schemeClr val="tx1"/>
                </a:solidFill>
                <a:miter lim="800000"/>
              </a:ln>
            </p:spPr>
            <p:txBody>
              <a:bodyPr/>
              <a:lstStyle/>
              <a:p/>
            </p:txBody>
          </p:sp>
          <p:sp>
            <p:nvSpPr>
              <p:cNvPr id="19464" name="矩形 19463"/>
              <p:cNvSpPr/>
              <p:nvPr/>
            </p:nvSpPr>
            <p:spPr>
              <a:xfrm>
                <a:off x="2592" y="1008"/>
                <a:ext cx="336" cy="336"/>
              </a:xfrm>
              <a:prstGeom prst="rect">
                <a:avLst/>
              </a:prstGeom>
              <a:solidFill>
                <a:schemeClr val="accent1"/>
              </a:solidFill>
              <a:ln>
                <a:solidFill>
                  <a:schemeClr val="tx1"/>
                </a:solidFill>
                <a:miter lim="800000"/>
              </a:ln>
            </p:spPr>
            <p:txBody>
              <a:bodyPr/>
              <a:lstStyle/>
              <a:p/>
            </p:txBody>
          </p:sp>
          <p:sp>
            <p:nvSpPr>
              <p:cNvPr id="19465" name="矩形 19464"/>
              <p:cNvSpPr/>
              <p:nvPr/>
            </p:nvSpPr>
            <p:spPr>
              <a:xfrm>
                <a:off x="2928" y="1008"/>
                <a:ext cx="336" cy="336"/>
              </a:xfrm>
              <a:prstGeom prst="rect">
                <a:avLst/>
              </a:prstGeom>
              <a:solidFill>
                <a:schemeClr val="bg2"/>
              </a:solidFill>
              <a:ln>
                <a:solidFill>
                  <a:schemeClr val="tx1"/>
                </a:solidFill>
                <a:miter lim="800000"/>
              </a:ln>
            </p:spPr>
            <p:txBody>
              <a:bodyPr/>
              <a:lstStyle/>
              <a:p/>
            </p:txBody>
          </p:sp>
          <p:sp>
            <p:nvSpPr>
              <p:cNvPr id="19466" name="矩形 19465"/>
              <p:cNvSpPr/>
              <p:nvPr/>
            </p:nvSpPr>
            <p:spPr>
              <a:xfrm>
                <a:off x="2256" y="1344"/>
                <a:ext cx="336" cy="336"/>
              </a:xfrm>
              <a:prstGeom prst="rect">
                <a:avLst/>
              </a:prstGeom>
              <a:solidFill>
                <a:schemeClr val="bg2"/>
              </a:solidFill>
              <a:ln>
                <a:solidFill>
                  <a:schemeClr val="tx1"/>
                </a:solidFill>
                <a:miter lim="800000"/>
              </a:ln>
            </p:spPr>
            <p:txBody>
              <a:bodyPr/>
              <a:lstStyle/>
              <a:p/>
            </p:txBody>
          </p:sp>
          <p:sp>
            <p:nvSpPr>
              <p:cNvPr id="19467" name="矩形 19466"/>
              <p:cNvSpPr/>
              <p:nvPr/>
            </p:nvSpPr>
            <p:spPr>
              <a:xfrm>
                <a:off x="2592" y="1344"/>
                <a:ext cx="336" cy="336"/>
              </a:xfrm>
              <a:prstGeom prst="rect">
                <a:avLst/>
              </a:prstGeom>
              <a:solidFill>
                <a:schemeClr val="accent1"/>
              </a:solidFill>
              <a:ln>
                <a:solidFill>
                  <a:schemeClr val="tx1"/>
                </a:solidFill>
                <a:miter lim="800000"/>
              </a:ln>
            </p:spPr>
            <p:txBody>
              <a:bodyPr/>
              <a:lstStyle/>
              <a:p/>
            </p:txBody>
          </p:sp>
          <p:sp>
            <p:nvSpPr>
              <p:cNvPr id="19468" name="矩形 19467"/>
              <p:cNvSpPr/>
              <p:nvPr/>
            </p:nvSpPr>
            <p:spPr>
              <a:xfrm>
                <a:off x="2928" y="1344"/>
                <a:ext cx="336" cy="336"/>
              </a:xfrm>
              <a:prstGeom prst="rect">
                <a:avLst/>
              </a:prstGeom>
              <a:solidFill>
                <a:schemeClr val="accent1"/>
              </a:solidFill>
              <a:ln>
                <a:solidFill>
                  <a:schemeClr val="tx1"/>
                </a:solidFill>
                <a:miter lim="800000"/>
              </a:ln>
            </p:spPr>
            <p:txBody>
              <a:bodyPr/>
              <a:lstStyle/>
              <a:p/>
            </p:txBody>
          </p:sp>
          <p:sp>
            <p:nvSpPr>
              <p:cNvPr id="19469" name="矩形 19468"/>
              <p:cNvSpPr/>
              <p:nvPr/>
            </p:nvSpPr>
            <p:spPr>
              <a:xfrm>
                <a:off x="2256" y="1680"/>
                <a:ext cx="336" cy="336"/>
              </a:xfrm>
              <a:prstGeom prst="rect">
                <a:avLst/>
              </a:prstGeom>
              <a:solidFill>
                <a:schemeClr val="accent1"/>
              </a:solidFill>
              <a:ln>
                <a:solidFill>
                  <a:schemeClr val="tx1"/>
                </a:solidFill>
                <a:miter lim="800000"/>
              </a:ln>
            </p:spPr>
            <p:txBody>
              <a:bodyPr/>
              <a:lstStyle/>
              <a:p/>
            </p:txBody>
          </p:sp>
          <p:sp>
            <p:nvSpPr>
              <p:cNvPr id="19470" name="矩形 19469"/>
              <p:cNvSpPr/>
              <p:nvPr/>
            </p:nvSpPr>
            <p:spPr>
              <a:xfrm>
                <a:off x="2592" y="1680"/>
                <a:ext cx="336" cy="336"/>
              </a:xfrm>
              <a:prstGeom prst="rect">
                <a:avLst/>
              </a:prstGeom>
              <a:solidFill>
                <a:schemeClr val="bg2"/>
              </a:solidFill>
              <a:ln>
                <a:solidFill>
                  <a:schemeClr val="tx1"/>
                </a:solidFill>
                <a:miter lim="800000"/>
              </a:ln>
            </p:spPr>
            <p:txBody>
              <a:bodyPr/>
              <a:lstStyle/>
              <a:p/>
            </p:txBody>
          </p:sp>
          <p:sp>
            <p:nvSpPr>
              <p:cNvPr id="19471" name="矩形 19470"/>
              <p:cNvSpPr/>
              <p:nvPr/>
            </p:nvSpPr>
            <p:spPr>
              <a:xfrm>
                <a:off x="2928" y="1680"/>
                <a:ext cx="336" cy="336"/>
              </a:xfrm>
              <a:prstGeom prst="rect">
                <a:avLst/>
              </a:prstGeom>
              <a:solidFill>
                <a:schemeClr val="accent1"/>
              </a:solidFill>
              <a:ln>
                <a:solidFill>
                  <a:schemeClr val="tx1"/>
                </a:solidFill>
                <a:miter lim="800000"/>
              </a:ln>
            </p:spPr>
            <p:txBody>
              <a:bodyPr/>
              <a:lstStyle/>
              <a:p/>
            </p:txBody>
          </p:sp>
        </p:grpSp>
        <p:grpSp>
          <p:nvGrpSpPr>
            <p:cNvPr id="19472" name="组合 19471"/>
            <p:cNvGrpSpPr/>
            <p:nvPr/>
          </p:nvGrpSpPr>
          <p:grpSpPr>
            <a:xfrm>
              <a:off x="2256" y="739"/>
              <a:ext cx="920" cy="182"/>
              <a:chOff x="816" y="691"/>
              <a:chExt cx="920" cy="182"/>
            </a:xfrm>
          </p:grpSpPr>
          <p:sp>
            <p:nvSpPr>
              <p:cNvPr id="19473" name="矩形 19472"/>
              <p:cNvSpPr/>
              <p:nvPr/>
            </p:nvSpPr>
            <p:spPr>
              <a:xfrm>
                <a:off x="816" y="691"/>
                <a:ext cx="248"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M1</a:t>
                </a:r>
                <a:endParaRPr sz="2400" b="1">
                  <a:latin typeface="Times New Roman" panose="02020603050405020304" pitchFamily="18" charset="0"/>
                </a:endParaRPr>
              </a:p>
            </p:txBody>
          </p:sp>
          <p:sp>
            <p:nvSpPr>
              <p:cNvPr id="19474" name="矩形 19473"/>
              <p:cNvSpPr/>
              <p:nvPr/>
            </p:nvSpPr>
            <p:spPr>
              <a:xfrm>
                <a:off x="1152" y="691"/>
                <a:ext cx="248"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M2</a:t>
                </a:r>
                <a:endParaRPr sz="2400" b="1">
                  <a:latin typeface="Times New Roman" panose="02020603050405020304" pitchFamily="18" charset="0"/>
                </a:endParaRPr>
              </a:p>
            </p:txBody>
          </p:sp>
          <p:sp>
            <p:nvSpPr>
              <p:cNvPr id="19475" name="矩形 19474"/>
              <p:cNvSpPr/>
              <p:nvPr/>
            </p:nvSpPr>
            <p:spPr>
              <a:xfrm>
                <a:off x="1488" y="691"/>
                <a:ext cx="248"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M3</a:t>
                </a:r>
                <a:endParaRPr sz="2400" b="1">
                  <a:latin typeface="Times New Roman" panose="02020603050405020304" pitchFamily="18" charset="0"/>
                </a:endParaRPr>
              </a:p>
            </p:txBody>
          </p:sp>
        </p:grpSp>
        <p:grpSp>
          <p:nvGrpSpPr>
            <p:cNvPr id="19476" name="组合 19475"/>
            <p:cNvGrpSpPr/>
            <p:nvPr/>
          </p:nvGrpSpPr>
          <p:grpSpPr>
            <a:xfrm>
              <a:off x="1920" y="1027"/>
              <a:ext cx="208" cy="863"/>
              <a:chOff x="432" y="1027"/>
              <a:chExt cx="208" cy="863"/>
            </a:xfrm>
          </p:grpSpPr>
          <p:sp>
            <p:nvSpPr>
              <p:cNvPr id="19477" name="矩形 19476"/>
              <p:cNvSpPr/>
              <p:nvPr/>
            </p:nvSpPr>
            <p:spPr>
              <a:xfrm>
                <a:off x="432" y="1027"/>
                <a:ext cx="207"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P1</a:t>
                </a:r>
                <a:endParaRPr sz="2400" b="1">
                  <a:latin typeface="Times New Roman" panose="02020603050405020304" pitchFamily="18" charset="0"/>
                </a:endParaRPr>
              </a:p>
            </p:txBody>
          </p:sp>
          <p:sp>
            <p:nvSpPr>
              <p:cNvPr id="19478" name="矩形 19477"/>
              <p:cNvSpPr/>
              <p:nvPr/>
            </p:nvSpPr>
            <p:spPr>
              <a:xfrm>
                <a:off x="432" y="1363"/>
                <a:ext cx="208"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P2</a:t>
                </a:r>
                <a:endParaRPr sz="2400" b="1">
                  <a:latin typeface="Times New Roman" panose="02020603050405020304" pitchFamily="18" charset="0"/>
                </a:endParaRPr>
              </a:p>
            </p:txBody>
          </p:sp>
          <p:sp>
            <p:nvSpPr>
              <p:cNvPr id="19479" name="矩形 19478"/>
              <p:cNvSpPr/>
              <p:nvPr/>
            </p:nvSpPr>
            <p:spPr>
              <a:xfrm>
                <a:off x="432" y="1708"/>
                <a:ext cx="208" cy="182"/>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P3</a:t>
                </a:r>
                <a:endParaRPr sz="2400" b="1">
                  <a:latin typeface="Times New Roman" panose="02020603050405020304" pitchFamily="18" charset="0"/>
                </a:endParaRPr>
              </a:p>
            </p:txBody>
          </p:sp>
        </p:grpSp>
      </p:gr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150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市场专业化</a:t>
            </a:r>
            <a:endParaRPr>
              <a:solidFill>
                <a:schemeClr val="hlink"/>
              </a:solidFill>
              <a:ea typeface="华文中宋" pitchFamily="2" charset="-122"/>
            </a:endParaRPr>
          </a:p>
        </p:txBody>
      </p:sp>
      <p:sp>
        <p:nvSpPr>
          <p:cNvPr id="21507" name="文本占位符 21506"/>
          <p:cNvSpPr>
            <a:spLocks noGrp="1"/>
          </p:cNvSpPr>
          <p:nvPr>
            <p:ph type="body" idx="1"/>
          </p:nvPr>
        </p:nvSpPr>
        <p:spPr>
          <a:xfrm>
            <a:off x="381000" y="1676400"/>
            <a:ext cx="83820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集中力量满足某一特定顾客群的各种需要</a:t>
            </a:r>
            <a:endParaRPr>
              <a:ea typeface="华文中宋" pitchFamily="2" charset="-122"/>
            </a:endParaRPr>
          </a:p>
          <a:p>
            <a:pPr lvl="0"/>
            <a:r>
              <a:rPr>
                <a:ea typeface="华文中宋" pitchFamily="2" charset="-122"/>
              </a:rPr>
              <a:t>更好的满足顾客需求</a:t>
            </a:r>
            <a:endParaRPr>
              <a:ea typeface="华文中宋" pitchFamily="2" charset="-122"/>
            </a:endParaRPr>
          </a:p>
          <a:p>
            <a:pPr lvl="0"/>
            <a:r>
              <a:rPr>
                <a:ea typeface="华文中宋" pitchFamily="2" charset="-122"/>
              </a:rPr>
              <a:t>树立良好信誉</a:t>
            </a:r>
            <a:endParaRPr>
              <a:ea typeface="华文中宋" pitchFamily="2" charset="-122"/>
            </a:endParaRPr>
          </a:p>
          <a:p>
            <a:pPr lvl="0"/>
            <a:r>
              <a:rPr>
                <a:ea typeface="华文中宋" pitchFamily="2" charset="-122"/>
              </a:rPr>
              <a:t>顾客需求变化会使公司</a:t>
            </a:r>
            <a:endParaRPr>
              <a:ea typeface="华文中宋" pitchFamily="2" charset="-122"/>
            </a:endParaRPr>
          </a:p>
          <a:p>
            <a:pPr lvl="0">
              <a:buNone/>
            </a:pPr>
            <a:r>
              <a:rPr>
                <a:ea typeface="华文中宋" pitchFamily="2" charset="-122"/>
              </a:rPr>
              <a:t>    面临风险</a:t>
            </a:r>
            <a:endParaRPr>
              <a:ea typeface="华文中宋" pitchFamily="2" charset="-122"/>
            </a:endParaRPr>
          </a:p>
        </p:txBody>
      </p:sp>
      <p:grpSp>
        <p:nvGrpSpPr>
          <p:cNvPr id="21530" name="组合 21529"/>
          <p:cNvGrpSpPr/>
          <p:nvPr/>
        </p:nvGrpSpPr>
        <p:grpSpPr>
          <a:xfrm>
            <a:off x="5410200" y="3200400"/>
            <a:ext cx="3352800" cy="3186112"/>
            <a:chOff x="3408" y="2016"/>
            <a:chExt cx="2112" cy="2007"/>
          </a:xfrm>
        </p:grpSpPr>
        <p:grpSp>
          <p:nvGrpSpPr>
            <p:cNvPr id="21529" name="组合 21528"/>
            <p:cNvGrpSpPr/>
            <p:nvPr/>
          </p:nvGrpSpPr>
          <p:grpSpPr>
            <a:xfrm>
              <a:off x="3936" y="2439"/>
              <a:ext cx="1584" cy="1584"/>
              <a:chOff x="3936" y="2439"/>
              <a:chExt cx="1584" cy="1584"/>
            </a:xfrm>
          </p:grpSpPr>
          <p:sp>
            <p:nvSpPr>
              <p:cNvPr id="21511" name="矩形 21510"/>
              <p:cNvSpPr/>
              <p:nvPr/>
            </p:nvSpPr>
            <p:spPr>
              <a:xfrm>
                <a:off x="3936" y="2439"/>
                <a:ext cx="528" cy="528"/>
              </a:xfrm>
              <a:prstGeom prst="rect">
                <a:avLst/>
              </a:prstGeom>
              <a:solidFill>
                <a:schemeClr val="bg2"/>
              </a:solidFill>
              <a:ln>
                <a:solidFill>
                  <a:schemeClr val="tx1"/>
                </a:solidFill>
                <a:miter lim="800000"/>
              </a:ln>
            </p:spPr>
            <p:txBody>
              <a:bodyPr/>
              <a:lstStyle/>
              <a:p/>
            </p:txBody>
          </p:sp>
          <p:sp>
            <p:nvSpPr>
              <p:cNvPr id="21512" name="矩形 21511"/>
              <p:cNvSpPr/>
              <p:nvPr/>
            </p:nvSpPr>
            <p:spPr>
              <a:xfrm>
                <a:off x="4464" y="2439"/>
                <a:ext cx="528" cy="528"/>
              </a:xfrm>
              <a:prstGeom prst="rect">
                <a:avLst/>
              </a:prstGeom>
              <a:solidFill>
                <a:schemeClr val="accent1"/>
              </a:solidFill>
              <a:ln>
                <a:solidFill>
                  <a:schemeClr val="tx1"/>
                </a:solidFill>
                <a:miter lim="800000"/>
              </a:ln>
            </p:spPr>
            <p:txBody>
              <a:bodyPr/>
              <a:lstStyle/>
              <a:p/>
            </p:txBody>
          </p:sp>
          <p:sp>
            <p:nvSpPr>
              <p:cNvPr id="21513" name="矩形 21512"/>
              <p:cNvSpPr/>
              <p:nvPr/>
            </p:nvSpPr>
            <p:spPr>
              <a:xfrm>
                <a:off x="4992" y="2439"/>
                <a:ext cx="528" cy="528"/>
              </a:xfrm>
              <a:prstGeom prst="rect">
                <a:avLst/>
              </a:prstGeom>
              <a:solidFill>
                <a:schemeClr val="accent1"/>
              </a:solidFill>
              <a:ln>
                <a:solidFill>
                  <a:schemeClr val="tx1"/>
                </a:solidFill>
                <a:miter lim="800000"/>
              </a:ln>
            </p:spPr>
            <p:txBody>
              <a:bodyPr/>
              <a:lstStyle/>
              <a:p/>
            </p:txBody>
          </p:sp>
          <p:sp>
            <p:nvSpPr>
              <p:cNvPr id="21514" name="矩形 21513"/>
              <p:cNvSpPr/>
              <p:nvPr/>
            </p:nvSpPr>
            <p:spPr>
              <a:xfrm>
                <a:off x="3936" y="2967"/>
                <a:ext cx="528" cy="528"/>
              </a:xfrm>
              <a:prstGeom prst="rect">
                <a:avLst/>
              </a:prstGeom>
              <a:solidFill>
                <a:schemeClr val="bg2"/>
              </a:solidFill>
              <a:ln>
                <a:solidFill>
                  <a:schemeClr val="tx1"/>
                </a:solidFill>
                <a:miter lim="800000"/>
              </a:ln>
            </p:spPr>
            <p:txBody>
              <a:bodyPr/>
              <a:lstStyle/>
              <a:p/>
            </p:txBody>
          </p:sp>
          <p:sp>
            <p:nvSpPr>
              <p:cNvPr id="21515" name="矩形 21514"/>
              <p:cNvSpPr/>
              <p:nvPr/>
            </p:nvSpPr>
            <p:spPr>
              <a:xfrm>
                <a:off x="4464" y="2967"/>
                <a:ext cx="528" cy="528"/>
              </a:xfrm>
              <a:prstGeom prst="rect">
                <a:avLst/>
              </a:prstGeom>
              <a:solidFill>
                <a:schemeClr val="accent1"/>
              </a:solidFill>
              <a:ln>
                <a:solidFill>
                  <a:schemeClr val="tx1"/>
                </a:solidFill>
                <a:miter lim="800000"/>
              </a:ln>
            </p:spPr>
            <p:txBody>
              <a:bodyPr/>
              <a:lstStyle/>
              <a:p/>
            </p:txBody>
          </p:sp>
          <p:sp>
            <p:nvSpPr>
              <p:cNvPr id="21516" name="矩形 21515"/>
              <p:cNvSpPr/>
              <p:nvPr/>
            </p:nvSpPr>
            <p:spPr>
              <a:xfrm>
                <a:off x="4992" y="2967"/>
                <a:ext cx="528" cy="528"/>
              </a:xfrm>
              <a:prstGeom prst="rect">
                <a:avLst/>
              </a:prstGeom>
              <a:solidFill>
                <a:schemeClr val="accent1"/>
              </a:solidFill>
              <a:ln>
                <a:solidFill>
                  <a:schemeClr val="tx1"/>
                </a:solidFill>
                <a:miter lim="800000"/>
              </a:ln>
            </p:spPr>
            <p:txBody>
              <a:bodyPr/>
              <a:lstStyle/>
              <a:p/>
            </p:txBody>
          </p:sp>
          <p:sp>
            <p:nvSpPr>
              <p:cNvPr id="21517" name="矩形 21516"/>
              <p:cNvSpPr/>
              <p:nvPr/>
            </p:nvSpPr>
            <p:spPr>
              <a:xfrm>
                <a:off x="3936" y="3495"/>
                <a:ext cx="528" cy="528"/>
              </a:xfrm>
              <a:prstGeom prst="rect">
                <a:avLst/>
              </a:prstGeom>
              <a:solidFill>
                <a:schemeClr val="bg2"/>
              </a:solidFill>
              <a:ln>
                <a:solidFill>
                  <a:schemeClr val="tx1"/>
                </a:solidFill>
                <a:miter lim="800000"/>
              </a:ln>
            </p:spPr>
            <p:txBody>
              <a:bodyPr/>
              <a:lstStyle/>
              <a:p/>
            </p:txBody>
          </p:sp>
          <p:sp>
            <p:nvSpPr>
              <p:cNvPr id="21518" name="矩形 21517"/>
              <p:cNvSpPr/>
              <p:nvPr/>
            </p:nvSpPr>
            <p:spPr>
              <a:xfrm>
                <a:off x="4464" y="3495"/>
                <a:ext cx="528" cy="528"/>
              </a:xfrm>
              <a:prstGeom prst="rect">
                <a:avLst/>
              </a:prstGeom>
              <a:solidFill>
                <a:schemeClr val="accent1"/>
              </a:solidFill>
              <a:ln>
                <a:solidFill>
                  <a:schemeClr val="tx1"/>
                </a:solidFill>
                <a:miter lim="800000"/>
              </a:ln>
            </p:spPr>
            <p:txBody>
              <a:bodyPr/>
              <a:lstStyle/>
              <a:p/>
            </p:txBody>
          </p:sp>
          <p:sp>
            <p:nvSpPr>
              <p:cNvPr id="21519" name="矩形 21518"/>
              <p:cNvSpPr/>
              <p:nvPr/>
            </p:nvSpPr>
            <p:spPr>
              <a:xfrm>
                <a:off x="4992" y="3495"/>
                <a:ext cx="528" cy="528"/>
              </a:xfrm>
              <a:prstGeom prst="rect">
                <a:avLst/>
              </a:prstGeom>
              <a:solidFill>
                <a:schemeClr val="accent1"/>
              </a:solidFill>
              <a:ln>
                <a:solidFill>
                  <a:schemeClr val="tx1"/>
                </a:solidFill>
                <a:miter lim="800000"/>
              </a:ln>
            </p:spPr>
            <p:txBody>
              <a:bodyPr/>
              <a:lstStyle/>
              <a:p/>
            </p:txBody>
          </p:sp>
        </p:grpSp>
        <p:grpSp>
          <p:nvGrpSpPr>
            <p:cNvPr id="21520" name="组合 21519"/>
            <p:cNvGrpSpPr/>
            <p:nvPr/>
          </p:nvGrpSpPr>
          <p:grpSpPr>
            <a:xfrm>
              <a:off x="3936" y="2016"/>
              <a:ext cx="1449" cy="288"/>
              <a:chOff x="816" y="691"/>
              <a:chExt cx="922" cy="183"/>
            </a:xfrm>
          </p:grpSpPr>
          <p:sp>
            <p:nvSpPr>
              <p:cNvPr id="21521" name="矩形 21520"/>
              <p:cNvSpPr/>
              <p:nvPr/>
            </p:nvSpPr>
            <p:spPr>
              <a:xfrm>
                <a:off x="816" y="691"/>
                <a:ext cx="250" cy="18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M1</a:t>
                </a:r>
                <a:endParaRPr sz="2400" b="1">
                  <a:latin typeface="Times New Roman" panose="02020603050405020304" pitchFamily="18" charset="0"/>
                </a:endParaRPr>
              </a:p>
            </p:txBody>
          </p:sp>
          <p:sp>
            <p:nvSpPr>
              <p:cNvPr id="21522" name="矩形 21521"/>
              <p:cNvSpPr/>
              <p:nvPr/>
            </p:nvSpPr>
            <p:spPr>
              <a:xfrm>
                <a:off x="1152" y="691"/>
                <a:ext cx="250" cy="18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M2</a:t>
                </a:r>
                <a:endParaRPr sz="2400" b="1">
                  <a:latin typeface="Times New Roman" panose="02020603050405020304" pitchFamily="18" charset="0"/>
                </a:endParaRPr>
              </a:p>
            </p:txBody>
          </p:sp>
          <p:sp>
            <p:nvSpPr>
              <p:cNvPr id="21523" name="矩形 21522"/>
              <p:cNvSpPr/>
              <p:nvPr/>
            </p:nvSpPr>
            <p:spPr>
              <a:xfrm>
                <a:off x="1488" y="691"/>
                <a:ext cx="250" cy="18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M3</a:t>
                </a:r>
                <a:endParaRPr sz="2400" b="1">
                  <a:latin typeface="Times New Roman" panose="02020603050405020304" pitchFamily="18" charset="0"/>
                </a:endParaRPr>
              </a:p>
            </p:txBody>
          </p:sp>
        </p:grpSp>
        <p:grpSp>
          <p:nvGrpSpPr>
            <p:cNvPr id="21524" name="组合 21523"/>
            <p:cNvGrpSpPr/>
            <p:nvPr/>
          </p:nvGrpSpPr>
          <p:grpSpPr>
            <a:xfrm>
              <a:off x="3408" y="2530"/>
              <a:ext cx="330" cy="1358"/>
              <a:chOff x="432" y="1027"/>
              <a:chExt cx="210" cy="864"/>
            </a:xfrm>
          </p:grpSpPr>
          <p:sp>
            <p:nvSpPr>
              <p:cNvPr id="21525" name="矩形 21524"/>
              <p:cNvSpPr/>
              <p:nvPr/>
            </p:nvSpPr>
            <p:spPr>
              <a:xfrm>
                <a:off x="432" y="1027"/>
                <a:ext cx="209" cy="18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P1</a:t>
                </a:r>
                <a:endParaRPr sz="2400" b="1">
                  <a:latin typeface="Times New Roman" panose="02020603050405020304" pitchFamily="18" charset="0"/>
                </a:endParaRPr>
              </a:p>
            </p:txBody>
          </p:sp>
          <p:sp>
            <p:nvSpPr>
              <p:cNvPr id="21526" name="矩形 21525"/>
              <p:cNvSpPr/>
              <p:nvPr/>
            </p:nvSpPr>
            <p:spPr>
              <a:xfrm>
                <a:off x="432" y="1362"/>
                <a:ext cx="210" cy="184"/>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P2</a:t>
                </a:r>
                <a:endParaRPr sz="2400" b="1">
                  <a:latin typeface="Times New Roman" panose="02020603050405020304" pitchFamily="18" charset="0"/>
                </a:endParaRPr>
              </a:p>
            </p:txBody>
          </p:sp>
          <p:sp>
            <p:nvSpPr>
              <p:cNvPr id="21527" name="矩形 21526"/>
              <p:cNvSpPr/>
              <p:nvPr/>
            </p:nvSpPr>
            <p:spPr>
              <a:xfrm>
                <a:off x="432" y="1708"/>
                <a:ext cx="209" cy="183"/>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P3</a:t>
                </a:r>
                <a:endParaRPr sz="2400" b="1">
                  <a:latin typeface="Times New Roman" panose="02020603050405020304" pitchFamily="18" charset="0"/>
                </a:endParaRPr>
              </a:p>
            </p:txBody>
          </p:sp>
        </p:gr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2252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产品专业化</a:t>
            </a:r>
            <a:endParaRPr sz="3600" b="0">
              <a:solidFill>
                <a:schemeClr val="hlink"/>
              </a:solidFill>
              <a:ea typeface="华文中宋" pitchFamily="2" charset="-122"/>
            </a:endParaRPr>
          </a:p>
        </p:txBody>
      </p:sp>
      <p:sp>
        <p:nvSpPr>
          <p:cNvPr id="22531" name="文本占位符 2253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公司同时向几个细分市场销售一种产品</a:t>
            </a:r>
            <a:endParaRPr>
              <a:ea typeface="华文中宋" pitchFamily="2" charset="-122"/>
            </a:endParaRPr>
          </a:p>
          <a:p>
            <a:pPr lvl="0"/>
            <a:r>
              <a:rPr>
                <a:ea typeface="华文中宋" pitchFamily="2" charset="-122"/>
              </a:rPr>
              <a:t>特定产品领域树立良好的信誉</a:t>
            </a:r>
            <a:endParaRPr>
              <a:ea typeface="华文中宋" pitchFamily="2" charset="-122"/>
            </a:endParaRPr>
          </a:p>
          <a:p>
            <a:pPr lvl="0"/>
            <a:r>
              <a:rPr>
                <a:ea typeface="华文中宋" pitchFamily="2" charset="-122"/>
              </a:rPr>
              <a:t>新技术、新产品的出现会危及公司</a:t>
            </a:r>
            <a:endParaRPr>
              <a:solidFill>
                <a:schemeClr val="hlink"/>
              </a:solidFill>
              <a:ea typeface="华文中宋" pitchFamily="2" charset="-122"/>
            </a:endParaRPr>
          </a:p>
        </p:txBody>
      </p:sp>
      <p:grpSp>
        <p:nvGrpSpPr>
          <p:cNvPr id="22533" name="组合 22532"/>
          <p:cNvGrpSpPr/>
          <p:nvPr/>
        </p:nvGrpSpPr>
        <p:grpSpPr>
          <a:xfrm>
            <a:off x="3124200" y="3430588"/>
            <a:ext cx="3276600" cy="3275012"/>
            <a:chOff x="1248" y="2371"/>
            <a:chExt cx="1344" cy="1277"/>
          </a:xfrm>
        </p:grpSpPr>
        <p:grpSp>
          <p:nvGrpSpPr>
            <p:cNvPr id="22534" name="组合 22533"/>
            <p:cNvGrpSpPr/>
            <p:nvPr/>
          </p:nvGrpSpPr>
          <p:grpSpPr>
            <a:xfrm>
              <a:off x="1584" y="2640"/>
              <a:ext cx="1008" cy="1008"/>
              <a:chOff x="1584" y="2640"/>
              <a:chExt cx="1008" cy="1008"/>
            </a:xfrm>
          </p:grpSpPr>
          <p:sp>
            <p:nvSpPr>
              <p:cNvPr id="22535" name="矩形 22534"/>
              <p:cNvSpPr/>
              <p:nvPr/>
            </p:nvSpPr>
            <p:spPr>
              <a:xfrm>
                <a:off x="1584" y="2640"/>
                <a:ext cx="336" cy="336"/>
              </a:xfrm>
              <a:prstGeom prst="rect">
                <a:avLst/>
              </a:prstGeom>
              <a:solidFill>
                <a:schemeClr val="accent1"/>
              </a:solidFill>
              <a:ln>
                <a:solidFill>
                  <a:schemeClr val="tx1"/>
                </a:solidFill>
                <a:miter lim="800000"/>
              </a:ln>
            </p:spPr>
            <p:txBody>
              <a:bodyPr/>
              <a:lstStyle/>
              <a:p/>
            </p:txBody>
          </p:sp>
          <p:sp>
            <p:nvSpPr>
              <p:cNvPr id="22536" name="矩形 22535"/>
              <p:cNvSpPr/>
              <p:nvPr/>
            </p:nvSpPr>
            <p:spPr>
              <a:xfrm>
                <a:off x="1920" y="2640"/>
                <a:ext cx="336" cy="336"/>
              </a:xfrm>
              <a:prstGeom prst="rect">
                <a:avLst/>
              </a:prstGeom>
              <a:solidFill>
                <a:schemeClr val="accent1"/>
              </a:solidFill>
              <a:ln>
                <a:solidFill>
                  <a:schemeClr val="tx1"/>
                </a:solidFill>
                <a:miter lim="800000"/>
              </a:ln>
            </p:spPr>
            <p:txBody>
              <a:bodyPr/>
              <a:lstStyle/>
              <a:p/>
            </p:txBody>
          </p:sp>
          <p:sp>
            <p:nvSpPr>
              <p:cNvPr id="22537" name="矩形 22536"/>
              <p:cNvSpPr/>
              <p:nvPr/>
            </p:nvSpPr>
            <p:spPr>
              <a:xfrm>
                <a:off x="2256" y="2640"/>
                <a:ext cx="336" cy="336"/>
              </a:xfrm>
              <a:prstGeom prst="rect">
                <a:avLst/>
              </a:prstGeom>
              <a:solidFill>
                <a:schemeClr val="accent1"/>
              </a:solidFill>
              <a:ln>
                <a:solidFill>
                  <a:schemeClr val="tx1"/>
                </a:solidFill>
                <a:miter lim="800000"/>
              </a:ln>
            </p:spPr>
            <p:txBody>
              <a:bodyPr/>
              <a:lstStyle/>
              <a:p/>
            </p:txBody>
          </p:sp>
          <p:sp>
            <p:nvSpPr>
              <p:cNvPr id="22538" name="矩形 22537"/>
              <p:cNvSpPr/>
              <p:nvPr/>
            </p:nvSpPr>
            <p:spPr>
              <a:xfrm>
                <a:off x="1584" y="2976"/>
                <a:ext cx="336" cy="336"/>
              </a:xfrm>
              <a:prstGeom prst="rect">
                <a:avLst/>
              </a:prstGeom>
              <a:solidFill>
                <a:schemeClr val="bg2"/>
              </a:solidFill>
              <a:ln>
                <a:solidFill>
                  <a:schemeClr val="tx1"/>
                </a:solidFill>
                <a:miter lim="800000"/>
              </a:ln>
            </p:spPr>
            <p:txBody>
              <a:bodyPr/>
              <a:lstStyle/>
              <a:p/>
            </p:txBody>
          </p:sp>
          <p:sp>
            <p:nvSpPr>
              <p:cNvPr id="22539" name="矩形 22538"/>
              <p:cNvSpPr/>
              <p:nvPr/>
            </p:nvSpPr>
            <p:spPr>
              <a:xfrm>
                <a:off x="1920" y="2976"/>
                <a:ext cx="336" cy="336"/>
              </a:xfrm>
              <a:prstGeom prst="rect">
                <a:avLst/>
              </a:prstGeom>
              <a:solidFill>
                <a:schemeClr val="bg2"/>
              </a:solidFill>
              <a:ln>
                <a:solidFill>
                  <a:schemeClr val="tx1"/>
                </a:solidFill>
                <a:miter lim="800000"/>
              </a:ln>
            </p:spPr>
            <p:txBody>
              <a:bodyPr/>
              <a:lstStyle/>
              <a:p/>
            </p:txBody>
          </p:sp>
          <p:sp>
            <p:nvSpPr>
              <p:cNvPr id="22540" name="矩形 22539"/>
              <p:cNvSpPr/>
              <p:nvPr/>
            </p:nvSpPr>
            <p:spPr>
              <a:xfrm>
                <a:off x="2256" y="2976"/>
                <a:ext cx="336" cy="336"/>
              </a:xfrm>
              <a:prstGeom prst="rect">
                <a:avLst/>
              </a:prstGeom>
              <a:solidFill>
                <a:schemeClr val="bg2"/>
              </a:solidFill>
              <a:ln>
                <a:solidFill>
                  <a:schemeClr val="tx1"/>
                </a:solidFill>
                <a:miter lim="800000"/>
              </a:ln>
            </p:spPr>
            <p:txBody>
              <a:bodyPr/>
              <a:lstStyle/>
              <a:p/>
            </p:txBody>
          </p:sp>
          <p:sp>
            <p:nvSpPr>
              <p:cNvPr id="22541" name="矩形 22540"/>
              <p:cNvSpPr/>
              <p:nvPr/>
            </p:nvSpPr>
            <p:spPr>
              <a:xfrm>
                <a:off x="1584" y="3312"/>
                <a:ext cx="336" cy="336"/>
              </a:xfrm>
              <a:prstGeom prst="rect">
                <a:avLst/>
              </a:prstGeom>
              <a:solidFill>
                <a:schemeClr val="accent1"/>
              </a:solidFill>
              <a:ln>
                <a:solidFill>
                  <a:schemeClr val="tx1"/>
                </a:solidFill>
                <a:miter lim="800000"/>
              </a:ln>
            </p:spPr>
            <p:txBody>
              <a:bodyPr/>
              <a:lstStyle/>
              <a:p/>
            </p:txBody>
          </p:sp>
          <p:sp>
            <p:nvSpPr>
              <p:cNvPr id="22542" name="矩形 22541"/>
              <p:cNvSpPr/>
              <p:nvPr/>
            </p:nvSpPr>
            <p:spPr>
              <a:xfrm>
                <a:off x="1920" y="3312"/>
                <a:ext cx="336" cy="336"/>
              </a:xfrm>
              <a:prstGeom prst="rect">
                <a:avLst/>
              </a:prstGeom>
              <a:solidFill>
                <a:schemeClr val="accent1"/>
              </a:solidFill>
              <a:ln>
                <a:solidFill>
                  <a:schemeClr val="tx1"/>
                </a:solidFill>
                <a:miter lim="800000"/>
              </a:ln>
            </p:spPr>
            <p:txBody>
              <a:bodyPr/>
              <a:lstStyle/>
              <a:p/>
            </p:txBody>
          </p:sp>
          <p:sp>
            <p:nvSpPr>
              <p:cNvPr id="22543" name="矩形 22542"/>
              <p:cNvSpPr/>
              <p:nvPr/>
            </p:nvSpPr>
            <p:spPr>
              <a:xfrm>
                <a:off x="2256" y="3312"/>
                <a:ext cx="336" cy="336"/>
              </a:xfrm>
              <a:prstGeom prst="rect">
                <a:avLst/>
              </a:prstGeom>
              <a:solidFill>
                <a:schemeClr val="accent1"/>
              </a:solidFill>
              <a:ln>
                <a:solidFill>
                  <a:schemeClr val="tx1"/>
                </a:solidFill>
                <a:miter lim="800000"/>
              </a:ln>
            </p:spPr>
            <p:txBody>
              <a:bodyPr/>
              <a:lstStyle/>
              <a:p/>
            </p:txBody>
          </p:sp>
        </p:grpSp>
        <p:grpSp>
          <p:nvGrpSpPr>
            <p:cNvPr id="22544" name="组合 22543"/>
            <p:cNvGrpSpPr/>
            <p:nvPr/>
          </p:nvGrpSpPr>
          <p:grpSpPr>
            <a:xfrm>
              <a:off x="1584" y="2371"/>
              <a:ext cx="928" cy="180"/>
              <a:chOff x="816" y="691"/>
              <a:chExt cx="928" cy="180"/>
            </a:xfrm>
          </p:grpSpPr>
          <p:sp>
            <p:nvSpPr>
              <p:cNvPr id="22545" name="矩形 22544"/>
              <p:cNvSpPr/>
              <p:nvPr/>
            </p:nvSpPr>
            <p:spPr>
              <a:xfrm>
                <a:off x="816" y="692"/>
                <a:ext cx="256" cy="17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M1</a:t>
                </a:r>
                <a:endParaRPr sz="2400" b="1">
                  <a:latin typeface="Times New Roman" panose="02020603050405020304" pitchFamily="18" charset="0"/>
                </a:endParaRPr>
              </a:p>
            </p:txBody>
          </p:sp>
          <p:sp>
            <p:nvSpPr>
              <p:cNvPr id="22546" name="矩形 22545"/>
              <p:cNvSpPr/>
              <p:nvPr/>
            </p:nvSpPr>
            <p:spPr>
              <a:xfrm>
                <a:off x="1152" y="691"/>
                <a:ext cx="256" cy="17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M2</a:t>
                </a:r>
                <a:endParaRPr sz="2400" b="1">
                  <a:latin typeface="Times New Roman" panose="02020603050405020304" pitchFamily="18" charset="0"/>
                </a:endParaRPr>
              </a:p>
            </p:txBody>
          </p:sp>
          <p:sp>
            <p:nvSpPr>
              <p:cNvPr id="22547" name="矩形 22546"/>
              <p:cNvSpPr/>
              <p:nvPr/>
            </p:nvSpPr>
            <p:spPr>
              <a:xfrm>
                <a:off x="1488" y="692"/>
                <a:ext cx="256" cy="17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M3</a:t>
                </a:r>
                <a:endParaRPr sz="2400" b="1">
                  <a:latin typeface="Times New Roman" panose="02020603050405020304" pitchFamily="18" charset="0"/>
                </a:endParaRPr>
              </a:p>
            </p:txBody>
          </p:sp>
        </p:grpSp>
        <p:grpSp>
          <p:nvGrpSpPr>
            <p:cNvPr id="22548" name="组合 22547"/>
            <p:cNvGrpSpPr/>
            <p:nvPr/>
          </p:nvGrpSpPr>
          <p:grpSpPr>
            <a:xfrm>
              <a:off x="1248" y="2660"/>
              <a:ext cx="214" cy="858"/>
              <a:chOff x="432" y="1028"/>
              <a:chExt cx="214" cy="858"/>
            </a:xfrm>
          </p:grpSpPr>
          <p:sp>
            <p:nvSpPr>
              <p:cNvPr id="22549" name="矩形 22548"/>
              <p:cNvSpPr/>
              <p:nvPr/>
            </p:nvSpPr>
            <p:spPr>
              <a:xfrm>
                <a:off x="432" y="1028"/>
                <a:ext cx="214" cy="17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P1</a:t>
                </a:r>
                <a:endParaRPr sz="2400" b="1">
                  <a:latin typeface="Times New Roman" panose="02020603050405020304" pitchFamily="18" charset="0"/>
                </a:endParaRPr>
              </a:p>
            </p:txBody>
          </p:sp>
          <p:sp>
            <p:nvSpPr>
              <p:cNvPr id="22550" name="矩形 22549"/>
              <p:cNvSpPr/>
              <p:nvPr/>
            </p:nvSpPr>
            <p:spPr>
              <a:xfrm>
                <a:off x="432" y="1364"/>
                <a:ext cx="214" cy="17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P2</a:t>
                </a:r>
                <a:endParaRPr sz="2400" b="1">
                  <a:latin typeface="Times New Roman" panose="02020603050405020304" pitchFamily="18" charset="0"/>
                </a:endParaRPr>
              </a:p>
            </p:txBody>
          </p:sp>
          <p:sp>
            <p:nvSpPr>
              <p:cNvPr id="22551" name="矩形 22550"/>
              <p:cNvSpPr/>
              <p:nvPr/>
            </p:nvSpPr>
            <p:spPr>
              <a:xfrm>
                <a:off x="432" y="1708"/>
                <a:ext cx="214" cy="17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P3</a:t>
                </a:r>
                <a:endParaRPr sz="2400" b="1">
                  <a:latin typeface="Times New Roman" panose="02020603050405020304" pitchFamily="18" charset="0"/>
                </a:endParaRPr>
              </a:p>
            </p:txBody>
          </p:sp>
        </p:gr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457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完全市场覆盖</a:t>
            </a:r>
            <a:endParaRPr>
              <a:solidFill>
                <a:schemeClr val="hlink"/>
              </a:solidFill>
              <a:ea typeface="华文中宋" pitchFamily="2" charset="-122"/>
            </a:endParaRPr>
          </a:p>
        </p:txBody>
      </p:sp>
      <p:sp>
        <p:nvSpPr>
          <p:cNvPr id="24579" name="文本占位符 2457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公司为所有顾客群提供他们所需的所有产品</a:t>
            </a:r>
            <a:endParaRPr>
              <a:ea typeface="华文中宋" pitchFamily="2" charset="-122"/>
            </a:endParaRPr>
          </a:p>
          <a:p>
            <a:pPr lvl="0"/>
            <a:r>
              <a:rPr>
                <a:ea typeface="华文中宋" pitchFamily="2" charset="-122"/>
              </a:rPr>
              <a:t>公司必须实力强大</a:t>
            </a:r>
            <a:endParaRPr>
              <a:solidFill>
                <a:schemeClr val="hlink"/>
              </a:solidFill>
            </a:endParaRPr>
          </a:p>
        </p:txBody>
      </p:sp>
      <p:grpSp>
        <p:nvGrpSpPr>
          <p:cNvPr id="24584" name="组合 24583"/>
          <p:cNvGrpSpPr/>
          <p:nvPr/>
        </p:nvGrpSpPr>
        <p:grpSpPr>
          <a:xfrm>
            <a:off x="4070350" y="3189288"/>
            <a:ext cx="3625850" cy="3440112"/>
            <a:chOff x="2928" y="2373"/>
            <a:chExt cx="1344" cy="1275"/>
          </a:xfrm>
        </p:grpSpPr>
        <p:grpSp>
          <p:nvGrpSpPr>
            <p:cNvPr id="24585" name="组合 24584"/>
            <p:cNvGrpSpPr/>
            <p:nvPr/>
          </p:nvGrpSpPr>
          <p:grpSpPr>
            <a:xfrm>
              <a:off x="3264" y="2640"/>
              <a:ext cx="1008" cy="1008"/>
              <a:chOff x="576" y="1008"/>
              <a:chExt cx="864" cy="864"/>
            </a:xfrm>
          </p:grpSpPr>
          <p:sp>
            <p:nvSpPr>
              <p:cNvPr id="24586" name="矩形 24585"/>
              <p:cNvSpPr/>
              <p:nvPr/>
            </p:nvSpPr>
            <p:spPr>
              <a:xfrm>
                <a:off x="576" y="1008"/>
                <a:ext cx="288" cy="288"/>
              </a:xfrm>
              <a:prstGeom prst="rect">
                <a:avLst/>
              </a:prstGeom>
              <a:solidFill>
                <a:schemeClr val="bg2"/>
              </a:solidFill>
              <a:ln>
                <a:solidFill>
                  <a:schemeClr val="tx1"/>
                </a:solidFill>
                <a:miter lim="800000"/>
              </a:ln>
            </p:spPr>
            <p:txBody>
              <a:bodyPr/>
              <a:lstStyle/>
              <a:p/>
            </p:txBody>
          </p:sp>
          <p:sp>
            <p:nvSpPr>
              <p:cNvPr id="24587" name="矩形 24586"/>
              <p:cNvSpPr/>
              <p:nvPr/>
            </p:nvSpPr>
            <p:spPr>
              <a:xfrm>
                <a:off x="864" y="1008"/>
                <a:ext cx="288" cy="288"/>
              </a:xfrm>
              <a:prstGeom prst="rect">
                <a:avLst/>
              </a:prstGeom>
              <a:solidFill>
                <a:schemeClr val="bg2"/>
              </a:solidFill>
              <a:ln>
                <a:solidFill>
                  <a:schemeClr val="tx1"/>
                </a:solidFill>
                <a:miter lim="800000"/>
              </a:ln>
            </p:spPr>
            <p:txBody>
              <a:bodyPr/>
              <a:lstStyle/>
              <a:p/>
            </p:txBody>
          </p:sp>
          <p:sp>
            <p:nvSpPr>
              <p:cNvPr id="24588" name="矩形 24587"/>
              <p:cNvSpPr/>
              <p:nvPr/>
            </p:nvSpPr>
            <p:spPr>
              <a:xfrm>
                <a:off x="1152" y="1008"/>
                <a:ext cx="288" cy="288"/>
              </a:xfrm>
              <a:prstGeom prst="rect">
                <a:avLst/>
              </a:prstGeom>
              <a:solidFill>
                <a:schemeClr val="bg2"/>
              </a:solidFill>
              <a:ln>
                <a:solidFill>
                  <a:schemeClr val="tx1"/>
                </a:solidFill>
                <a:miter lim="800000"/>
              </a:ln>
            </p:spPr>
            <p:txBody>
              <a:bodyPr/>
              <a:lstStyle/>
              <a:p/>
            </p:txBody>
          </p:sp>
          <p:sp>
            <p:nvSpPr>
              <p:cNvPr id="24589" name="矩形 24588"/>
              <p:cNvSpPr/>
              <p:nvPr/>
            </p:nvSpPr>
            <p:spPr>
              <a:xfrm>
                <a:off x="576" y="1296"/>
                <a:ext cx="288" cy="288"/>
              </a:xfrm>
              <a:prstGeom prst="rect">
                <a:avLst/>
              </a:prstGeom>
              <a:solidFill>
                <a:schemeClr val="bg2"/>
              </a:solidFill>
              <a:ln>
                <a:solidFill>
                  <a:schemeClr val="tx1"/>
                </a:solidFill>
                <a:miter lim="800000"/>
              </a:ln>
            </p:spPr>
            <p:txBody>
              <a:bodyPr/>
              <a:lstStyle/>
              <a:p/>
            </p:txBody>
          </p:sp>
          <p:sp>
            <p:nvSpPr>
              <p:cNvPr id="24590" name="矩形 24589"/>
              <p:cNvSpPr/>
              <p:nvPr/>
            </p:nvSpPr>
            <p:spPr>
              <a:xfrm>
                <a:off x="864" y="1296"/>
                <a:ext cx="288" cy="288"/>
              </a:xfrm>
              <a:prstGeom prst="rect">
                <a:avLst/>
              </a:prstGeom>
              <a:solidFill>
                <a:schemeClr val="bg2"/>
              </a:solidFill>
              <a:ln>
                <a:solidFill>
                  <a:schemeClr val="tx1"/>
                </a:solidFill>
                <a:miter lim="800000"/>
              </a:ln>
            </p:spPr>
            <p:txBody>
              <a:bodyPr/>
              <a:lstStyle/>
              <a:p/>
            </p:txBody>
          </p:sp>
          <p:sp>
            <p:nvSpPr>
              <p:cNvPr id="24591" name="矩形 24590"/>
              <p:cNvSpPr/>
              <p:nvPr/>
            </p:nvSpPr>
            <p:spPr>
              <a:xfrm>
                <a:off x="1152" y="1296"/>
                <a:ext cx="288" cy="288"/>
              </a:xfrm>
              <a:prstGeom prst="rect">
                <a:avLst/>
              </a:prstGeom>
              <a:solidFill>
                <a:schemeClr val="bg2"/>
              </a:solidFill>
              <a:ln>
                <a:solidFill>
                  <a:schemeClr val="tx1"/>
                </a:solidFill>
                <a:miter lim="800000"/>
              </a:ln>
            </p:spPr>
            <p:txBody>
              <a:bodyPr/>
              <a:lstStyle/>
              <a:p/>
            </p:txBody>
          </p:sp>
          <p:sp>
            <p:nvSpPr>
              <p:cNvPr id="24592" name="矩形 24591"/>
              <p:cNvSpPr/>
              <p:nvPr/>
            </p:nvSpPr>
            <p:spPr>
              <a:xfrm>
                <a:off x="576" y="1584"/>
                <a:ext cx="288" cy="288"/>
              </a:xfrm>
              <a:prstGeom prst="rect">
                <a:avLst/>
              </a:prstGeom>
              <a:solidFill>
                <a:schemeClr val="bg2"/>
              </a:solidFill>
              <a:ln>
                <a:solidFill>
                  <a:schemeClr val="tx1"/>
                </a:solidFill>
                <a:miter lim="800000"/>
              </a:ln>
            </p:spPr>
            <p:txBody>
              <a:bodyPr/>
              <a:lstStyle/>
              <a:p/>
            </p:txBody>
          </p:sp>
          <p:sp>
            <p:nvSpPr>
              <p:cNvPr id="24593" name="矩形 24592"/>
              <p:cNvSpPr/>
              <p:nvPr/>
            </p:nvSpPr>
            <p:spPr>
              <a:xfrm>
                <a:off x="864" y="1584"/>
                <a:ext cx="288" cy="288"/>
              </a:xfrm>
              <a:prstGeom prst="rect">
                <a:avLst/>
              </a:prstGeom>
              <a:solidFill>
                <a:schemeClr val="bg2"/>
              </a:solidFill>
              <a:ln>
                <a:solidFill>
                  <a:schemeClr val="tx1"/>
                </a:solidFill>
                <a:miter lim="800000"/>
              </a:ln>
            </p:spPr>
            <p:txBody>
              <a:bodyPr/>
              <a:lstStyle/>
              <a:p/>
            </p:txBody>
          </p:sp>
          <p:sp>
            <p:nvSpPr>
              <p:cNvPr id="24594" name="矩形 24593"/>
              <p:cNvSpPr/>
              <p:nvPr/>
            </p:nvSpPr>
            <p:spPr>
              <a:xfrm>
                <a:off x="1152" y="1584"/>
                <a:ext cx="288" cy="288"/>
              </a:xfrm>
              <a:prstGeom prst="rect">
                <a:avLst/>
              </a:prstGeom>
              <a:solidFill>
                <a:schemeClr val="bg2"/>
              </a:solidFill>
              <a:ln>
                <a:solidFill>
                  <a:schemeClr val="tx1"/>
                </a:solidFill>
                <a:miter lim="800000"/>
              </a:ln>
            </p:spPr>
            <p:txBody>
              <a:bodyPr/>
              <a:lstStyle/>
              <a:p/>
            </p:txBody>
          </p:sp>
        </p:grpSp>
        <p:grpSp>
          <p:nvGrpSpPr>
            <p:cNvPr id="24595" name="组合 24594"/>
            <p:cNvGrpSpPr/>
            <p:nvPr/>
          </p:nvGrpSpPr>
          <p:grpSpPr>
            <a:xfrm>
              <a:off x="3264" y="2373"/>
              <a:ext cx="903" cy="170"/>
              <a:chOff x="816" y="693"/>
              <a:chExt cx="903" cy="170"/>
            </a:xfrm>
          </p:grpSpPr>
          <p:sp>
            <p:nvSpPr>
              <p:cNvPr id="24596" name="矩形 24595"/>
              <p:cNvSpPr/>
              <p:nvPr/>
            </p:nvSpPr>
            <p:spPr>
              <a:xfrm>
                <a:off x="816" y="693"/>
                <a:ext cx="231" cy="16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M1</a:t>
                </a:r>
                <a:endParaRPr sz="2400" b="1">
                  <a:latin typeface="Times New Roman" panose="02020603050405020304" pitchFamily="18" charset="0"/>
                </a:endParaRPr>
              </a:p>
            </p:txBody>
          </p:sp>
          <p:sp>
            <p:nvSpPr>
              <p:cNvPr id="24597" name="矩形 24596"/>
              <p:cNvSpPr/>
              <p:nvPr/>
            </p:nvSpPr>
            <p:spPr>
              <a:xfrm>
                <a:off x="1152" y="693"/>
                <a:ext cx="231" cy="17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M2</a:t>
                </a:r>
                <a:endParaRPr sz="2400" b="1">
                  <a:latin typeface="Times New Roman" panose="02020603050405020304" pitchFamily="18" charset="0"/>
                </a:endParaRPr>
              </a:p>
            </p:txBody>
          </p:sp>
          <p:sp>
            <p:nvSpPr>
              <p:cNvPr id="24598" name="矩形 24597"/>
              <p:cNvSpPr/>
              <p:nvPr/>
            </p:nvSpPr>
            <p:spPr>
              <a:xfrm>
                <a:off x="1488" y="693"/>
                <a:ext cx="231" cy="16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M3</a:t>
                </a:r>
                <a:endParaRPr sz="2400" b="1">
                  <a:latin typeface="Times New Roman" panose="02020603050405020304" pitchFamily="18" charset="0"/>
                </a:endParaRPr>
              </a:p>
            </p:txBody>
          </p:sp>
        </p:grpSp>
        <p:grpSp>
          <p:nvGrpSpPr>
            <p:cNvPr id="24599" name="组合 24598"/>
            <p:cNvGrpSpPr/>
            <p:nvPr/>
          </p:nvGrpSpPr>
          <p:grpSpPr>
            <a:xfrm>
              <a:off x="2928" y="2661"/>
              <a:ext cx="194" cy="850"/>
              <a:chOff x="432" y="1029"/>
              <a:chExt cx="194" cy="850"/>
            </a:xfrm>
          </p:grpSpPr>
          <p:sp>
            <p:nvSpPr>
              <p:cNvPr id="24600" name="矩形 24599"/>
              <p:cNvSpPr/>
              <p:nvPr/>
            </p:nvSpPr>
            <p:spPr>
              <a:xfrm>
                <a:off x="432" y="1029"/>
                <a:ext cx="194" cy="16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P1</a:t>
                </a:r>
                <a:endParaRPr sz="2400" b="1">
                  <a:latin typeface="Times New Roman" panose="02020603050405020304" pitchFamily="18" charset="0"/>
                </a:endParaRPr>
              </a:p>
            </p:txBody>
          </p:sp>
          <p:sp>
            <p:nvSpPr>
              <p:cNvPr id="24601" name="矩形 24600"/>
              <p:cNvSpPr/>
              <p:nvPr/>
            </p:nvSpPr>
            <p:spPr>
              <a:xfrm>
                <a:off x="432" y="1365"/>
                <a:ext cx="193" cy="16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P2</a:t>
                </a:r>
                <a:endParaRPr sz="2400" b="1">
                  <a:latin typeface="Times New Roman" panose="02020603050405020304" pitchFamily="18" charset="0"/>
                </a:endParaRPr>
              </a:p>
            </p:txBody>
          </p:sp>
          <p:sp>
            <p:nvSpPr>
              <p:cNvPr id="24602" name="矩形 24601"/>
              <p:cNvSpPr/>
              <p:nvPr/>
            </p:nvSpPr>
            <p:spPr>
              <a:xfrm>
                <a:off x="432" y="1710"/>
                <a:ext cx="193" cy="169"/>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Times New Roman" panose="02020603050405020304" pitchFamily="18" charset="0"/>
                  </a:rPr>
                  <a:t>P3</a:t>
                </a:r>
                <a:endParaRPr sz="2400" b="1">
                  <a:latin typeface="Times New Roman" panose="02020603050405020304" pitchFamily="18" charset="0"/>
                </a:endParaRPr>
              </a:p>
            </p:txBody>
          </p:sp>
        </p:gr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662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二、划分销售区域</a:t>
            </a:r>
            <a:endParaRPr sz="3600">
              <a:solidFill>
                <a:schemeClr val="hlink"/>
              </a:solidFill>
              <a:ea typeface="华文中宋" pitchFamily="2" charset="-122"/>
            </a:endParaRPr>
          </a:p>
        </p:txBody>
      </p:sp>
      <p:sp>
        <p:nvSpPr>
          <p:cNvPr id="26627" name="文本占位符 26626"/>
          <p:cNvSpPr>
            <a:spLocks noGrp="1"/>
          </p:cNvSpPr>
          <p:nvPr>
            <p:ph type="body" idx="1"/>
          </p:nvPr>
        </p:nvSpPr>
        <p:spPr>
          <a:xfrm>
            <a:off x="457200" y="1600200"/>
            <a:ext cx="8229600" cy="4953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i="1">
                <a:ea typeface="华文中宋" pitchFamily="2" charset="-122"/>
              </a:rPr>
              <a:t>区域市场或销售辖区——</a:t>
            </a:r>
            <a:r>
              <a:rPr>
                <a:solidFill>
                  <a:schemeClr val="hlink"/>
                </a:solidFill>
                <a:ea typeface="华文中宋" pitchFamily="2" charset="-122"/>
              </a:rPr>
              <a:t>现有/潜在顾客的总和</a:t>
            </a:r>
            <a:endParaRPr>
              <a:solidFill>
                <a:schemeClr val="hlink"/>
              </a:solidFill>
              <a:ea typeface="华文中宋" pitchFamily="2" charset="-122"/>
            </a:endParaRPr>
          </a:p>
          <a:p>
            <a:pPr lvl="0"/>
            <a:r>
              <a:rPr sz="2800" i="1">
                <a:ea typeface="华文中宋" pitchFamily="2" charset="-122"/>
              </a:rPr>
              <a:t>销售区域可以有</a:t>
            </a:r>
            <a:r>
              <a:rPr>
                <a:solidFill>
                  <a:schemeClr val="hlink"/>
                </a:solidFill>
                <a:ea typeface="华文中宋" pitchFamily="2" charset="-122"/>
              </a:rPr>
              <a:t>地理界线</a:t>
            </a:r>
            <a:r>
              <a:rPr>
                <a:ea typeface="华文中宋" pitchFamily="2" charset="-122"/>
              </a:rPr>
              <a:t>，</a:t>
            </a:r>
            <a:r>
              <a:rPr sz="2800" i="1">
                <a:ea typeface="华文中宋" pitchFamily="2" charset="-122"/>
              </a:rPr>
              <a:t>也可以没有</a:t>
            </a:r>
            <a:endParaRPr sz="2800" i="1">
              <a:ea typeface="华文中宋" pitchFamily="2" charset="-122"/>
            </a:endParaRPr>
          </a:p>
          <a:p>
            <a:pPr lvl="0"/>
            <a:r>
              <a:rPr sz="2800" i="1" u="sng">
                <a:ea typeface="华文中宋" pitchFamily="2" charset="-122"/>
              </a:rPr>
              <a:t>划分销售区域的好处</a:t>
            </a:r>
            <a:r>
              <a:rPr sz="2800" i="1">
                <a:ea typeface="华文中宋" pitchFamily="2" charset="-122"/>
              </a:rPr>
              <a:t>：</a:t>
            </a:r>
            <a:endParaRPr sz="2800" i="1">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鼓舞营销员士气</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更好地覆盖目标市场</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提高客户管理水平</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便于销售业绩考核</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有利于销售绩效改进</a:t>
            </a:r>
            <a:endParaRPr i="1">
              <a:solidFill>
                <a:schemeClr val="hlink"/>
              </a:solidFill>
              <a:ea typeface="华文中宋" pitchFamily="2"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764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划分销售区域的原则</a:t>
            </a:r>
            <a:endParaRPr sz="3600">
              <a:solidFill>
                <a:schemeClr val="hlink"/>
              </a:solidFill>
              <a:ea typeface="华文中宋" pitchFamily="2" charset="-122"/>
            </a:endParaRPr>
          </a:p>
        </p:txBody>
      </p:sp>
      <p:sp>
        <p:nvSpPr>
          <p:cNvPr id="27651" name="文本占位符 27650"/>
          <p:cNvSpPr>
            <a:spLocks noGrp="1"/>
          </p:cNvSpPr>
          <p:nvPr>
            <p:ph type="body" idx="1"/>
          </p:nvPr>
        </p:nvSpPr>
        <p:spPr>
          <a:xfrm>
            <a:off x="457200" y="1828800"/>
            <a:ext cx="8229600" cy="42973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2800" i="1">
                <a:ea typeface="华文中宋" pitchFamily="2" charset="-122"/>
              </a:rPr>
              <a:t>    区域划分的理想目标</a:t>
            </a:r>
            <a:r>
              <a:rPr>
                <a:ea typeface="华文中宋" pitchFamily="2" charset="-122"/>
              </a:rPr>
              <a:t>：所有区域的</a:t>
            </a:r>
            <a:r>
              <a:rPr>
                <a:solidFill>
                  <a:schemeClr val="hlink"/>
                </a:solidFill>
                <a:ea typeface="华文中宋" pitchFamily="2" charset="-122"/>
              </a:rPr>
              <a:t>销售潜力</a:t>
            </a:r>
            <a:r>
              <a:rPr>
                <a:ea typeface="华文中宋" pitchFamily="2" charset="-122"/>
              </a:rPr>
              <a:t>和</a:t>
            </a:r>
            <a:r>
              <a:rPr>
                <a:solidFill>
                  <a:schemeClr val="hlink"/>
                </a:solidFill>
                <a:ea typeface="华文中宋" pitchFamily="2" charset="-122"/>
              </a:rPr>
              <a:t>工作负荷</a:t>
            </a:r>
            <a:r>
              <a:rPr>
                <a:ea typeface="华文中宋" pitchFamily="2" charset="-122"/>
              </a:rPr>
              <a:t>相等</a:t>
            </a:r>
            <a:endParaRPr>
              <a:ea typeface="华文中宋" pitchFamily="2" charset="-122"/>
            </a:endParaRPr>
          </a:p>
          <a:p>
            <a:pPr lvl="0"/>
            <a:r>
              <a:rPr>
                <a:ea typeface="华文中宋" pitchFamily="2" charset="-122"/>
              </a:rPr>
              <a:t>公平性原则</a:t>
            </a:r>
            <a:endParaRPr>
              <a:ea typeface="华文中宋" pitchFamily="2" charset="-122"/>
            </a:endParaRPr>
          </a:p>
          <a:p>
            <a:pPr lvl="0"/>
            <a:r>
              <a:rPr>
                <a:ea typeface="华文中宋" pitchFamily="2" charset="-122"/>
              </a:rPr>
              <a:t>可行性原则</a:t>
            </a:r>
            <a:endParaRPr>
              <a:ea typeface="华文中宋" pitchFamily="2" charset="-122"/>
            </a:endParaRPr>
          </a:p>
          <a:p>
            <a:pPr lvl="0"/>
            <a:r>
              <a:rPr>
                <a:ea typeface="华文中宋" pitchFamily="2" charset="-122"/>
              </a:rPr>
              <a:t>挑战性原则</a:t>
            </a:r>
            <a:endParaRPr>
              <a:ea typeface="华文中宋" pitchFamily="2" charset="-122"/>
            </a:endParaRPr>
          </a:p>
          <a:p>
            <a:pPr lvl="0"/>
            <a:r>
              <a:rPr>
                <a:ea typeface="华文中宋" pitchFamily="2" charset="-122"/>
              </a:rPr>
              <a:t>具体化原则</a:t>
            </a:r>
            <a:r>
              <a:rPr sz="2800" i="1">
                <a:ea typeface="华文中宋" pitchFamily="2" charset="-122"/>
              </a:rPr>
              <a:t>（数字化、明确、易理解）</a:t>
            </a:r>
            <a:endParaRPr sz="2800" i="1">
              <a:ea typeface="华文中宋" pitchFamily="2" charset="-122"/>
            </a:endParaRPr>
          </a:p>
        </p:txBody>
      </p:sp>
      <p:grpSp>
        <p:nvGrpSpPr>
          <p:cNvPr id="27656" name="组合 27655"/>
          <p:cNvGrpSpPr/>
          <p:nvPr/>
        </p:nvGrpSpPr>
        <p:grpSpPr>
          <a:xfrm>
            <a:off x="3200400" y="2936875"/>
            <a:ext cx="3216275" cy="1501775"/>
            <a:chOff x="2016" y="1850"/>
            <a:chExt cx="2026" cy="946"/>
          </a:xfrm>
        </p:grpSpPr>
        <p:sp>
          <p:nvSpPr>
            <p:cNvPr id="27652" name="左大括号 27651"/>
            <p:cNvSpPr/>
            <p:nvPr/>
          </p:nvSpPr>
          <p:spPr>
            <a:xfrm>
              <a:off x="2016" y="2016"/>
              <a:ext cx="96" cy="720"/>
            </a:xfrm>
            <a:prstGeom prst="leftBrace">
              <a:avLst>
                <a:gd name="adj1" fmla="val 62500"/>
                <a:gd name="adj2" fmla="val 50000"/>
              </a:avLst>
            </a:prstGeom>
            <a:noFill/>
            <a:ln w="38100">
              <a:solidFill>
                <a:schemeClr val="tx1"/>
              </a:solidFill>
              <a:round/>
            </a:ln>
          </p:spPr>
          <p:txBody>
            <a:bodyPr/>
            <a:lstStyle/>
            <a:p/>
          </p:txBody>
        </p:sp>
        <p:sp>
          <p:nvSpPr>
            <p:cNvPr id="27653" name="矩形 27652"/>
            <p:cNvSpPr/>
            <p:nvPr/>
          </p:nvSpPr>
          <p:spPr>
            <a:xfrm>
              <a:off x="2198" y="1850"/>
              <a:ext cx="184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要有一定的销售潜力</a:t>
              </a:r>
              <a:endParaRPr sz="2400" i="1">
                <a:latin typeface="Garamond" pitchFamily="18" charset="0"/>
                <a:ea typeface="华文中宋" pitchFamily="2" charset="-122"/>
              </a:endParaRPr>
            </a:p>
          </p:txBody>
        </p:sp>
        <p:sp>
          <p:nvSpPr>
            <p:cNvPr id="27654" name="矩形 27653"/>
            <p:cNvSpPr/>
            <p:nvPr/>
          </p:nvSpPr>
          <p:spPr>
            <a:xfrm>
              <a:off x="2208" y="2172"/>
              <a:ext cx="1460"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市场涵盖率要高</a:t>
              </a:r>
              <a:endParaRPr sz="2400" i="1">
                <a:latin typeface="Garamond" pitchFamily="18" charset="0"/>
                <a:ea typeface="华文中宋" pitchFamily="2" charset="-122"/>
              </a:endParaRPr>
            </a:p>
          </p:txBody>
        </p:sp>
        <p:sp>
          <p:nvSpPr>
            <p:cNvPr id="27655" name="矩形 27654"/>
            <p:cNvSpPr/>
            <p:nvPr/>
          </p:nvSpPr>
          <p:spPr>
            <a:xfrm>
              <a:off x="2208" y="2508"/>
              <a:ext cx="1460"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目标具有可行性</a:t>
              </a:r>
              <a:endParaRPr sz="2400" i="1">
                <a:latin typeface="Garamond" pitchFamily="18" charset="0"/>
                <a:ea typeface="华文中宋" pitchFamily="2" charset="-122"/>
              </a:endParaRPr>
            </a:p>
          </p:txBody>
        </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销售区域划分流程</a:t>
            </a:r>
            <a:endParaRPr sz="3600">
              <a:solidFill>
                <a:schemeClr val="hlink"/>
              </a:solidFill>
              <a:ea typeface="华文中宋" pitchFamily="2" charset="-122"/>
            </a:endParaRPr>
          </a:p>
        </p:txBody>
      </p:sp>
      <p:grpSp>
        <p:nvGrpSpPr>
          <p:cNvPr id="28686" name="组合 28685"/>
          <p:cNvGrpSpPr/>
          <p:nvPr/>
        </p:nvGrpSpPr>
        <p:grpSpPr>
          <a:xfrm>
            <a:off x="533400" y="1752600"/>
            <a:ext cx="8229600" cy="4114800"/>
            <a:chOff x="240" y="1008"/>
            <a:chExt cx="4704" cy="864"/>
          </a:xfrm>
        </p:grpSpPr>
        <p:sp>
          <p:nvSpPr>
            <p:cNvPr id="28677" name="矩形: 圆角 28676"/>
            <p:cNvSpPr/>
            <p:nvPr/>
          </p:nvSpPr>
          <p:spPr>
            <a:xfrm>
              <a:off x="240" y="1008"/>
              <a:ext cx="576" cy="864"/>
            </a:xfrm>
            <a:prstGeom prst="roundRect">
              <a:avLst>
                <a:gd name="adj" fmla="val 16667"/>
              </a:avLst>
            </a:prstGeom>
            <a:solidFill>
              <a:schemeClr val="bg2"/>
            </a:solidFill>
            <a:ln>
              <a:solidFill>
                <a:schemeClr val="tx1"/>
              </a:solid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3200">
                  <a:latin typeface="Garamond" pitchFamily="18" charset="0"/>
                  <a:ea typeface="华文中宋" pitchFamily="2" charset="-122"/>
                </a:rPr>
                <a:t>选择控制单元</a:t>
              </a:r>
              <a:endParaRPr sz="3200">
                <a:latin typeface="Garamond" pitchFamily="18" charset="0"/>
                <a:ea typeface="华文中宋" pitchFamily="2" charset="-122"/>
              </a:endParaRPr>
            </a:p>
          </p:txBody>
        </p:sp>
        <p:sp>
          <p:nvSpPr>
            <p:cNvPr id="28678" name="矩形: 圆角 28677"/>
            <p:cNvSpPr/>
            <p:nvPr/>
          </p:nvSpPr>
          <p:spPr>
            <a:xfrm>
              <a:off x="1248" y="1008"/>
              <a:ext cx="624" cy="864"/>
            </a:xfrm>
            <a:prstGeom prst="roundRect">
              <a:avLst>
                <a:gd name="adj" fmla="val 16667"/>
              </a:avLst>
            </a:prstGeom>
            <a:solidFill>
              <a:schemeClr val="bg2"/>
            </a:solidFill>
            <a:ln>
              <a:solidFill>
                <a:schemeClr val="tx1"/>
              </a:solidFill>
              <a:miter lim="800000"/>
            </a:ln>
          </p:spPr>
          <p:txBody>
            <a:bodyPr lIns="0" rIns="0"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3200">
                  <a:latin typeface="Garamond" pitchFamily="18" charset="0"/>
                  <a:ea typeface="华文中宋" pitchFamily="2" charset="-122"/>
                </a:rPr>
                <a:t>确定客户位置和潜力</a:t>
              </a:r>
              <a:endParaRPr sz="3200">
                <a:latin typeface="Garamond" pitchFamily="18" charset="0"/>
                <a:ea typeface="华文中宋" pitchFamily="2" charset="-122"/>
              </a:endParaRPr>
            </a:p>
          </p:txBody>
        </p:sp>
        <p:sp>
          <p:nvSpPr>
            <p:cNvPr id="28679" name="矩形: 圆角 28678"/>
            <p:cNvSpPr/>
            <p:nvPr/>
          </p:nvSpPr>
          <p:spPr>
            <a:xfrm>
              <a:off x="2304" y="1008"/>
              <a:ext cx="576" cy="864"/>
            </a:xfrm>
            <a:prstGeom prst="roundRect">
              <a:avLst>
                <a:gd name="adj" fmla="val 16667"/>
              </a:avLst>
            </a:prstGeom>
            <a:solidFill>
              <a:schemeClr val="bg2"/>
            </a:solidFill>
            <a:ln>
              <a:solidFill>
                <a:schemeClr val="tx1"/>
              </a:solid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3200">
                  <a:latin typeface="Garamond" pitchFamily="18" charset="0"/>
                  <a:ea typeface="华文中宋" pitchFamily="2" charset="-122"/>
                </a:rPr>
                <a:t>合成销售区域</a:t>
              </a:r>
              <a:endParaRPr sz="3200">
                <a:latin typeface="Garamond" pitchFamily="18" charset="0"/>
                <a:ea typeface="华文中宋" pitchFamily="2" charset="-122"/>
              </a:endParaRPr>
            </a:p>
          </p:txBody>
        </p:sp>
        <p:sp>
          <p:nvSpPr>
            <p:cNvPr id="28680" name="矩形: 圆角 28679"/>
            <p:cNvSpPr/>
            <p:nvPr/>
          </p:nvSpPr>
          <p:spPr>
            <a:xfrm>
              <a:off x="3312" y="1008"/>
              <a:ext cx="576" cy="864"/>
            </a:xfrm>
            <a:prstGeom prst="roundRect">
              <a:avLst>
                <a:gd name="adj" fmla="val 16667"/>
              </a:avLst>
            </a:prstGeom>
            <a:solidFill>
              <a:schemeClr val="bg2"/>
            </a:solidFill>
            <a:ln>
              <a:solidFill>
                <a:schemeClr val="tx1"/>
              </a:solid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3200">
                  <a:latin typeface="Garamond" pitchFamily="18" charset="0"/>
                  <a:ea typeface="华文中宋" pitchFamily="2" charset="-122"/>
                </a:rPr>
                <a:t>调整初步方案</a:t>
              </a:r>
              <a:endParaRPr sz="3200">
                <a:latin typeface="Garamond" pitchFamily="18" charset="0"/>
                <a:ea typeface="华文中宋" pitchFamily="2" charset="-122"/>
              </a:endParaRPr>
            </a:p>
          </p:txBody>
        </p:sp>
        <p:sp>
          <p:nvSpPr>
            <p:cNvPr id="28681" name="矩形: 圆角 28680"/>
            <p:cNvSpPr/>
            <p:nvPr/>
          </p:nvSpPr>
          <p:spPr>
            <a:xfrm>
              <a:off x="4368" y="1008"/>
              <a:ext cx="576" cy="864"/>
            </a:xfrm>
            <a:prstGeom prst="roundRect">
              <a:avLst>
                <a:gd name="adj" fmla="val 16667"/>
              </a:avLst>
            </a:prstGeom>
            <a:solidFill>
              <a:schemeClr val="bg2"/>
            </a:solidFill>
            <a:ln>
              <a:solidFill>
                <a:schemeClr val="tx1"/>
              </a:solid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3200">
                  <a:latin typeface="Garamond" pitchFamily="18" charset="0"/>
                  <a:ea typeface="华文中宋" pitchFamily="2" charset="-122"/>
                </a:rPr>
                <a:t>分配销售区域</a:t>
              </a:r>
              <a:endParaRPr sz="3200">
                <a:latin typeface="Garamond" pitchFamily="18" charset="0"/>
                <a:ea typeface="华文中宋" pitchFamily="2" charset="-122"/>
              </a:endParaRPr>
            </a:p>
          </p:txBody>
        </p:sp>
        <p:sp>
          <p:nvSpPr>
            <p:cNvPr id="28682" name="箭头: 右 28681"/>
            <p:cNvSpPr/>
            <p:nvPr/>
          </p:nvSpPr>
          <p:spPr>
            <a:xfrm>
              <a:off x="864" y="1392"/>
              <a:ext cx="288" cy="144"/>
            </a:xfrm>
            <a:prstGeom prst="rightArrow">
              <a:avLst>
                <a:gd name="adj1" fmla="val 50000"/>
                <a:gd name="adj2" fmla="val 50000"/>
              </a:avLst>
            </a:prstGeom>
            <a:solidFill>
              <a:schemeClr val="accent1"/>
            </a:solidFill>
            <a:ln>
              <a:solidFill>
                <a:schemeClr val="tx1"/>
              </a:solidFill>
              <a:miter lim="800000"/>
            </a:ln>
          </p:spPr>
          <p:txBody>
            <a:bodyPr/>
            <a:lstStyle/>
            <a:p/>
          </p:txBody>
        </p:sp>
        <p:sp>
          <p:nvSpPr>
            <p:cNvPr id="28683" name="箭头: 右 28682"/>
            <p:cNvSpPr/>
            <p:nvPr/>
          </p:nvSpPr>
          <p:spPr>
            <a:xfrm>
              <a:off x="1920" y="1392"/>
              <a:ext cx="288" cy="144"/>
            </a:xfrm>
            <a:prstGeom prst="rightArrow">
              <a:avLst>
                <a:gd name="adj1" fmla="val 50000"/>
                <a:gd name="adj2" fmla="val 50000"/>
              </a:avLst>
            </a:prstGeom>
            <a:solidFill>
              <a:schemeClr val="accent1"/>
            </a:solidFill>
            <a:ln>
              <a:solidFill>
                <a:schemeClr val="tx1"/>
              </a:solidFill>
              <a:miter lim="800000"/>
            </a:ln>
          </p:spPr>
          <p:txBody>
            <a:bodyPr/>
            <a:lstStyle/>
            <a:p/>
          </p:txBody>
        </p:sp>
        <p:sp>
          <p:nvSpPr>
            <p:cNvPr id="28684" name="箭头: 右 28683"/>
            <p:cNvSpPr/>
            <p:nvPr/>
          </p:nvSpPr>
          <p:spPr>
            <a:xfrm>
              <a:off x="2928" y="1392"/>
              <a:ext cx="288" cy="144"/>
            </a:xfrm>
            <a:prstGeom prst="rightArrow">
              <a:avLst>
                <a:gd name="adj1" fmla="val 50000"/>
                <a:gd name="adj2" fmla="val 50000"/>
              </a:avLst>
            </a:prstGeom>
            <a:solidFill>
              <a:schemeClr val="accent1"/>
            </a:solidFill>
            <a:ln>
              <a:solidFill>
                <a:schemeClr val="tx1"/>
              </a:solidFill>
              <a:miter lim="800000"/>
            </a:ln>
          </p:spPr>
          <p:txBody>
            <a:bodyPr/>
            <a:lstStyle/>
            <a:p/>
          </p:txBody>
        </p:sp>
        <p:sp>
          <p:nvSpPr>
            <p:cNvPr id="28685" name="箭头: 右 28684"/>
            <p:cNvSpPr/>
            <p:nvPr/>
          </p:nvSpPr>
          <p:spPr>
            <a:xfrm>
              <a:off x="3936" y="1392"/>
              <a:ext cx="288" cy="144"/>
            </a:xfrm>
            <a:prstGeom prst="rightArrow">
              <a:avLst>
                <a:gd name="adj1" fmla="val 50000"/>
                <a:gd name="adj2" fmla="val 50000"/>
              </a:avLst>
            </a:prstGeom>
            <a:solidFill>
              <a:schemeClr val="accent1"/>
            </a:solidFill>
            <a:ln>
              <a:solidFill>
                <a:schemeClr val="tx1"/>
              </a:solidFill>
              <a:miter lim="800000"/>
            </a:ln>
          </p:spPr>
          <p:txBody>
            <a:bodyPr/>
            <a:lstStyle/>
            <a:p/>
          </p:txBody>
        </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3072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选择控制单元</a:t>
            </a:r>
            <a:endParaRPr sz="3600">
              <a:solidFill>
                <a:schemeClr val="hlink"/>
              </a:solidFill>
              <a:ea typeface="华文中宋" pitchFamily="2" charset="-122"/>
            </a:endParaRPr>
          </a:p>
        </p:txBody>
      </p:sp>
      <p:sp>
        <p:nvSpPr>
          <p:cNvPr id="30723" name="文本占位符 30722"/>
          <p:cNvSpPr>
            <a:spLocks noGrp="1"/>
          </p:cNvSpPr>
          <p:nvPr>
            <p:ph type="body" idx="1"/>
          </p:nvPr>
        </p:nvSpPr>
        <p:spPr>
          <a:xfrm>
            <a:off x="457200" y="1828800"/>
            <a:ext cx="8305800" cy="4495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2800" i="1">
                <a:ea typeface="华文中宋" pitchFamily="2" charset="-122"/>
              </a:rPr>
              <a:t>一般可选择</a:t>
            </a:r>
            <a:r>
              <a:rPr>
                <a:solidFill>
                  <a:schemeClr val="hlink"/>
                </a:solidFill>
                <a:ea typeface="华文中宋" pitchFamily="2" charset="-122"/>
              </a:rPr>
              <a:t>行政区域</a:t>
            </a:r>
            <a:r>
              <a:rPr sz="2800" i="1">
                <a:ea typeface="华文中宋" pitchFamily="2" charset="-122"/>
              </a:rPr>
              <a:t>或</a:t>
            </a:r>
            <a:r>
              <a:rPr>
                <a:solidFill>
                  <a:schemeClr val="hlink"/>
                </a:solidFill>
                <a:ea typeface="华文中宋" pitchFamily="2" charset="-122"/>
              </a:rPr>
              <a:t>邮政编码区</a:t>
            </a:r>
            <a:r>
              <a:rPr sz="2800" i="1">
                <a:ea typeface="华文中宋" pitchFamily="2" charset="-122"/>
              </a:rPr>
              <a:t>作为控制单元</a:t>
            </a:r>
            <a:endParaRPr sz="2800" i="1">
              <a:ea typeface="华文中宋" pitchFamily="2" charset="-122"/>
            </a:endParaRPr>
          </a:p>
          <a:p>
            <a:pPr lvl="0">
              <a:buNone/>
            </a:pPr>
            <a:r>
              <a:rPr sz="2800" i="1">
                <a:ea typeface="华文中宋" pitchFamily="2" charset="-122"/>
              </a:rPr>
              <a:t>控制单元尽量小，但</a:t>
            </a:r>
            <a:r>
              <a:rPr>
                <a:solidFill>
                  <a:schemeClr val="hlink"/>
                </a:solidFill>
                <a:ea typeface="华文中宋" pitchFamily="2" charset="-122"/>
              </a:rPr>
              <a:t>太小</a:t>
            </a:r>
            <a:r>
              <a:rPr sz="2800" i="1">
                <a:ea typeface="华文中宋" pitchFamily="2" charset="-122"/>
              </a:rPr>
              <a:t>会增加工作量</a:t>
            </a:r>
            <a:endParaRPr sz="2800" i="1">
              <a:ea typeface="华文中宋" pitchFamily="2" charset="-122"/>
            </a:endParaRPr>
          </a:p>
          <a:p>
            <a:pPr lvl="1">
              <a:buFont typeface="Wingdings" panose="05000000000000000000" pitchFamily="2" charset="2"/>
            </a:pPr>
            <a:r>
              <a:rPr sz="2400">
                <a:ea typeface="华文中宋" pitchFamily="2" charset="-122"/>
              </a:rPr>
              <a:t>有助于管理层更好的认识区域的销售潜力</a:t>
            </a:r>
            <a:endParaRPr sz="2400">
              <a:ea typeface="华文中宋" pitchFamily="2" charset="-122"/>
            </a:endParaRPr>
          </a:p>
          <a:p>
            <a:pPr lvl="1">
              <a:buFont typeface="Wingdings" panose="05000000000000000000" pitchFamily="2" charset="2"/>
            </a:pPr>
            <a:r>
              <a:rPr sz="2400">
                <a:ea typeface="华文中宋" pitchFamily="2" charset="-122"/>
              </a:rPr>
              <a:t>便于管理层进行区域调整</a:t>
            </a:r>
            <a:endParaRPr sz="2400">
              <a:ea typeface="华文中宋" pitchFamily="2" charset="-122"/>
            </a:endParaRPr>
          </a:p>
          <a:p>
            <a:pPr lvl="0"/>
            <a:r>
              <a:rPr sz="2800" i="1">
                <a:ea typeface="华文中宋" pitchFamily="2" charset="-122"/>
              </a:rPr>
              <a:t>常用划分标准</a:t>
            </a:r>
            <a:r>
              <a:rPr sz="2800">
                <a:ea typeface="华文中宋" pitchFamily="2" charset="-122"/>
              </a:rPr>
              <a:t>：</a:t>
            </a:r>
            <a:r>
              <a:rPr>
                <a:solidFill>
                  <a:schemeClr val="hlink"/>
                </a:solidFill>
                <a:ea typeface="华文中宋" pitchFamily="2" charset="-122"/>
              </a:rPr>
              <a:t>现有客户数</a:t>
            </a:r>
            <a:r>
              <a:rPr sz="2800" i="1">
                <a:ea typeface="华文中宋" pitchFamily="2" charset="-122"/>
              </a:rPr>
              <a:t>和</a:t>
            </a:r>
            <a:r>
              <a:rPr>
                <a:solidFill>
                  <a:schemeClr val="hlink"/>
                </a:solidFill>
                <a:ea typeface="华文中宋" pitchFamily="2" charset="-122"/>
              </a:rPr>
              <a:t>潜在客户数</a:t>
            </a:r>
            <a:endParaRPr>
              <a:solidFill>
                <a:schemeClr val="hlink"/>
              </a:solidFill>
              <a:ea typeface="华文中宋" pitchFamily="2" charset="-122"/>
            </a:endParaRPr>
          </a:p>
          <a:p>
            <a:pPr lvl="0"/>
            <a:r>
              <a:rPr sz="2800" i="1">
                <a:ea typeface="华文中宋" pitchFamily="2" charset="-122"/>
              </a:rPr>
              <a:t>其他划分标准</a:t>
            </a:r>
            <a:r>
              <a:rPr>
                <a:ea typeface="华文中宋" pitchFamily="2" charset="-122"/>
              </a:rPr>
              <a:t>：</a:t>
            </a:r>
            <a:r>
              <a:rPr>
                <a:solidFill>
                  <a:schemeClr val="hlink"/>
                </a:solidFill>
                <a:ea typeface="华文中宋" pitchFamily="2" charset="-122"/>
              </a:rPr>
              <a:t>地理面积</a:t>
            </a:r>
            <a:r>
              <a:rPr sz="2800" i="1">
                <a:ea typeface="华文中宋" pitchFamily="2" charset="-122"/>
              </a:rPr>
              <a:t>和</a:t>
            </a:r>
            <a:r>
              <a:rPr>
                <a:solidFill>
                  <a:schemeClr val="hlink"/>
                </a:solidFill>
                <a:ea typeface="华文中宋" pitchFamily="2" charset="-122"/>
              </a:rPr>
              <a:t>工作量</a:t>
            </a:r>
            <a:endParaRPr>
              <a:solidFill>
                <a:schemeClr val="hlink"/>
              </a:solidFill>
              <a:ea typeface="华文中宋" pitchFamily="2"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969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确定客户的位置和潜力</a:t>
            </a:r>
            <a:endParaRPr>
              <a:solidFill>
                <a:schemeClr val="hlink"/>
              </a:solidFill>
              <a:ea typeface="华文中宋" pitchFamily="2" charset="-122"/>
            </a:endParaRPr>
          </a:p>
        </p:txBody>
      </p:sp>
      <p:sp>
        <p:nvSpPr>
          <p:cNvPr id="29699" name="文本占位符 29698"/>
          <p:cNvSpPr>
            <a:spLocks noGrp="1"/>
          </p:cNvSpPr>
          <p:nvPr>
            <p:ph type="body" idx="1"/>
          </p:nvPr>
        </p:nvSpPr>
        <p:spPr>
          <a:xfrm>
            <a:off x="457200" y="1447800"/>
            <a:ext cx="8229600" cy="5257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现有客户识别：依据销售记录</a:t>
            </a:r>
            <a:endParaRPr>
              <a:ea typeface="华文中宋" pitchFamily="2" charset="-122"/>
            </a:endParaRPr>
          </a:p>
          <a:p>
            <a:pPr lvl="0"/>
            <a:endParaRPr>
              <a:ea typeface="华文中宋" pitchFamily="2" charset="-122"/>
            </a:endParaRPr>
          </a:p>
          <a:p>
            <a:pPr lvl="0"/>
            <a:endParaRPr>
              <a:ea typeface="华文中宋" pitchFamily="2" charset="-122"/>
            </a:endParaRPr>
          </a:p>
          <a:p>
            <a:pPr lvl="0"/>
            <a:endParaRPr>
              <a:ea typeface="华文中宋" pitchFamily="2" charset="-122"/>
            </a:endParaRPr>
          </a:p>
          <a:p>
            <a:pPr lvl="0"/>
            <a:r>
              <a:rPr>
                <a:ea typeface="华文中宋" pitchFamily="2" charset="-122"/>
              </a:rPr>
              <a:t>潜在客户识别：外部渠道</a:t>
            </a:r>
            <a:endParaRPr>
              <a:ea typeface="华文中宋" pitchFamily="2" charset="-122"/>
            </a:endParaRPr>
          </a:p>
          <a:p>
            <a:pPr lvl="0"/>
            <a:endParaRPr>
              <a:ea typeface="华文中宋" pitchFamily="2" charset="-122"/>
            </a:endParaRPr>
          </a:p>
          <a:p>
            <a:pPr lvl="0"/>
            <a:endParaRPr>
              <a:ea typeface="华文中宋" pitchFamily="2" charset="-122"/>
            </a:endParaRPr>
          </a:p>
          <a:p>
            <a:pPr lvl="0"/>
            <a:endParaRPr>
              <a:ea typeface="华文中宋" pitchFamily="2" charset="-122"/>
            </a:endParaRPr>
          </a:p>
          <a:p>
            <a:pPr lvl="0"/>
            <a:r>
              <a:rPr>
                <a:ea typeface="华文中宋" pitchFamily="2" charset="-122"/>
              </a:rPr>
              <a:t>潜力先看</a:t>
            </a:r>
            <a:r>
              <a:rPr>
                <a:solidFill>
                  <a:schemeClr val="hlink"/>
                </a:solidFill>
                <a:ea typeface="华文中宋" pitchFamily="2" charset="-122"/>
              </a:rPr>
              <a:t>潜在业务量</a:t>
            </a:r>
            <a:r>
              <a:rPr>
                <a:ea typeface="华文中宋" pitchFamily="2" charset="-122"/>
              </a:rPr>
              <a:t>，再看</a:t>
            </a:r>
            <a:r>
              <a:rPr>
                <a:solidFill>
                  <a:schemeClr val="hlink"/>
                </a:solidFill>
                <a:ea typeface="华文中宋" pitchFamily="2" charset="-122"/>
              </a:rPr>
              <a:t>潜在利润大小</a:t>
            </a:r>
            <a:endParaRPr i="1">
              <a:solidFill>
                <a:schemeClr val="hlink"/>
              </a:solidFill>
              <a:ea typeface="华文中宋" pitchFamily="2" charset="-122"/>
            </a:endParaRPr>
          </a:p>
        </p:txBody>
      </p:sp>
      <p:sp>
        <p:nvSpPr>
          <p:cNvPr id="29703" name="矩形 29702"/>
          <p:cNvSpPr/>
          <p:nvPr/>
        </p:nvSpPr>
        <p:spPr>
          <a:xfrm>
            <a:off x="5699125" y="2362200"/>
            <a:ext cx="1708150" cy="549275"/>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国家机关</a:t>
            </a:r>
            <a:endParaRPr sz="3000" i="1">
              <a:latin typeface="Garamond" pitchFamily="18" charset="0"/>
              <a:ea typeface="华文中宋" pitchFamily="2" charset="-122"/>
            </a:endParaRPr>
          </a:p>
        </p:txBody>
      </p:sp>
      <p:sp>
        <p:nvSpPr>
          <p:cNvPr id="29704" name="矩形 29703"/>
          <p:cNvSpPr/>
          <p:nvPr/>
        </p:nvSpPr>
        <p:spPr>
          <a:xfrm>
            <a:off x="5715000" y="2895600"/>
            <a:ext cx="946150" cy="549275"/>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杂志</a:t>
            </a:r>
            <a:endParaRPr sz="3000" i="1">
              <a:latin typeface="Garamond" pitchFamily="18" charset="0"/>
              <a:ea typeface="华文中宋" pitchFamily="2" charset="-122"/>
            </a:endParaRPr>
          </a:p>
        </p:txBody>
      </p:sp>
      <p:grpSp>
        <p:nvGrpSpPr>
          <p:cNvPr id="29712" name="组合 29711"/>
          <p:cNvGrpSpPr/>
          <p:nvPr/>
        </p:nvGrpSpPr>
        <p:grpSpPr>
          <a:xfrm>
            <a:off x="5410200" y="2362200"/>
            <a:ext cx="2774950" cy="3352800"/>
            <a:chOff x="3408" y="1488"/>
            <a:chExt cx="1748" cy="2112"/>
          </a:xfrm>
        </p:grpSpPr>
        <p:sp>
          <p:nvSpPr>
            <p:cNvPr id="29702" name="左大括号 29701"/>
            <p:cNvSpPr/>
            <p:nvPr/>
          </p:nvSpPr>
          <p:spPr>
            <a:xfrm>
              <a:off x="3408" y="1802"/>
              <a:ext cx="96" cy="1606"/>
            </a:xfrm>
            <a:prstGeom prst="leftBrace">
              <a:avLst>
                <a:gd name="adj1" fmla="val 139410"/>
                <a:gd name="adj2" fmla="val 50000"/>
              </a:avLst>
            </a:prstGeom>
            <a:noFill/>
            <a:ln w="38100">
              <a:solidFill>
                <a:schemeClr val="tx1"/>
              </a:solidFill>
              <a:round/>
            </a:ln>
          </p:spPr>
          <p:txBody>
            <a:bodyPr/>
            <a:lstStyle/>
            <a:p/>
          </p:txBody>
        </p:sp>
        <p:grpSp>
          <p:nvGrpSpPr>
            <p:cNvPr id="29711" name="组合 29710"/>
            <p:cNvGrpSpPr/>
            <p:nvPr/>
          </p:nvGrpSpPr>
          <p:grpSpPr>
            <a:xfrm>
              <a:off x="3590" y="1488"/>
              <a:ext cx="1566" cy="2112"/>
              <a:chOff x="3590" y="1488"/>
              <a:chExt cx="1566" cy="2112"/>
            </a:xfrm>
          </p:grpSpPr>
          <p:sp>
            <p:nvSpPr>
              <p:cNvPr id="29705" name="矩形 29704"/>
              <p:cNvSpPr/>
              <p:nvPr/>
            </p:nvSpPr>
            <p:spPr>
              <a:xfrm>
                <a:off x="3600" y="3254"/>
                <a:ext cx="155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信用评级机构</a:t>
                </a:r>
                <a:endParaRPr sz="3000" i="1">
                  <a:latin typeface="Garamond" pitchFamily="18" charset="0"/>
                  <a:ea typeface="华文中宋" pitchFamily="2" charset="-122"/>
                </a:endParaRPr>
              </a:p>
            </p:txBody>
          </p:sp>
          <p:sp>
            <p:nvSpPr>
              <p:cNvPr id="29706" name="矩形 29705"/>
              <p:cNvSpPr/>
              <p:nvPr/>
            </p:nvSpPr>
            <p:spPr>
              <a:xfrm>
                <a:off x="3590" y="2582"/>
                <a:ext cx="131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电视等媒体</a:t>
                </a:r>
                <a:endParaRPr sz="3000" i="1">
                  <a:latin typeface="Garamond" pitchFamily="18" charset="0"/>
                  <a:ea typeface="华文中宋" pitchFamily="2" charset="-122"/>
                </a:endParaRPr>
              </a:p>
            </p:txBody>
          </p:sp>
          <p:sp>
            <p:nvSpPr>
              <p:cNvPr id="29707" name="矩形 29706"/>
              <p:cNvSpPr/>
              <p:nvPr/>
            </p:nvSpPr>
            <p:spPr>
              <a:xfrm>
                <a:off x="3600" y="2918"/>
                <a:ext cx="131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分类电话簿</a:t>
                </a:r>
                <a:endParaRPr sz="3000" i="1">
                  <a:latin typeface="Garamond" pitchFamily="18" charset="0"/>
                  <a:ea typeface="华文中宋" pitchFamily="2" charset="-122"/>
                </a:endParaRPr>
              </a:p>
            </p:txBody>
          </p:sp>
          <p:sp>
            <p:nvSpPr>
              <p:cNvPr id="29708" name="矩形 29707"/>
              <p:cNvSpPr/>
              <p:nvPr/>
            </p:nvSpPr>
            <p:spPr>
              <a:xfrm>
                <a:off x="3600" y="2208"/>
                <a:ext cx="59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报纸</a:t>
                </a:r>
                <a:endParaRPr sz="3000" i="1">
                  <a:latin typeface="Garamond" pitchFamily="18" charset="0"/>
                  <a:ea typeface="华文中宋" pitchFamily="2" charset="-122"/>
                </a:endParaRPr>
              </a:p>
            </p:txBody>
          </p:sp>
          <p:sp>
            <p:nvSpPr>
              <p:cNvPr id="29709" name="矩形 29708"/>
              <p:cNvSpPr/>
              <p:nvPr/>
            </p:nvSpPr>
            <p:spPr>
              <a:xfrm>
                <a:off x="3590" y="1488"/>
                <a:ext cx="107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国家机关</a:t>
                </a:r>
                <a:endParaRPr sz="3000" i="1">
                  <a:latin typeface="Garamond" pitchFamily="18" charset="0"/>
                  <a:ea typeface="华文中宋" pitchFamily="2" charset="-122"/>
                </a:endParaRPr>
              </a:p>
            </p:txBody>
          </p:sp>
          <p:sp>
            <p:nvSpPr>
              <p:cNvPr id="29710" name="矩形 29709"/>
              <p:cNvSpPr/>
              <p:nvPr/>
            </p:nvSpPr>
            <p:spPr>
              <a:xfrm>
                <a:off x="3600" y="1824"/>
                <a:ext cx="596" cy="346"/>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3000" i="1">
                    <a:latin typeface="Garamond" pitchFamily="18" charset="0"/>
                    <a:ea typeface="华文中宋" pitchFamily="2" charset="-122"/>
                  </a:rPr>
                  <a:t>杂志</a:t>
                </a:r>
                <a:endParaRPr sz="3000" i="1">
                  <a:latin typeface="Garamond" pitchFamily="18" charset="0"/>
                  <a:ea typeface="华文中宋" pitchFamily="2" charset="-122"/>
                </a:endParaRPr>
              </a:p>
            </p:txBody>
          </p:sp>
        </p:gr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3174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合成销售区域</a:t>
            </a:r>
            <a:endParaRPr>
              <a:solidFill>
                <a:schemeClr val="hlink"/>
              </a:solidFill>
              <a:ea typeface="华文中宋" pitchFamily="2" charset="-122"/>
            </a:endParaRPr>
          </a:p>
        </p:txBody>
      </p:sp>
      <p:sp>
        <p:nvSpPr>
          <p:cNvPr id="31747" name="文本占位符 31746"/>
          <p:cNvSpPr>
            <a:spLocks noGrp="1"/>
          </p:cNvSpPr>
          <p:nvPr>
            <p:ph type="body" idx="1"/>
          </p:nvPr>
        </p:nvSpPr>
        <p:spPr>
          <a:xfrm>
            <a:off x="457200" y="1905000"/>
            <a:ext cx="8229600" cy="42211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将邻近的控制单元组合成销售区域</a:t>
            </a:r>
            <a:endParaRPr>
              <a:ea typeface="华文中宋" pitchFamily="2" charset="-122"/>
            </a:endParaRPr>
          </a:p>
          <a:p>
            <a:pPr lvl="0"/>
            <a:r>
              <a:rPr i="1">
                <a:ea typeface="华文中宋" pitchFamily="2" charset="-122"/>
              </a:rPr>
              <a:t>协调区域销售量要做到</a:t>
            </a:r>
            <a:r>
              <a:rPr sz="3600">
                <a:solidFill>
                  <a:schemeClr val="hlink"/>
                </a:solidFill>
                <a:ea typeface="华文中宋" pitchFamily="2" charset="-122"/>
              </a:rPr>
              <a:t>工作量分析</a:t>
            </a:r>
            <a:r>
              <a:rPr i="1">
                <a:ea typeface="华文中宋" pitchFamily="2" charset="-122"/>
              </a:rPr>
              <a:t>，其中</a:t>
            </a:r>
            <a:r>
              <a:rPr sz="3600">
                <a:solidFill>
                  <a:schemeClr val="hlink"/>
                </a:solidFill>
                <a:ea typeface="华文中宋" pitchFamily="2" charset="-122"/>
              </a:rPr>
              <a:t>客户分析</a:t>
            </a:r>
            <a:r>
              <a:rPr i="1">
                <a:ea typeface="华文中宋" pitchFamily="2" charset="-122"/>
              </a:rPr>
              <a:t>是基础</a:t>
            </a:r>
            <a:endParaRPr i="1">
              <a:ea typeface="华文中宋" pitchFamily="2" charset="-122"/>
            </a:endParaRPr>
          </a:p>
          <a:p>
            <a:pPr lvl="0"/>
            <a:r>
              <a:rPr i="1">
                <a:ea typeface="华文中宋" pitchFamily="2" charset="-122"/>
              </a:rPr>
              <a:t>销售经理至少要对</a:t>
            </a:r>
            <a:r>
              <a:rPr sz="3600">
                <a:solidFill>
                  <a:schemeClr val="hlink"/>
                </a:solidFill>
                <a:ea typeface="华文中宋" pitchFamily="2" charset="-122"/>
              </a:rPr>
              <a:t>大客户</a:t>
            </a:r>
            <a:r>
              <a:rPr i="1">
                <a:ea typeface="华文中宋" pitchFamily="2" charset="-122"/>
              </a:rPr>
              <a:t>进行分析</a:t>
            </a:r>
            <a:endParaRPr i="1">
              <a:ea typeface="华文中宋" pitchFamily="2" charset="-122"/>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3276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销售人员的任务</a:t>
            </a:r>
            <a:endParaRPr>
              <a:solidFill>
                <a:schemeClr val="hlink"/>
              </a:solidFill>
              <a:ea typeface="华文中宋" pitchFamily="2" charset="-122"/>
            </a:endParaRPr>
          </a:p>
        </p:txBody>
      </p:sp>
      <p:sp>
        <p:nvSpPr>
          <p:cNvPr id="32771" name="文本占位符 3277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寻找客户</a:t>
            </a:r>
            <a:endParaRPr>
              <a:ea typeface="华文中宋" pitchFamily="2" charset="-122"/>
            </a:endParaRPr>
          </a:p>
          <a:p>
            <a:pPr lvl="0"/>
            <a:r>
              <a:rPr>
                <a:ea typeface="华文中宋" pitchFamily="2" charset="-122"/>
              </a:rPr>
              <a:t>传播信息</a:t>
            </a:r>
            <a:endParaRPr>
              <a:ea typeface="华文中宋" pitchFamily="2" charset="-122"/>
            </a:endParaRPr>
          </a:p>
          <a:p>
            <a:pPr lvl="0"/>
            <a:r>
              <a:rPr>
                <a:ea typeface="华文中宋" pitchFamily="2" charset="-122"/>
              </a:rPr>
              <a:t>销售产品</a:t>
            </a:r>
            <a:endParaRPr>
              <a:ea typeface="华文中宋" pitchFamily="2" charset="-122"/>
            </a:endParaRPr>
          </a:p>
          <a:p>
            <a:pPr lvl="0"/>
            <a:r>
              <a:rPr>
                <a:ea typeface="华文中宋" pitchFamily="2" charset="-122"/>
              </a:rPr>
              <a:t>提供服务</a:t>
            </a:r>
            <a:endParaRPr>
              <a:ea typeface="华文中宋" pitchFamily="2" charset="-122"/>
            </a:endParaRPr>
          </a:p>
          <a:p>
            <a:pPr lvl="0"/>
            <a:r>
              <a:rPr>
                <a:ea typeface="华文中宋" pitchFamily="2" charset="-122"/>
              </a:rPr>
              <a:t>收集信息</a:t>
            </a:r>
            <a:endParaRPr>
              <a:ea typeface="华文中宋" pitchFamily="2" charset="-122"/>
            </a:endParaRPr>
          </a:p>
          <a:p>
            <a:pPr lvl="0"/>
            <a:r>
              <a:rPr>
                <a:ea typeface="华文中宋" pitchFamily="2" charset="-122"/>
              </a:rPr>
              <a:t>分配产品</a:t>
            </a:r>
            <a:endParaRPr>
              <a:ea typeface="华文中宋" pitchFamily="2"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3793"/>
          <p:cNvSpPr>
            <a:spLocks noGrp="1"/>
          </p:cNvSpPr>
          <p:nvPr>
            <p:ph type="title"/>
          </p:nvPr>
        </p:nvSpPr>
        <p:spPr>
          <a:xfrm>
            <a:off x="457200" y="274638"/>
            <a:ext cx="8229600" cy="944562"/>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确定销售队伍规模的方法</a:t>
            </a:r>
            <a:endParaRPr>
              <a:solidFill>
                <a:schemeClr val="hlink"/>
              </a:solidFill>
              <a:ea typeface="华文中宋" pitchFamily="2" charset="-122"/>
            </a:endParaRPr>
          </a:p>
        </p:txBody>
      </p:sp>
      <p:sp>
        <p:nvSpPr>
          <p:cNvPr id="33795" name="文本占位符 33794"/>
          <p:cNvSpPr>
            <a:spLocks noGrp="1"/>
          </p:cNvSpPr>
          <p:nvPr>
            <p:ph type="body" idx="1"/>
          </p:nvPr>
        </p:nvSpPr>
        <p:spPr>
          <a:xfrm>
            <a:off x="457200" y="1371600"/>
            <a:ext cx="8229600" cy="5257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2800">
                <a:ea typeface="华文中宋" pitchFamily="2" charset="-122"/>
              </a:rPr>
              <a:t>    销售人员过少，不利于企业开拓市场和争取最大销售额，过多，增加销售成本。</a:t>
            </a:r>
            <a:endParaRPr sz="2800">
              <a:ea typeface="华文中宋" pitchFamily="2" charset="-122"/>
            </a:endParaRPr>
          </a:p>
          <a:p>
            <a:pPr lvl="0"/>
            <a:r>
              <a:rPr>
                <a:solidFill>
                  <a:schemeClr val="hlink"/>
                </a:solidFill>
                <a:ea typeface="华文中宋" pitchFamily="2" charset="-122"/>
              </a:rPr>
              <a:t>销售百分比法</a:t>
            </a:r>
            <a:endParaRPr>
              <a:solidFill>
                <a:schemeClr val="hlink"/>
              </a:solidFill>
              <a:ea typeface="华文中宋" pitchFamily="2" charset="-122"/>
            </a:endParaRPr>
          </a:p>
          <a:p>
            <a:pPr lvl="1">
              <a:buNone/>
            </a:pPr>
            <a:r>
              <a:rPr>
                <a:ea typeface="华文中宋" pitchFamily="2" charset="-122"/>
              </a:rPr>
              <a:t>   </a:t>
            </a:r>
            <a:r>
              <a:rPr i="1">
                <a:ea typeface="华文中宋" pitchFamily="2" charset="-122"/>
              </a:rPr>
              <a:t>根据企业</a:t>
            </a:r>
            <a:r>
              <a:rPr i="1">
                <a:solidFill>
                  <a:schemeClr val="hlink"/>
                </a:solidFill>
                <a:ea typeface="华文中宋" pitchFamily="2" charset="-122"/>
              </a:rPr>
              <a:t>历史资料</a:t>
            </a:r>
            <a:r>
              <a:rPr i="1">
                <a:ea typeface="华文中宋" pitchFamily="2" charset="-122"/>
              </a:rPr>
              <a:t>计算出各种耗费占销售额的百分比及销售人员的平均成本，然后预测销售额，从而确定销售人员规模的方法。</a:t>
            </a:r>
            <a:r>
              <a:rPr i="1">
                <a:solidFill>
                  <a:schemeClr val="hlink"/>
                </a:solidFill>
                <a:ea typeface="华文中宋" pitchFamily="2" charset="-122"/>
              </a:rPr>
              <a:t>方法简单</a:t>
            </a:r>
            <a:endParaRPr i="1">
              <a:solidFill>
                <a:schemeClr val="hlink"/>
              </a:solidFill>
              <a:ea typeface="华文中宋" pitchFamily="2" charset="-122"/>
            </a:endParaRPr>
          </a:p>
          <a:p>
            <a:pPr lvl="0"/>
            <a:r>
              <a:rPr>
                <a:solidFill>
                  <a:schemeClr val="hlink"/>
                </a:solidFill>
                <a:ea typeface="华文中宋" pitchFamily="2" charset="-122"/>
              </a:rPr>
              <a:t>销售能力法</a:t>
            </a:r>
            <a:endParaRPr>
              <a:solidFill>
                <a:schemeClr val="hlink"/>
              </a:solidFill>
              <a:ea typeface="华文中宋" pitchFamily="2" charset="-122"/>
            </a:endParaRPr>
          </a:p>
          <a:p>
            <a:pPr lvl="1">
              <a:buFont typeface="Wingdings" panose="05000000000000000000" pitchFamily="2" charset="2"/>
              <a:buNone/>
            </a:pPr>
            <a:r>
              <a:rPr>
                <a:ea typeface="华文中宋" pitchFamily="2" charset="-122"/>
              </a:rPr>
              <a:t>    </a:t>
            </a:r>
            <a:r>
              <a:rPr>
                <a:solidFill>
                  <a:schemeClr val="hlink"/>
                </a:solidFill>
                <a:ea typeface="华文中宋" pitchFamily="2" charset="-122"/>
              </a:rPr>
              <a:t>方法复杂</a:t>
            </a:r>
            <a:r>
              <a:rPr>
                <a:ea typeface="华文中宋" pitchFamily="2" charset="-122"/>
              </a:rPr>
              <a:t>，忽略地区客户组成、地理分散程度</a:t>
            </a:r>
            <a:endParaRPr>
              <a:ea typeface="华文中宋" pitchFamily="2" charset="-122"/>
            </a:endParaRPr>
          </a:p>
          <a:p>
            <a:pPr lvl="0"/>
            <a:r>
              <a:rPr>
                <a:solidFill>
                  <a:schemeClr val="hlink"/>
                </a:solidFill>
                <a:ea typeface="华文中宋" pitchFamily="2" charset="-122"/>
              </a:rPr>
              <a:t>工作量法</a:t>
            </a:r>
            <a:endParaRPr>
              <a:solidFill>
                <a:schemeClr val="hlink"/>
              </a:solidFill>
              <a:ea typeface="华文中宋" pitchFamily="2" charset="-122"/>
            </a:endParaRPr>
          </a:p>
          <a:p>
            <a:pPr lvl="1">
              <a:buNone/>
            </a:pPr>
            <a:r>
              <a:rPr i="1">
                <a:ea typeface="华文中宋" pitchFamily="2" charset="-122"/>
              </a:rPr>
              <a:t>根据不同顾客需要确定总的工作量。</a:t>
            </a:r>
            <a:r>
              <a:rPr i="1">
                <a:solidFill>
                  <a:schemeClr val="hlink"/>
                </a:solidFill>
                <a:ea typeface="华文中宋" pitchFamily="2" charset="-122"/>
              </a:rPr>
              <a:t>方法实用</a:t>
            </a:r>
            <a:endParaRPr i="1">
              <a:solidFill>
                <a:schemeClr val="hlink"/>
              </a:solidFill>
              <a:ea typeface="华文中宋" pitchFamily="2"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3481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设计销售组织结构</a:t>
            </a:r>
            <a:endParaRPr>
              <a:solidFill>
                <a:schemeClr val="hlink"/>
              </a:solidFill>
              <a:ea typeface="华文中宋" pitchFamily="2" charset="-122"/>
            </a:endParaRPr>
          </a:p>
        </p:txBody>
      </p:sp>
      <p:sp>
        <p:nvSpPr>
          <p:cNvPr id="34819" name="文本占位符 3481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销售组织职责</a:t>
            </a:r>
            <a:endParaRPr>
              <a:ea typeface="华文中宋" pitchFamily="2" charset="-122"/>
            </a:endParaRPr>
          </a:p>
          <a:p>
            <a:pPr lvl="1">
              <a:buFont typeface="Wingdings" panose="05000000000000000000" pitchFamily="2" charset="2"/>
              <a:buChar char="Ø"/>
            </a:pPr>
            <a:r>
              <a:rPr>
                <a:ea typeface="华文中宋" pitchFamily="2" charset="-122"/>
              </a:rPr>
              <a:t>寻找客户</a:t>
            </a:r>
            <a:endParaRPr>
              <a:ea typeface="华文中宋" pitchFamily="2" charset="-122"/>
            </a:endParaRPr>
          </a:p>
          <a:p>
            <a:pPr lvl="1">
              <a:buFont typeface="Wingdings" panose="05000000000000000000" pitchFamily="2" charset="2"/>
              <a:buChar char="Ø"/>
            </a:pPr>
            <a:r>
              <a:rPr>
                <a:ea typeface="华文中宋" pitchFamily="2" charset="-122"/>
              </a:rPr>
              <a:t>信息沟通</a:t>
            </a:r>
            <a:endParaRPr>
              <a:ea typeface="华文中宋" pitchFamily="2" charset="-122"/>
            </a:endParaRPr>
          </a:p>
          <a:p>
            <a:pPr lvl="1">
              <a:buFont typeface="Wingdings" panose="05000000000000000000" pitchFamily="2" charset="2"/>
              <a:buChar char="Ø"/>
            </a:pPr>
            <a:r>
              <a:rPr>
                <a:ea typeface="华文中宋" pitchFamily="2" charset="-122"/>
              </a:rPr>
              <a:t>推销产品</a:t>
            </a:r>
            <a:endParaRPr>
              <a:ea typeface="华文中宋" pitchFamily="2" charset="-122"/>
            </a:endParaRPr>
          </a:p>
          <a:p>
            <a:pPr lvl="1">
              <a:buFont typeface="Wingdings" panose="05000000000000000000" pitchFamily="2" charset="2"/>
              <a:buChar char="Ø"/>
            </a:pPr>
            <a:r>
              <a:rPr>
                <a:ea typeface="华文中宋" pitchFamily="2" charset="-122"/>
              </a:rPr>
              <a:t>客户关系管理</a:t>
            </a:r>
            <a:endParaRPr>
              <a:ea typeface="华文中宋" pitchFamily="2" charset="-122"/>
            </a:endParaRPr>
          </a:p>
          <a:p>
            <a:pPr lvl="1">
              <a:buFont typeface="Wingdings" panose="05000000000000000000" pitchFamily="2" charset="2"/>
              <a:buChar char="Ø"/>
            </a:pPr>
            <a:r>
              <a:rPr>
                <a:ea typeface="华文中宋" pitchFamily="2" charset="-122"/>
              </a:rPr>
              <a:t>销售风险管理</a:t>
            </a:r>
            <a:endParaRPr>
              <a:ea typeface="华文中宋" pitchFamily="2" charset="-122"/>
            </a:endParaRPr>
          </a:p>
          <a:p>
            <a:pPr lvl="1">
              <a:buFont typeface="Wingdings" panose="05000000000000000000" pitchFamily="2" charset="2"/>
              <a:buChar char="Ø"/>
            </a:pPr>
            <a:r>
              <a:rPr>
                <a:ea typeface="华文中宋" pitchFamily="2" charset="-122"/>
              </a:rPr>
              <a:t>其他营销辅助职责</a:t>
            </a:r>
            <a:endParaRPr>
              <a:ea typeface="华文中宋"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3686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影响销售组织设计的因素</a:t>
            </a:r>
            <a:endParaRPr>
              <a:solidFill>
                <a:schemeClr val="hlink"/>
              </a:solidFill>
              <a:ea typeface="华文中宋" pitchFamily="2" charset="-122"/>
            </a:endParaRPr>
          </a:p>
        </p:txBody>
      </p:sp>
      <p:sp>
        <p:nvSpPr>
          <p:cNvPr id="36867" name="文本占位符 3686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销售目标</a:t>
            </a:r>
            <a:endParaRPr>
              <a:ea typeface="华文中宋" pitchFamily="2" charset="-122"/>
            </a:endParaRPr>
          </a:p>
          <a:p>
            <a:pPr lvl="0"/>
            <a:r>
              <a:rPr>
                <a:ea typeface="华文中宋" pitchFamily="2" charset="-122"/>
              </a:rPr>
              <a:t>营销战略</a:t>
            </a:r>
            <a:endParaRPr>
              <a:ea typeface="华文中宋" pitchFamily="2" charset="-122"/>
            </a:endParaRPr>
          </a:p>
          <a:p>
            <a:pPr lvl="0"/>
            <a:r>
              <a:rPr>
                <a:ea typeface="华文中宋" pitchFamily="2" charset="-122"/>
              </a:rPr>
              <a:t>产品及市场属性</a:t>
            </a:r>
            <a:endParaRPr>
              <a:ea typeface="华文中宋" pitchFamily="2" charset="-122"/>
            </a:endParaRPr>
          </a:p>
          <a:p>
            <a:pPr lvl="0"/>
            <a:r>
              <a:rPr>
                <a:ea typeface="华文中宋" pitchFamily="2" charset="-122"/>
              </a:rPr>
              <a:t>客户性质和规模</a:t>
            </a:r>
            <a:endParaRPr>
              <a:ea typeface="华文中宋" pitchFamily="2" charset="-122"/>
            </a:endParaRPr>
          </a:p>
          <a:p>
            <a:pPr lvl="0"/>
            <a:r>
              <a:rPr>
                <a:ea typeface="华文中宋" pitchFamily="2" charset="-122"/>
              </a:rPr>
              <a:t>内部分工</a:t>
            </a:r>
            <a:endParaRPr>
              <a:ea typeface="华文中宋" pitchFamily="2" charset="-122"/>
            </a:endParaRPr>
          </a:p>
          <a:p>
            <a:pPr lvl="0"/>
            <a:r>
              <a:rPr>
                <a:ea typeface="华文中宋" pitchFamily="2" charset="-122"/>
              </a:rPr>
              <a:t>管理跨度</a:t>
            </a:r>
            <a:endParaRPr>
              <a:ea typeface="华文中宋" pitchFamily="2" charset="-122"/>
            </a:endParaRPr>
          </a:p>
          <a:p>
            <a:pPr lvl="0"/>
            <a:r>
              <a:rPr>
                <a:ea typeface="华文中宋" pitchFamily="2" charset="-122"/>
              </a:rPr>
              <a:t>销售人员素质</a:t>
            </a:r>
            <a:endParaRPr>
              <a:ea typeface="华文中宋" pitchFamily="2"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4096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b="0">
                <a:solidFill>
                  <a:schemeClr val="hlink"/>
                </a:solidFill>
                <a:ea typeface="华文中宋" pitchFamily="2" charset="-122"/>
              </a:rPr>
              <a:t>销售组织的模式</a:t>
            </a:r>
            <a:endParaRPr>
              <a:solidFill>
                <a:schemeClr val="hlink"/>
              </a:solidFill>
              <a:ea typeface="华文中宋" pitchFamily="2" charset="-122"/>
            </a:endParaRPr>
          </a:p>
        </p:txBody>
      </p:sp>
      <p:sp>
        <p:nvSpPr>
          <p:cNvPr id="41011" name="文本占位符 41010"/>
          <p:cNvSpPr>
            <a:spLocks noGrp="1"/>
          </p:cNvSpPr>
          <p:nvPr>
            <p:ph type="body" idx="1"/>
          </p:nvPr>
        </p:nvSpPr>
        <p:spPr>
          <a:xfrm>
            <a:off x="457200" y="1447800"/>
            <a:ext cx="8229600" cy="5257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80000"/>
              </a:lnSpc>
            </a:pPr>
            <a:r>
              <a:rPr sz="2800">
                <a:solidFill>
                  <a:schemeClr val="hlink"/>
                </a:solidFill>
                <a:ea typeface="华文中宋" pitchFamily="2" charset="-122"/>
              </a:rPr>
              <a:t>地域型</a:t>
            </a:r>
            <a:r>
              <a:rPr sz="2800" i="1">
                <a:ea typeface="华文中宋" pitchFamily="2" charset="-122"/>
              </a:rPr>
              <a:t>销售组织机构</a:t>
            </a:r>
            <a:endParaRPr sz="2800" i="1">
              <a:ea typeface="华文中宋" pitchFamily="2" charset="-122"/>
            </a:endParaRPr>
          </a:p>
          <a:p>
            <a:pPr lvl="1">
              <a:lnSpc>
                <a:spcPct val="80000"/>
              </a:lnSpc>
              <a:buNone/>
            </a:pPr>
            <a:r>
              <a:rPr sz="2400" i="1">
                <a:ea typeface="华文中宋" pitchFamily="2" charset="-122"/>
              </a:rPr>
              <a:t>   按地理位置划分销售区域，销售人员负责区域内全部销售业务</a:t>
            </a:r>
            <a:endParaRPr sz="2400" i="1">
              <a:ea typeface="华文中宋" pitchFamily="2" charset="-122"/>
            </a:endParaRPr>
          </a:p>
          <a:p>
            <a:pPr lvl="0">
              <a:lnSpc>
                <a:spcPct val="80000"/>
              </a:lnSpc>
            </a:pPr>
            <a:r>
              <a:rPr sz="2800">
                <a:solidFill>
                  <a:schemeClr val="hlink"/>
                </a:solidFill>
                <a:ea typeface="华文中宋" pitchFamily="2" charset="-122"/>
              </a:rPr>
              <a:t>产品型</a:t>
            </a:r>
            <a:r>
              <a:rPr sz="2800">
                <a:ea typeface="华文中宋" pitchFamily="2" charset="-122"/>
              </a:rPr>
              <a:t>~~</a:t>
            </a:r>
            <a:endParaRPr sz="2800">
              <a:ea typeface="华文中宋" pitchFamily="2" charset="-122"/>
            </a:endParaRPr>
          </a:p>
          <a:p>
            <a:pPr lvl="1">
              <a:lnSpc>
                <a:spcPct val="80000"/>
              </a:lnSpc>
              <a:buNone/>
            </a:pPr>
            <a:r>
              <a:rPr sz="2400">
                <a:ea typeface="华文中宋" pitchFamily="2" charset="-122"/>
              </a:rPr>
              <a:t>   </a:t>
            </a:r>
            <a:r>
              <a:rPr sz="2400" i="1">
                <a:ea typeface="华文中宋" pitchFamily="2" charset="-122"/>
              </a:rPr>
              <a:t>企业将产品分成干类，销售团队负责销售企业一种或某类产品</a:t>
            </a:r>
            <a:endParaRPr sz="2400" i="1">
              <a:ea typeface="华文中宋" pitchFamily="2" charset="-122"/>
            </a:endParaRPr>
          </a:p>
          <a:p>
            <a:pPr lvl="0">
              <a:lnSpc>
                <a:spcPct val="80000"/>
              </a:lnSpc>
            </a:pPr>
            <a:r>
              <a:rPr sz="2800">
                <a:solidFill>
                  <a:schemeClr val="hlink"/>
                </a:solidFill>
                <a:ea typeface="华文中宋" pitchFamily="2" charset="-122"/>
              </a:rPr>
              <a:t>客户型</a:t>
            </a:r>
            <a:r>
              <a:rPr sz="2800">
                <a:ea typeface="华文中宋" pitchFamily="2" charset="-122"/>
              </a:rPr>
              <a:t>~~</a:t>
            </a:r>
            <a:endParaRPr sz="2800">
              <a:ea typeface="华文中宋" pitchFamily="2" charset="-122"/>
            </a:endParaRPr>
          </a:p>
          <a:p>
            <a:pPr lvl="1">
              <a:lnSpc>
                <a:spcPct val="80000"/>
              </a:lnSpc>
              <a:buNone/>
            </a:pPr>
            <a:r>
              <a:rPr sz="2400">
                <a:ea typeface="华文中宋" pitchFamily="2" charset="-122"/>
              </a:rPr>
              <a:t>   </a:t>
            </a:r>
            <a:r>
              <a:rPr sz="2400" i="1">
                <a:ea typeface="华文中宋" pitchFamily="2" charset="-122"/>
              </a:rPr>
              <a:t>企业将目标市场按顾客属性分类，不同销售人员负责不同类型的顾客</a:t>
            </a:r>
            <a:endParaRPr sz="2400" i="1">
              <a:ea typeface="华文中宋" pitchFamily="2" charset="-122"/>
            </a:endParaRPr>
          </a:p>
          <a:p>
            <a:pPr lvl="0">
              <a:lnSpc>
                <a:spcPct val="80000"/>
              </a:lnSpc>
            </a:pPr>
            <a:r>
              <a:rPr sz="2800">
                <a:solidFill>
                  <a:schemeClr val="hlink"/>
                </a:solidFill>
                <a:ea typeface="华文中宋" pitchFamily="2" charset="-122"/>
              </a:rPr>
              <a:t>职能型</a:t>
            </a:r>
            <a:r>
              <a:rPr sz="2800">
                <a:ea typeface="华文中宋" pitchFamily="2" charset="-122"/>
              </a:rPr>
              <a:t>~~</a:t>
            </a:r>
            <a:endParaRPr sz="2800">
              <a:ea typeface="华文中宋" pitchFamily="2" charset="-122"/>
            </a:endParaRPr>
          </a:p>
          <a:p>
            <a:pPr lvl="1">
              <a:lnSpc>
                <a:spcPct val="80000"/>
              </a:lnSpc>
              <a:buNone/>
            </a:pPr>
            <a:r>
              <a:rPr sz="2400">
                <a:ea typeface="华文中宋" pitchFamily="2" charset="-122"/>
              </a:rPr>
              <a:t>   </a:t>
            </a:r>
            <a:r>
              <a:rPr sz="2400" i="1">
                <a:ea typeface="华文中宋" pitchFamily="2" charset="-122"/>
              </a:rPr>
              <a:t>销售人员根据职业特点，分别负责某项销售活动职能</a:t>
            </a:r>
            <a:endParaRPr sz="2400" i="1">
              <a:ea typeface="华文中宋" pitchFamily="2" charset="-122"/>
            </a:endParaRPr>
          </a:p>
          <a:p>
            <a:pPr lvl="0">
              <a:lnSpc>
                <a:spcPct val="80000"/>
              </a:lnSpc>
            </a:pPr>
            <a:r>
              <a:rPr sz="2800">
                <a:solidFill>
                  <a:schemeClr val="hlink"/>
                </a:solidFill>
                <a:ea typeface="华文中宋" pitchFamily="2" charset="-122"/>
              </a:rPr>
              <a:t>综合型</a:t>
            </a:r>
            <a:r>
              <a:rPr sz="2800">
                <a:ea typeface="华文中宋" pitchFamily="2" charset="-122"/>
              </a:rPr>
              <a:t>~~</a:t>
            </a:r>
            <a:endParaRPr sz="2800">
              <a:ea typeface="华文中宋" pitchFamily="2" charset="-122"/>
            </a:endParaRPr>
          </a:p>
          <a:p>
            <a:pPr lvl="1">
              <a:lnSpc>
                <a:spcPct val="80000"/>
              </a:lnSpc>
              <a:buNone/>
            </a:pPr>
            <a:r>
              <a:rPr sz="2400">
                <a:ea typeface="华文中宋" pitchFamily="2" charset="-122"/>
              </a:rPr>
              <a:t>   </a:t>
            </a:r>
            <a:r>
              <a:rPr sz="2400" i="1">
                <a:ea typeface="华文中宋" pitchFamily="2" charset="-122"/>
              </a:rPr>
              <a:t>产品类别多，顾客类别多且分散，综合考虑地区、产品和顾客因素</a:t>
            </a:r>
            <a:endParaRPr sz="2400" i="1">
              <a:ea typeface="华文中宋" pitchFamily="2" charset="-122"/>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862" name="组合 120861"/>
          <p:cNvGrpSpPr/>
          <p:nvPr/>
        </p:nvGrpSpPr>
        <p:grpSpPr>
          <a:xfrm>
            <a:off x="381000" y="1066800"/>
            <a:ext cx="8534400" cy="3505200"/>
            <a:chOff x="240" y="672"/>
            <a:chExt cx="5376" cy="2208"/>
          </a:xfrm>
        </p:grpSpPr>
        <p:sp>
          <p:nvSpPr>
            <p:cNvPr id="120847" name="矩形 120846"/>
            <p:cNvSpPr/>
            <p:nvPr/>
          </p:nvSpPr>
          <p:spPr>
            <a:xfrm>
              <a:off x="1968" y="672"/>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a:latin typeface="Garamond" pitchFamily="18" charset="0"/>
                  <a:ea typeface="华文中宋" pitchFamily="2" charset="-122"/>
                </a:rPr>
                <a:t>区域副经理</a:t>
              </a:r>
              <a:endParaRPr sz="2800">
                <a:latin typeface="Garamond" pitchFamily="18" charset="0"/>
                <a:ea typeface="华文中宋" pitchFamily="2" charset="-122"/>
              </a:endParaRPr>
            </a:p>
          </p:txBody>
        </p:sp>
        <p:sp>
          <p:nvSpPr>
            <p:cNvPr id="120848" name="矩形 120847"/>
            <p:cNvSpPr/>
            <p:nvPr/>
          </p:nvSpPr>
          <p:spPr>
            <a:xfrm>
              <a:off x="240"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A区主管</a:t>
              </a:r>
              <a:endParaRPr sz="2400" b="1">
                <a:latin typeface="华文中宋" pitchFamily="2" charset="-122"/>
                <a:ea typeface="华文中宋" pitchFamily="2" charset="-122"/>
              </a:endParaRPr>
            </a:p>
          </p:txBody>
        </p:sp>
        <p:sp>
          <p:nvSpPr>
            <p:cNvPr id="120850" name="矩形 120849"/>
            <p:cNvSpPr/>
            <p:nvPr/>
          </p:nvSpPr>
          <p:spPr>
            <a:xfrm>
              <a:off x="1392"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B区主管</a:t>
              </a:r>
              <a:endParaRPr sz="2400" b="1">
                <a:latin typeface="华文中宋" pitchFamily="2" charset="-122"/>
                <a:ea typeface="华文中宋" pitchFamily="2" charset="-122"/>
              </a:endParaRPr>
            </a:p>
          </p:txBody>
        </p:sp>
        <p:sp>
          <p:nvSpPr>
            <p:cNvPr id="120851" name="矩形 120850"/>
            <p:cNvSpPr/>
            <p:nvPr/>
          </p:nvSpPr>
          <p:spPr>
            <a:xfrm>
              <a:off x="2544"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C区主管</a:t>
              </a:r>
              <a:endParaRPr sz="2400" b="1">
                <a:latin typeface="华文中宋" pitchFamily="2" charset="-122"/>
                <a:ea typeface="华文中宋" pitchFamily="2" charset="-122"/>
              </a:endParaRPr>
            </a:p>
          </p:txBody>
        </p:sp>
        <p:sp>
          <p:nvSpPr>
            <p:cNvPr id="120852" name="矩形 120851"/>
            <p:cNvSpPr/>
            <p:nvPr/>
          </p:nvSpPr>
          <p:spPr>
            <a:xfrm>
              <a:off x="3696"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D区主管</a:t>
              </a:r>
              <a:endParaRPr sz="2400" b="1">
                <a:latin typeface="华文中宋" pitchFamily="2" charset="-122"/>
                <a:ea typeface="华文中宋" pitchFamily="2" charset="-122"/>
              </a:endParaRPr>
            </a:p>
          </p:txBody>
        </p:sp>
        <p:sp>
          <p:nvSpPr>
            <p:cNvPr id="120853" name="矩形 120852"/>
            <p:cNvSpPr/>
            <p:nvPr/>
          </p:nvSpPr>
          <p:spPr>
            <a:xfrm>
              <a:off x="4800"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E区主管</a:t>
              </a:r>
              <a:endParaRPr sz="2400" b="1">
                <a:latin typeface="华文中宋" pitchFamily="2" charset="-122"/>
                <a:ea typeface="华文中宋" pitchFamily="2" charset="-122"/>
              </a:endParaRPr>
            </a:p>
          </p:txBody>
        </p:sp>
        <p:cxnSp>
          <p:nvCxnSpPr>
            <p:cNvPr id="120854" name="直接连接符 120853"/>
            <p:cNvCxnSpPr/>
            <p:nvPr/>
          </p:nvCxnSpPr>
          <p:spPr>
            <a:xfrm flipH="1">
              <a:off x="2784" y="1056"/>
              <a:ext cx="0" cy="1440"/>
            </a:xfrm>
            <a:prstGeom prst="line">
              <a:avLst/>
            </a:prstGeom>
            <a:noFill/>
            <a:ln w="25400">
              <a:solidFill>
                <a:schemeClr val="tx1"/>
              </a:solidFill>
              <a:miter lim="800000"/>
              <a:tailEnd type="triangle"/>
            </a:ln>
          </p:spPr>
        </p:cxnSp>
        <p:cxnSp>
          <p:nvCxnSpPr>
            <p:cNvPr id="120855" name="直接连接符 120854"/>
            <p:cNvCxnSpPr/>
            <p:nvPr/>
          </p:nvCxnSpPr>
          <p:spPr>
            <a:xfrm>
              <a:off x="672" y="1968"/>
              <a:ext cx="4512" cy="0"/>
            </a:xfrm>
            <a:prstGeom prst="line">
              <a:avLst/>
            </a:prstGeom>
            <a:noFill/>
            <a:ln w="25400">
              <a:solidFill>
                <a:schemeClr val="tx1"/>
              </a:solidFill>
              <a:miter lim="800000"/>
            </a:ln>
          </p:spPr>
        </p:cxnSp>
        <p:cxnSp>
          <p:nvCxnSpPr>
            <p:cNvPr id="120856" name="直接连接符 120855"/>
            <p:cNvCxnSpPr/>
            <p:nvPr/>
          </p:nvCxnSpPr>
          <p:spPr>
            <a:xfrm flipH="1">
              <a:off x="672" y="1968"/>
              <a:ext cx="0" cy="528"/>
            </a:xfrm>
            <a:prstGeom prst="line">
              <a:avLst/>
            </a:prstGeom>
            <a:noFill/>
            <a:ln w="25400">
              <a:solidFill>
                <a:schemeClr val="tx1"/>
              </a:solidFill>
              <a:miter lim="800000"/>
              <a:tailEnd type="triangle"/>
            </a:ln>
          </p:spPr>
        </p:cxnSp>
        <p:cxnSp>
          <p:nvCxnSpPr>
            <p:cNvPr id="120857" name="直接连接符 120856"/>
            <p:cNvCxnSpPr/>
            <p:nvPr/>
          </p:nvCxnSpPr>
          <p:spPr>
            <a:xfrm flipH="1">
              <a:off x="1824" y="1968"/>
              <a:ext cx="0" cy="528"/>
            </a:xfrm>
            <a:prstGeom prst="line">
              <a:avLst/>
            </a:prstGeom>
            <a:noFill/>
            <a:ln w="25400">
              <a:solidFill>
                <a:schemeClr val="tx1"/>
              </a:solidFill>
              <a:miter lim="800000"/>
              <a:tailEnd type="triangle"/>
            </a:ln>
          </p:spPr>
        </p:cxnSp>
        <p:cxnSp>
          <p:nvCxnSpPr>
            <p:cNvPr id="120858" name="直接连接符 120857"/>
            <p:cNvCxnSpPr/>
            <p:nvPr/>
          </p:nvCxnSpPr>
          <p:spPr>
            <a:xfrm flipH="1">
              <a:off x="4128" y="1968"/>
              <a:ext cx="0" cy="528"/>
            </a:xfrm>
            <a:prstGeom prst="line">
              <a:avLst/>
            </a:prstGeom>
            <a:noFill/>
            <a:ln w="25400">
              <a:solidFill>
                <a:schemeClr val="tx1"/>
              </a:solidFill>
              <a:miter lim="800000"/>
              <a:tailEnd type="triangle"/>
            </a:ln>
          </p:spPr>
        </p:cxnSp>
        <p:cxnSp>
          <p:nvCxnSpPr>
            <p:cNvPr id="120859" name="直接连接符 120858"/>
            <p:cNvCxnSpPr/>
            <p:nvPr/>
          </p:nvCxnSpPr>
          <p:spPr>
            <a:xfrm flipH="1">
              <a:off x="5184" y="1968"/>
              <a:ext cx="0" cy="528"/>
            </a:xfrm>
            <a:prstGeom prst="line">
              <a:avLst/>
            </a:prstGeom>
            <a:noFill/>
            <a:ln w="25400">
              <a:solidFill>
                <a:schemeClr val="tx1"/>
              </a:solidFill>
              <a:miter lim="800000"/>
              <a:tailEnd type="triangle"/>
            </a:ln>
          </p:spPr>
        </p:cxnSp>
        <p:sp>
          <p:nvSpPr>
            <p:cNvPr id="120860" name="矩形 120859"/>
            <p:cNvSpPr/>
            <p:nvPr/>
          </p:nvSpPr>
          <p:spPr>
            <a:xfrm>
              <a:off x="3552" y="1344"/>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a:latin typeface="Garamond" pitchFamily="18" charset="0"/>
                  <a:ea typeface="华文中宋" pitchFamily="2" charset="-122"/>
                </a:rPr>
                <a:t>经理助理</a:t>
              </a:r>
              <a:endParaRPr sz="2800">
                <a:latin typeface="Garamond" pitchFamily="18" charset="0"/>
                <a:ea typeface="华文中宋" pitchFamily="2" charset="-122"/>
              </a:endParaRPr>
            </a:p>
          </p:txBody>
        </p:sp>
        <p:cxnSp>
          <p:nvCxnSpPr>
            <p:cNvPr id="120861" name="直接连接符 120860"/>
            <p:cNvCxnSpPr/>
            <p:nvPr/>
          </p:nvCxnSpPr>
          <p:spPr>
            <a:xfrm>
              <a:off x="2784" y="1584"/>
              <a:ext cx="720" cy="0"/>
            </a:xfrm>
            <a:prstGeom prst="line">
              <a:avLst/>
            </a:prstGeom>
            <a:noFill/>
            <a:ln w="25400">
              <a:solidFill>
                <a:schemeClr val="tx1"/>
              </a:solidFill>
              <a:miter lim="800000"/>
              <a:tailEnd type="triangle"/>
            </a:ln>
          </p:spPr>
        </p:cxnSp>
      </p:gr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13" name="组合 122912"/>
          <p:cNvGrpSpPr/>
          <p:nvPr/>
        </p:nvGrpSpPr>
        <p:grpSpPr>
          <a:xfrm>
            <a:off x="457200" y="1066800"/>
            <a:ext cx="8686800" cy="3733800"/>
            <a:chOff x="288" y="672"/>
            <a:chExt cx="5472" cy="2352"/>
          </a:xfrm>
        </p:grpSpPr>
        <p:sp>
          <p:nvSpPr>
            <p:cNvPr id="122883" name="矩形 122882"/>
            <p:cNvSpPr/>
            <p:nvPr/>
          </p:nvSpPr>
          <p:spPr>
            <a:xfrm>
              <a:off x="1968" y="672"/>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b="1">
                  <a:latin typeface="Times New Roman" panose="02020603050405020304" pitchFamily="18" charset="0"/>
                  <a:ea typeface="华文中宋" pitchFamily="2" charset="-122"/>
                </a:rPr>
                <a:t>IBM</a:t>
              </a:r>
              <a:r>
                <a:rPr sz="2800">
                  <a:latin typeface="Garamond" pitchFamily="18" charset="0"/>
                  <a:ea typeface="华文中宋" pitchFamily="2" charset="-122"/>
                </a:rPr>
                <a:t>公司总经理</a:t>
              </a:r>
              <a:endParaRPr sz="2800">
                <a:latin typeface="Garamond" pitchFamily="18" charset="0"/>
                <a:ea typeface="华文中宋" pitchFamily="2" charset="-122"/>
              </a:endParaRPr>
            </a:p>
          </p:txBody>
        </p:sp>
        <p:cxnSp>
          <p:nvCxnSpPr>
            <p:cNvPr id="122889" name="直接连接符 122888"/>
            <p:cNvCxnSpPr/>
            <p:nvPr/>
          </p:nvCxnSpPr>
          <p:spPr>
            <a:xfrm flipH="1">
              <a:off x="2784" y="1056"/>
              <a:ext cx="0" cy="240"/>
            </a:xfrm>
            <a:prstGeom prst="line">
              <a:avLst/>
            </a:prstGeom>
            <a:noFill/>
            <a:ln w="25400">
              <a:solidFill>
                <a:schemeClr val="tx1"/>
              </a:solidFill>
              <a:miter lim="800000"/>
              <a:tailEnd type="triangle"/>
            </a:ln>
          </p:spPr>
        </p:cxnSp>
        <p:sp>
          <p:nvSpPr>
            <p:cNvPr id="122895" name="矩形 122894"/>
            <p:cNvSpPr/>
            <p:nvPr/>
          </p:nvSpPr>
          <p:spPr>
            <a:xfrm>
              <a:off x="3552" y="1488"/>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a:latin typeface="Garamond" pitchFamily="18" charset="0"/>
                  <a:ea typeface="华文中宋" pitchFamily="2" charset="-122"/>
                </a:rPr>
                <a:t>办公设备</a:t>
              </a:r>
              <a:endParaRPr sz="2800">
                <a:latin typeface="Garamond" pitchFamily="18" charset="0"/>
                <a:ea typeface="华文中宋" pitchFamily="2" charset="-122"/>
              </a:endParaRPr>
            </a:p>
          </p:txBody>
        </p:sp>
        <p:sp>
          <p:nvSpPr>
            <p:cNvPr id="122897" name="矩形 122896"/>
            <p:cNvSpPr/>
            <p:nvPr/>
          </p:nvSpPr>
          <p:spPr>
            <a:xfrm>
              <a:off x="1056" y="1536"/>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a:latin typeface="Garamond" pitchFamily="18" charset="0"/>
                  <a:ea typeface="华文中宋" pitchFamily="2" charset="-122"/>
                </a:rPr>
                <a:t>计算机</a:t>
              </a:r>
              <a:endParaRPr sz="2800">
                <a:latin typeface="Garamond" pitchFamily="18" charset="0"/>
                <a:ea typeface="华文中宋" pitchFamily="2" charset="-122"/>
              </a:endParaRPr>
            </a:p>
          </p:txBody>
        </p:sp>
        <p:cxnSp>
          <p:nvCxnSpPr>
            <p:cNvPr id="122898" name="直接连接符 122897"/>
            <p:cNvCxnSpPr/>
            <p:nvPr/>
          </p:nvCxnSpPr>
          <p:spPr>
            <a:xfrm>
              <a:off x="1824" y="1248"/>
              <a:ext cx="2112" cy="0"/>
            </a:xfrm>
            <a:prstGeom prst="line">
              <a:avLst/>
            </a:prstGeom>
            <a:noFill/>
            <a:ln w="25400">
              <a:solidFill>
                <a:schemeClr val="tx1"/>
              </a:solidFill>
              <a:miter lim="800000"/>
            </a:ln>
          </p:spPr>
        </p:cxnSp>
        <p:cxnSp>
          <p:nvCxnSpPr>
            <p:cNvPr id="122899" name="直接连接符 122898"/>
            <p:cNvCxnSpPr/>
            <p:nvPr/>
          </p:nvCxnSpPr>
          <p:spPr>
            <a:xfrm flipH="1">
              <a:off x="1824" y="1248"/>
              <a:ext cx="0" cy="288"/>
            </a:xfrm>
            <a:prstGeom prst="line">
              <a:avLst/>
            </a:prstGeom>
            <a:noFill/>
            <a:ln w="25400">
              <a:solidFill>
                <a:schemeClr val="tx1"/>
              </a:solidFill>
              <a:miter lim="800000"/>
              <a:tailEnd type="triangle"/>
            </a:ln>
          </p:spPr>
        </p:cxnSp>
        <p:cxnSp>
          <p:nvCxnSpPr>
            <p:cNvPr id="122900" name="直接连接符 122899"/>
            <p:cNvCxnSpPr/>
            <p:nvPr/>
          </p:nvCxnSpPr>
          <p:spPr>
            <a:xfrm flipH="1">
              <a:off x="3936" y="1248"/>
              <a:ext cx="0" cy="240"/>
            </a:xfrm>
            <a:prstGeom prst="line">
              <a:avLst/>
            </a:prstGeom>
            <a:noFill/>
            <a:ln w="25400">
              <a:solidFill>
                <a:schemeClr val="tx1"/>
              </a:solidFill>
              <a:miter lim="800000"/>
              <a:tailEnd type="triangle"/>
            </a:ln>
          </p:spPr>
        </p:cxnSp>
        <p:grpSp>
          <p:nvGrpSpPr>
            <p:cNvPr id="122903" name="组合 122902"/>
            <p:cNvGrpSpPr/>
            <p:nvPr/>
          </p:nvGrpSpPr>
          <p:grpSpPr>
            <a:xfrm>
              <a:off x="288" y="1968"/>
              <a:ext cx="2592" cy="1056"/>
              <a:chOff x="240" y="1824"/>
              <a:chExt cx="3120" cy="1056"/>
            </a:xfrm>
          </p:grpSpPr>
          <p:sp>
            <p:nvSpPr>
              <p:cNvPr id="122884" name="矩形 122883"/>
              <p:cNvSpPr/>
              <p:nvPr/>
            </p:nvSpPr>
            <p:spPr>
              <a:xfrm>
                <a:off x="240"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A区主管</a:t>
                </a:r>
                <a:endParaRPr sz="2400" b="1">
                  <a:latin typeface="华文中宋" pitchFamily="2" charset="-122"/>
                  <a:ea typeface="华文中宋" pitchFamily="2" charset="-122"/>
                </a:endParaRPr>
              </a:p>
            </p:txBody>
          </p:sp>
          <p:sp>
            <p:nvSpPr>
              <p:cNvPr id="122885" name="矩形 122884"/>
              <p:cNvSpPr/>
              <p:nvPr/>
            </p:nvSpPr>
            <p:spPr>
              <a:xfrm>
                <a:off x="1392"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B区主管</a:t>
                </a:r>
                <a:endParaRPr sz="2400" b="1">
                  <a:latin typeface="华文中宋" pitchFamily="2" charset="-122"/>
                  <a:ea typeface="华文中宋" pitchFamily="2" charset="-122"/>
                </a:endParaRPr>
              </a:p>
            </p:txBody>
          </p:sp>
          <p:sp>
            <p:nvSpPr>
              <p:cNvPr id="122886" name="矩形 122885"/>
              <p:cNvSpPr/>
              <p:nvPr/>
            </p:nvSpPr>
            <p:spPr>
              <a:xfrm>
                <a:off x="2544"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C区主管</a:t>
                </a:r>
                <a:endParaRPr sz="2400" b="1">
                  <a:latin typeface="华文中宋" pitchFamily="2" charset="-122"/>
                  <a:ea typeface="华文中宋" pitchFamily="2" charset="-122"/>
                </a:endParaRPr>
              </a:p>
            </p:txBody>
          </p:sp>
          <p:cxnSp>
            <p:nvCxnSpPr>
              <p:cNvPr id="122890" name="直接连接符 122889"/>
              <p:cNvCxnSpPr/>
              <p:nvPr/>
            </p:nvCxnSpPr>
            <p:spPr>
              <a:xfrm>
                <a:off x="624" y="2160"/>
                <a:ext cx="2112" cy="0"/>
              </a:xfrm>
              <a:prstGeom prst="line">
                <a:avLst/>
              </a:prstGeom>
              <a:noFill/>
              <a:ln w="25400">
                <a:solidFill>
                  <a:schemeClr val="tx1"/>
                </a:solidFill>
                <a:miter lim="800000"/>
              </a:ln>
            </p:spPr>
          </p:cxnSp>
          <p:cxnSp>
            <p:nvCxnSpPr>
              <p:cNvPr id="122891" name="直接连接符 122890"/>
              <p:cNvCxnSpPr/>
              <p:nvPr/>
            </p:nvCxnSpPr>
            <p:spPr>
              <a:xfrm flipH="1">
                <a:off x="624" y="2160"/>
                <a:ext cx="0" cy="336"/>
              </a:xfrm>
              <a:prstGeom prst="line">
                <a:avLst/>
              </a:prstGeom>
              <a:noFill/>
              <a:ln w="25400">
                <a:solidFill>
                  <a:schemeClr val="tx1"/>
                </a:solidFill>
                <a:miter lim="800000"/>
                <a:tailEnd type="triangle"/>
              </a:ln>
            </p:spPr>
          </p:cxnSp>
          <p:cxnSp>
            <p:nvCxnSpPr>
              <p:cNvPr id="122892" name="直接连接符 122891"/>
              <p:cNvCxnSpPr/>
              <p:nvPr/>
            </p:nvCxnSpPr>
            <p:spPr>
              <a:xfrm flipH="1">
                <a:off x="1824" y="1824"/>
                <a:ext cx="0" cy="672"/>
              </a:xfrm>
              <a:prstGeom prst="line">
                <a:avLst/>
              </a:prstGeom>
              <a:noFill/>
              <a:ln w="25400">
                <a:solidFill>
                  <a:schemeClr val="tx1"/>
                </a:solidFill>
                <a:miter lim="800000"/>
                <a:tailEnd type="triangle"/>
              </a:ln>
            </p:spPr>
          </p:cxnSp>
          <p:cxnSp>
            <p:nvCxnSpPr>
              <p:cNvPr id="122902" name="直接连接符 122901"/>
              <p:cNvCxnSpPr/>
              <p:nvPr/>
            </p:nvCxnSpPr>
            <p:spPr>
              <a:xfrm flipH="1">
                <a:off x="2736" y="2160"/>
                <a:ext cx="0" cy="336"/>
              </a:xfrm>
              <a:prstGeom prst="line">
                <a:avLst/>
              </a:prstGeom>
              <a:noFill/>
              <a:ln w="25400">
                <a:solidFill>
                  <a:schemeClr val="tx1"/>
                </a:solidFill>
                <a:miter lim="800000"/>
                <a:tailEnd type="triangle"/>
              </a:ln>
            </p:spPr>
          </p:cxnSp>
        </p:grpSp>
        <p:grpSp>
          <p:nvGrpSpPr>
            <p:cNvPr id="122904" name="组合 122903"/>
            <p:cNvGrpSpPr/>
            <p:nvPr/>
          </p:nvGrpSpPr>
          <p:grpSpPr>
            <a:xfrm>
              <a:off x="3168" y="1920"/>
              <a:ext cx="2592" cy="1056"/>
              <a:chOff x="240" y="1824"/>
              <a:chExt cx="3120" cy="1056"/>
            </a:xfrm>
          </p:grpSpPr>
          <p:sp>
            <p:nvSpPr>
              <p:cNvPr id="122905" name="矩形 122904"/>
              <p:cNvSpPr/>
              <p:nvPr/>
            </p:nvSpPr>
            <p:spPr>
              <a:xfrm>
                <a:off x="240"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A区主管</a:t>
                </a:r>
                <a:endParaRPr sz="2400" b="1">
                  <a:latin typeface="华文中宋" pitchFamily="2" charset="-122"/>
                  <a:ea typeface="华文中宋" pitchFamily="2" charset="-122"/>
                </a:endParaRPr>
              </a:p>
            </p:txBody>
          </p:sp>
          <p:sp>
            <p:nvSpPr>
              <p:cNvPr id="122906" name="矩形 122905"/>
              <p:cNvSpPr/>
              <p:nvPr/>
            </p:nvSpPr>
            <p:spPr>
              <a:xfrm>
                <a:off x="1392"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B区主管</a:t>
                </a:r>
                <a:endParaRPr sz="2400" b="1">
                  <a:latin typeface="华文中宋" pitchFamily="2" charset="-122"/>
                  <a:ea typeface="华文中宋" pitchFamily="2" charset="-122"/>
                </a:endParaRPr>
              </a:p>
            </p:txBody>
          </p:sp>
          <p:sp>
            <p:nvSpPr>
              <p:cNvPr id="122907" name="矩形 122906"/>
              <p:cNvSpPr/>
              <p:nvPr/>
            </p:nvSpPr>
            <p:spPr>
              <a:xfrm>
                <a:off x="2544"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C区主管</a:t>
                </a:r>
                <a:endParaRPr sz="2400" b="1">
                  <a:latin typeface="华文中宋" pitchFamily="2" charset="-122"/>
                  <a:ea typeface="华文中宋" pitchFamily="2" charset="-122"/>
                </a:endParaRPr>
              </a:p>
            </p:txBody>
          </p:sp>
          <p:cxnSp>
            <p:nvCxnSpPr>
              <p:cNvPr id="122908" name="直接连接符 122907"/>
              <p:cNvCxnSpPr/>
              <p:nvPr/>
            </p:nvCxnSpPr>
            <p:spPr>
              <a:xfrm>
                <a:off x="624" y="2160"/>
                <a:ext cx="2112" cy="0"/>
              </a:xfrm>
              <a:prstGeom prst="line">
                <a:avLst/>
              </a:prstGeom>
              <a:noFill/>
              <a:ln w="25400">
                <a:solidFill>
                  <a:schemeClr val="tx1"/>
                </a:solidFill>
                <a:miter lim="800000"/>
              </a:ln>
            </p:spPr>
          </p:cxnSp>
          <p:cxnSp>
            <p:nvCxnSpPr>
              <p:cNvPr id="122909" name="直接连接符 122908"/>
              <p:cNvCxnSpPr/>
              <p:nvPr/>
            </p:nvCxnSpPr>
            <p:spPr>
              <a:xfrm flipH="1">
                <a:off x="624" y="2160"/>
                <a:ext cx="0" cy="336"/>
              </a:xfrm>
              <a:prstGeom prst="line">
                <a:avLst/>
              </a:prstGeom>
              <a:noFill/>
              <a:ln w="25400">
                <a:solidFill>
                  <a:schemeClr val="tx1"/>
                </a:solidFill>
                <a:miter lim="800000"/>
                <a:tailEnd type="triangle"/>
              </a:ln>
            </p:spPr>
          </p:cxnSp>
          <p:cxnSp>
            <p:nvCxnSpPr>
              <p:cNvPr id="122910" name="直接连接符 122909"/>
              <p:cNvCxnSpPr/>
              <p:nvPr/>
            </p:nvCxnSpPr>
            <p:spPr>
              <a:xfrm flipH="1">
                <a:off x="1824" y="1824"/>
                <a:ext cx="0" cy="672"/>
              </a:xfrm>
              <a:prstGeom prst="line">
                <a:avLst/>
              </a:prstGeom>
              <a:noFill/>
              <a:ln w="25400">
                <a:solidFill>
                  <a:schemeClr val="tx1"/>
                </a:solidFill>
                <a:miter lim="800000"/>
                <a:tailEnd type="triangle"/>
              </a:ln>
            </p:spPr>
          </p:cxnSp>
          <p:cxnSp>
            <p:nvCxnSpPr>
              <p:cNvPr id="122911" name="直接连接符 122910"/>
              <p:cNvCxnSpPr/>
              <p:nvPr/>
            </p:nvCxnSpPr>
            <p:spPr>
              <a:xfrm flipH="1">
                <a:off x="2736" y="2160"/>
                <a:ext cx="0" cy="336"/>
              </a:xfrm>
              <a:prstGeom prst="line">
                <a:avLst/>
              </a:prstGeom>
              <a:noFill/>
              <a:ln w="25400">
                <a:solidFill>
                  <a:schemeClr val="tx1"/>
                </a:solidFill>
                <a:miter lim="800000"/>
                <a:tailEnd type="triangle"/>
              </a:ln>
            </p:spPr>
          </p:cxnSp>
        </p:grpSp>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921" name="组合 123920"/>
          <p:cNvGrpSpPr/>
          <p:nvPr/>
        </p:nvGrpSpPr>
        <p:grpSpPr>
          <a:xfrm>
            <a:off x="381000" y="1066800"/>
            <a:ext cx="8534400" cy="4114800"/>
            <a:chOff x="240" y="672"/>
            <a:chExt cx="5376" cy="2592"/>
          </a:xfrm>
        </p:grpSpPr>
        <p:sp>
          <p:nvSpPr>
            <p:cNvPr id="123907" name="矩形 123906"/>
            <p:cNvSpPr/>
            <p:nvPr/>
          </p:nvSpPr>
          <p:spPr>
            <a:xfrm>
              <a:off x="1968" y="672"/>
              <a:ext cx="1584"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800">
                  <a:latin typeface="Garamond" pitchFamily="18" charset="0"/>
                  <a:ea typeface="华文中宋" pitchFamily="2" charset="-122"/>
                </a:rPr>
                <a:t>区域副经理</a:t>
              </a:r>
              <a:endParaRPr sz="2800">
                <a:latin typeface="Garamond" pitchFamily="18" charset="0"/>
                <a:ea typeface="华文中宋" pitchFamily="2" charset="-122"/>
              </a:endParaRPr>
            </a:p>
          </p:txBody>
        </p:sp>
        <p:sp>
          <p:nvSpPr>
            <p:cNvPr id="123908" name="矩形 123907"/>
            <p:cNvSpPr/>
            <p:nvPr/>
          </p:nvSpPr>
          <p:spPr>
            <a:xfrm>
              <a:off x="240" y="2496"/>
              <a:ext cx="816" cy="768"/>
            </a:xfrm>
            <a:prstGeom prst="rect">
              <a:avLst/>
            </a:prstGeom>
            <a:solidFill>
              <a:schemeClr val="bg2"/>
            </a:solidFill>
            <a:ln>
              <a:solidFill>
                <a:schemeClr val="tx1"/>
              </a:solidFill>
              <a:miter lim="800000"/>
            </a:ln>
          </p:spPr>
          <p:txBody>
            <a:bodyPr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客户资料调查组</a:t>
              </a:r>
              <a:endParaRPr sz="2400" b="1">
                <a:latin typeface="华文中宋" pitchFamily="2" charset="-122"/>
                <a:ea typeface="华文中宋" pitchFamily="2" charset="-122"/>
              </a:endParaRPr>
            </a:p>
          </p:txBody>
        </p:sp>
        <p:sp>
          <p:nvSpPr>
            <p:cNvPr id="123909" name="矩形 123908"/>
            <p:cNvSpPr/>
            <p:nvPr/>
          </p:nvSpPr>
          <p:spPr>
            <a:xfrm>
              <a:off x="1392"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辅货组</a:t>
              </a:r>
              <a:endParaRPr sz="2400" b="1">
                <a:latin typeface="华文中宋" pitchFamily="2" charset="-122"/>
                <a:ea typeface="华文中宋" pitchFamily="2" charset="-122"/>
              </a:endParaRPr>
            </a:p>
          </p:txBody>
        </p:sp>
        <p:sp>
          <p:nvSpPr>
            <p:cNvPr id="123910" name="矩形 123909"/>
            <p:cNvSpPr/>
            <p:nvPr/>
          </p:nvSpPr>
          <p:spPr>
            <a:xfrm>
              <a:off x="2544"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车销组</a:t>
              </a:r>
              <a:endParaRPr sz="2400" b="1">
                <a:latin typeface="华文中宋" pitchFamily="2" charset="-122"/>
                <a:ea typeface="华文中宋" pitchFamily="2" charset="-122"/>
              </a:endParaRPr>
            </a:p>
          </p:txBody>
        </p:sp>
        <p:sp>
          <p:nvSpPr>
            <p:cNvPr id="123911" name="矩形 123910"/>
            <p:cNvSpPr/>
            <p:nvPr/>
          </p:nvSpPr>
          <p:spPr>
            <a:xfrm>
              <a:off x="3696"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生动化组</a:t>
              </a:r>
              <a:endParaRPr sz="2400" b="1">
                <a:latin typeface="华文中宋" pitchFamily="2" charset="-122"/>
                <a:ea typeface="华文中宋" pitchFamily="2" charset="-122"/>
              </a:endParaRPr>
            </a:p>
          </p:txBody>
        </p:sp>
        <p:sp>
          <p:nvSpPr>
            <p:cNvPr id="123912" name="矩形 123911"/>
            <p:cNvSpPr/>
            <p:nvPr/>
          </p:nvSpPr>
          <p:spPr>
            <a:xfrm>
              <a:off x="4800" y="2496"/>
              <a:ext cx="816" cy="384"/>
            </a:xfrm>
            <a:prstGeom prst="rect">
              <a:avLst/>
            </a:prstGeom>
            <a:solidFill>
              <a:schemeClr val="bg2"/>
            </a:solidFill>
            <a:ln>
              <a:solidFill>
                <a:schemeClr val="tx1"/>
              </a:solidFill>
              <a:miter lim="800000"/>
            </a:ln>
          </p:spPr>
          <p:txBody>
            <a:bodyPr wrap="none" anchor="ctr" anchorCtr="0"/>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lgn="ctr"/>
              <a:r>
                <a:rPr sz="2400" b="1">
                  <a:latin typeface="华文中宋" pitchFamily="2" charset="-122"/>
                  <a:ea typeface="华文中宋" pitchFamily="2" charset="-122"/>
                </a:rPr>
                <a:t>…</a:t>
              </a:r>
              <a:endParaRPr sz="2400" b="1">
                <a:latin typeface="华文中宋" pitchFamily="2" charset="-122"/>
                <a:ea typeface="华文中宋" pitchFamily="2" charset="-122"/>
              </a:endParaRPr>
            </a:p>
          </p:txBody>
        </p:sp>
        <p:cxnSp>
          <p:nvCxnSpPr>
            <p:cNvPr id="123913" name="直接连接符 123912"/>
            <p:cNvCxnSpPr/>
            <p:nvPr/>
          </p:nvCxnSpPr>
          <p:spPr>
            <a:xfrm flipH="1">
              <a:off x="2784" y="1056"/>
              <a:ext cx="0" cy="1440"/>
            </a:xfrm>
            <a:prstGeom prst="line">
              <a:avLst/>
            </a:prstGeom>
            <a:noFill/>
            <a:ln w="25400">
              <a:solidFill>
                <a:schemeClr val="tx1"/>
              </a:solidFill>
              <a:miter lim="800000"/>
              <a:tailEnd type="triangle"/>
            </a:ln>
          </p:spPr>
        </p:cxnSp>
        <p:cxnSp>
          <p:nvCxnSpPr>
            <p:cNvPr id="123914" name="直接连接符 123913"/>
            <p:cNvCxnSpPr/>
            <p:nvPr/>
          </p:nvCxnSpPr>
          <p:spPr>
            <a:xfrm>
              <a:off x="672" y="1968"/>
              <a:ext cx="4512" cy="0"/>
            </a:xfrm>
            <a:prstGeom prst="line">
              <a:avLst/>
            </a:prstGeom>
            <a:noFill/>
            <a:ln w="25400">
              <a:solidFill>
                <a:schemeClr val="tx1"/>
              </a:solidFill>
              <a:miter lim="800000"/>
            </a:ln>
          </p:spPr>
        </p:cxnSp>
        <p:cxnSp>
          <p:nvCxnSpPr>
            <p:cNvPr id="123915" name="直接连接符 123914"/>
            <p:cNvCxnSpPr/>
            <p:nvPr/>
          </p:nvCxnSpPr>
          <p:spPr>
            <a:xfrm flipH="1">
              <a:off x="672" y="1968"/>
              <a:ext cx="0" cy="528"/>
            </a:xfrm>
            <a:prstGeom prst="line">
              <a:avLst/>
            </a:prstGeom>
            <a:noFill/>
            <a:ln w="25400">
              <a:solidFill>
                <a:schemeClr val="tx1"/>
              </a:solidFill>
              <a:miter lim="800000"/>
              <a:tailEnd type="triangle"/>
            </a:ln>
          </p:spPr>
        </p:cxnSp>
        <p:cxnSp>
          <p:nvCxnSpPr>
            <p:cNvPr id="123916" name="直接连接符 123915"/>
            <p:cNvCxnSpPr/>
            <p:nvPr/>
          </p:nvCxnSpPr>
          <p:spPr>
            <a:xfrm flipH="1">
              <a:off x="1824" y="1968"/>
              <a:ext cx="0" cy="528"/>
            </a:xfrm>
            <a:prstGeom prst="line">
              <a:avLst/>
            </a:prstGeom>
            <a:noFill/>
            <a:ln w="25400">
              <a:solidFill>
                <a:schemeClr val="tx1"/>
              </a:solidFill>
              <a:miter lim="800000"/>
              <a:tailEnd type="triangle"/>
            </a:ln>
          </p:spPr>
        </p:cxnSp>
        <p:cxnSp>
          <p:nvCxnSpPr>
            <p:cNvPr id="123917" name="直接连接符 123916"/>
            <p:cNvCxnSpPr/>
            <p:nvPr/>
          </p:nvCxnSpPr>
          <p:spPr>
            <a:xfrm flipH="1">
              <a:off x="4128" y="1968"/>
              <a:ext cx="0" cy="528"/>
            </a:xfrm>
            <a:prstGeom prst="line">
              <a:avLst/>
            </a:prstGeom>
            <a:noFill/>
            <a:ln w="25400">
              <a:solidFill>
                <a:schemeClr val="tx1"/>
              </a:solidFill>
              <a:miter lim="800000"/>
              <a:tailEnd type="triangle"/>
            </a:ln>
          </p:spPr>
        </p:cxnSp>
        <p:cxnSp>
          <p:nvCxnSpPr>
            <p:cNvPr id="123918" name="直接连接符 123917"/>
            <p:cNvCxnSpPr/>
            <p:nvPr/>
          </p:nvCxnSpPr>
          <p:spPr>
            <a:xfrm flipH="1">
              <a:off x="5184" y="1968"/>
              <a:ext cx="0" cy="528"/>
            </a:xfrm>
            <a:prstGeom prst="line">
              <a:avLst/>
            </a:prstGeom>
            <a:noFill/>
            <a:ln w="25400">
              <a:solidFill>
                <a:schemeClr val="tx1"/>
              </a:solidFill>
              <a:miter lim="800000"/>
              <a:tailEnd type="triangle"/>
            </a:ln>
          </p:spPr>
        </p:cxnSp>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43009"/>
          <p:cNvSpPr>
            <a:spLocks noGrp="1"/>
          </p:cNvSpPr>
          <p:nvPr>
            <p:ph type="title"/>
          </p:nvPr>
        </p:nvSpPr>
        <p:spPr>
          <a:xfrm>
            <a:off x="457200" y="228600"/>
            <a:ext cx="8229600" cy="944562"/>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地域型销售组织结构</a:t>
            </a:r>
            <a:endParaRPr>
              <a:solidFill>
                <a:schemeClr val="hlink"/>
              </a:solidFill>
              <a:ea typeface="华文中宋" pitchFamily="2" charset="-122"/>
            </a:endParaRPr>
          </a:p>
        </p:txBody>
      </p:sp>
      <p:sp>
        <p:nvSpPr>
          <p:cNvPr id="43011" name="文本占位符 43010"/>
          <p:cNvSpPr>
            <a:spLocks noGrp="1"/>
          </p:cNvSpPr>
          <p:nvPr>
            <p:ph type="body" idx="1"/>
          </p:nvPr>
        </p:nvSpPr>
        <p:spPr>
          <a:xfrm>
            <a:off x="152400" y="1524000"/>
            <a:ext cx="8686800" cy="4800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优点：</a:t>
            </a:r>
            <a:endParaRPr>
              <a:ea typeface="华文中宋" pitchFamily="2" charset="-122"/>
            </a:endParaRPr>
          </a:p>
          <a:p>
            <a:pPr lvl="1">
              <a:buFont typeface="Wingdings" panose="05000000000000000000" pitchFamily="2" charset="2"/>
              <a:buChar char="Ø"/>
            </a:pPr>
            <a:r>
              <a:rPr i="1">
                <a:ea typeface="华文中宋" pitchFamily="2" charset="-122"/>
              </a:rPr>
              <a:t>有利调动销售人员的积极性</a:t>
            </a:r>
            <a:endParaRPr i="1">
              <a:ea typeface="华文中宋" pitchFamily="2" charset="-122"/>
            </a:endParaRPr>
          </a:p>
          <a:p>
            <a:pPr lvl="1">
              <a:buFont typeface="Wingdings" panose="05000000000000000000" pitchFamily="2" charset="2"/>
              <a:buChar char="Ø"/>
            </a:pPr>
            <a:r>
              <a:rPr i="1">
                <a:ea typeface="华文中宋" pitchFamily="2" charset="-122"/>
              </a:rPr>
              <a:t>有利于销售人员与顾客建立长期关系</a:t>
            </a:r>
            <a:endParaRPr i="1">
              <a:ea typeface="华文中宋" pitchFamily="2" charset="-122"/>
            </a:endParaRPr>
          </a:p>
          <a:p>
            <a:pPr lvl="1">
              <a:buFont typeface="Wingdings" panose="05000000000000000000" pitchFamily="2" charset="2"/>
              <a:buChar char="Ø"/>
            </a:pPr>
            <a:r>
              <a:rPr i="1">
                <a:ea typeface="华文中宋" pitchFamily="2" charset="-122"/>
              </a:rPr>
              <a:t>有利于节省交通费用</a:t>
            </a:r>
            <a:endParaRPr sz="2400" i="1">
              <a:ea typeface="华文中宋" pitchFamily="2" charset="-122"/>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title"/>
          </p:nvPr>
        </p:nvSpPr>
        <p:spPr>
          <a:xfrm>
            <a:off x="457200" y="274638"/>
            <a:ext cx="8229600" cy="944562"/>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b="0">
                <a:solidFill>
                  <a:schemeClr val="hlink"/>
                </a:solidFill>
                <a:ea typeface="华文中宋" pitchFamily="2" charset="-122"/>
              </a:rPr>
              <a:t>销售区域战略开发的技巧</a:t>
            </a:r>
            <a:endParaRPr b="0">
              <a:solidFill>
                <a:schemeClr val="hlink"/>
              </a:solidFill>
              <a:ea typeface="华文中宋" pitchFamily="2" charset="-122"/>
            </a:endParaRPr>
          </a:p>
        </p:txBody>
      </p:sp>
      <p:sp>
        <p:nvSpPr>
          <p:cNvPr id="44035" name="文本占位符 44034"/>
          <p:cNvSpPr>
            <a:spLocks noGrp="1"/>
          </p:cNvSpPr>
          <p:nvPr>
            <p:ph type="body" idx="1"/>
          </p:nvPr>
        </p:nvSpPr>
        <p:spPr>
          <a:xfrm>
            <a:off x="228600" y="1524000"/>
            <a:ext cx="8763000" cy="5105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sz="2400" i="1">
                <a:latin typeface="华文中宋" pitchFamily="2" charset="-122"/>
                <a:ea typeface="华文中宋" pitchFamily="2" charset="-122"/>
              </a:rPr>
              <a:t>营销作战室里，重要的管理工具之一是</a:t>
            </a:r>
            <a:r>
              <a:rPr sz="2800">
                <a:solidFill>
                  <a:schemeClr val="hlink"/>
                </a:solidFill>
                <a:latin typeface="华文中宋" pitchFamily="2" charset="-122"/>
                <a:ea typeface="华文中宋" pitchFamily="2" charset="-122"/>
              </a:rPr>
              <a:t>销售地图</a:t>
            </a:r>
            <a:endParaRPr sz="2800">
              <a:solidFill>
                <a:schemeClr val="hlink"/>
              </a:solidFill>
              <a:latin typeface="华文中宋" pitchFamily="2" charset="-122"/>
              <a:ea typeface="华文中宋" pitchFamily="2" charset="-122"/>
            </a:endParaRPr>
          </a:p>
          <a:p>
            <a:pPr lvl="0">
              <a:lnSpc>
                <a:spcPct val="90000"/>
              </a:lnSpc>
            </a:pPr>
            <a:r>
              <a:rPr sz="2800">
                <a:latin typeface="华文中宋" pitchFamily="2" charset="-122"/>
                <a:ea typeface="华文中宋" pitchFamily="2" charset="-122"/>
              </a:rPr>
              <a:t>开拓新顾客的方法</a:t>
            </a:r>
            <a:endParaRPr sz="2800">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积极直进法</a:t>
            </a:r>
            <a:r>
              <a:rPr sz="2400" i="1">
                <a:latin typeface="华文中宋" pitchFamily="2" charset="-122"/>
                <a:ea typeface="华文中宋" pitchFamily="2" charset="-122"/>
              </a:rPr>
              <a:t>——尽管进去，尽快求见</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亲朋开拓法</a:t>
            </a:r>
            <a:r>
              <a:rPr sz="2400" i="1">
                <a:latin typeface="华文中宋" pitchFamily="2" charset="-122"/>
                <a:ea typeface="华文中宋" pitchFamily="2" charset="-122"/>
              </a:rPr>
              <a:t>——从亲朋好友开始，逐渐扩大顾客范围</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无限连锁法</a:t>
            </a:r>
            <a:r>
              <a:rPr sz="2400" i="1">
                <a:latin typeface="华文中宋" pitchFamily="2" charset="-122"/>
                <a:ea typeface="华文中宋" pitchFamily="2" charset="-122"/>
              </a:rPr>
              <a:t>——连锁式的一个个介绍</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关联销售法</a:t>
            </a:r>
            <a:r>
              <a:rPr sz="2400" i="1">
                <a:latin typeface="华文中宋" pitchFamily="2" charset="-122"/>
                <a:ea typeface="华文中宋" pitchFamily="2" charset="-122"/>
              </a:rPr>
              <a:t>——已买商品的顾客，劝他买其他商品</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刊物利用法</a:t>
            </a:r>
            <a:r>
              <a:rPr sz="2400" i="1">
                <a:latin typeface="华文中宋" pitchFamily="2" charset="-122"/>
                <a:ea typeface="华文中宋" pitchFamily="2" charset="-122"/>
              </a:rPr>
              <a:t>——利用刊载本公司信息的报纸、杂志等</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聚会利用法</a:t>
            </a:r>
            <a:r>
              <a:rPr sz="2400" i="1">
                <a:latin typeface="华文中宋" pitchFamily="2" charset="-122"/>
                <a:ea typeface="华文中宋" pitchFamily="2" charset="-122"/>
              </a:rPr>
              <a:t>——参加同业集会、同乡会、同学会、讲习会</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名簿利用法</a:t>
            </a:r>
            <a:r>
              <a:rPr sz="2400" i="1">
                <a:latin typeface="华文中宋" pitchFamily="2" charset="-122"/>
                <a:ea typeface="华文中宋" pitchFamily="2" charset="-122"/>
              </a:rPr>
              <a:t>——利用会员名录、政府机关名簿、电话簿</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团体利用法</a:t>
            </a:r>
            <a:r>
              <a:rPr sz="2400" i="1">
                <a:latin typeface="华文中宋" pitchFamily="2" charset="-122"/>
                <a:ea typeface="华文中宋" pitchFamily="2" charset="-122"/>
              </a:rPr>
              <a:t>——宗教团体、政治团体、社会团体</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权威人士利用法</a:t>
            </a:r>
            <a:r>
              <a:rPr sz="2400" i="1">
                <a:latin typeface="华文中宋" pitchFamily="2" charset="-122"/>
                <a:ea typeface="华文中宋" pitchFamily="2" charset="-122"/>
              </a:rPr>
              <a:t>——利用交际广的人</a:t>
            </a:r>
            <a:endParaRPr sz="2400" i="1">
              <a:latin typeface="华文中宋" pitchFamily="2" charset="-122"/>
              <a:ea typeface="华文中宋" pitchFamily="2" charset="-122"/>
            </a:endParaRPr>
          </a:p>
          <a:p>
            <a:pPr lvl="1">
              <a:lnSpc>
                <a:spcPct val="90000"/>
              </a:lnSpc>
              <a:buFont typeface="Wingdings" panose="05000000000000000000" pitchFamily="2" charset="2"/>
              <a:buChar char="Ø"/>
            </a:pPr>
            <a:r>
              <a:rPr sz="2400">
                <a:solidFill>
                  <a:schemeClr val="hlink"/>
                </a:solidFill>
                <a:latin typeface="华文中宋" pitchFamily="2" charset="-122"/>
                <a:ea typeface="华文中宋" pitchFamily="2" charset="-122"/>
              </a:rPr>
              <a:t>保持联系法</a:t>
            </a:r>
            <a:r>
              <a:rPr sz="2400" i="1">
                <a:latin typeface="华文中宋" pitchFamily="2" charset="-122"/>
                <a:ea typeface="华文中宋" pitchFamily="2" charset="-122"/>
              </a:rPr>
              <a:t>——与有关行业保持联系</a:t>
            </a:r>
            <a:endParaRPr sz="2400" i="1">
              <a:latin typeface="华文中宋" pitchFamily="2" charset="-122"/>
              <a:ea typeface="华文中宋" pitchFamily="2"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4505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价格以外的竞争要素</a:t>
            </a:r>
            <a:endParaRPr>
              <a:solidFill>
                <a:schemeClr val="hlink"/>
              </a:solidFill>
              <a:ea typeface="华文中宋" pitchFamily="2" charset="-122"/>
            </a:endParaRPr>
          </a:p>
        </p:txBody>
      </p:sp>
      <p:sp>
        <p:nvSpPr>
          <p:cNvPr id="45059" name="文本占位符 45058"/>
          <p:cNvSpPr>
            <a:spLocks noGrp="1"/>
          </p:cNvSpPr>
          <p:nvPr>
            <p:ph type="body" idx="1"/>
          </p:nvPr>
        </p:nvSpPr>
        <p:spPr>
          <a:xfrm>
            <a:off x="533400" y="1600200"/>
            <a:ext cx="80772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latin typeface="华文中宋" pitchFamily="2" charset="-122"/>
                <a:ea typeface="华文中宋" pitchFamily="2" charset="-122"/>
              </a:rPr>
              <a:t>销售人员的人格和知识性的情报服务</a:t>
            </a:r>
            <a:endParaRPr>
              <a:latin typeface="华文中宋" pitchFamily="2" charset="-122"/>
              <a:ea typeface="华文中宋" pitchFamily="2" charset="-122"/>
            </a:endParaRPr>
          </a:p>
          <a:p>
            <a:pPr lvl="0"/>
            <a:r>
              <a:rPr>
                <a:latin typeface="华文中宋" pitchFamily="2" charset="-122"/>
                <a:ea typeface="华文中宋" pitchFamily="2" charset="-122"/>
              </a:rPr>
              <a:t>指导及协助顾客</a:t>
            </a:r>
            <a:endParaRPr>
              <a:latin typeface="华文中宋" pitchFamily="2" charset="-122"/>
              <a:ea typeface="华文中宋" pitchFamily="2" charset="-122"/>
            </a:endParaRPr>
          </a:p>
          <a:p>
            <a:pPr lvl="0"/>
            <a:r>
              <a:rPr>
                <a:latin typeface="华文中宋" pitchFamily="2" charset="-122"/>
                <a:ea typeface="华文中宋" pitchFamily="2" charset="-122"/>
              </a:rPr>
              <a:t>完整的技术服务体制</a:t>
            </a:r>
            <a:endParaRPr>
              <a:latin typeface="华文中宋" pitchFamily="2" charset="-122"/>
              <a:ea typeface="华文中宋" pitchFamily="2" charset="-122"/>
            </a:endParaRPr>
          </a:p>
          <a:p>
            <a:pPr lvl="0"/>
            <a:r>
              <a:rPr>
                <a:latin typeface="华文中宋" pitchFamily="2" charset="-122"/>
                <a:ea typeface="华文中宋" pitchFamily="2" charset="-122"/>
              </a:rPr>
              <a:t>送货服务的正确时机与迅速性</a:t>
            </a:r>
            <a:endParaRPr>
              <a:latin typeface="华文中宋" pitchFamily="2" charset="-122"/>
              <a:ea typeface="华文中宋" pitchFamily="2" charset="-122"/>
            </a:endParaRPr>
          </a:p>
          <a:p>
            <a:pPr lvl="0"/>
            <a:r>
              <a:rPr>
                <a:latin typeface="华文中宋" pitchFamily="2" charset="-122"/>
                <a:ea typeface="华文中宋" pitchFamily="2" charset="-122"/>
              </a:rPr>
              <a:t>产品的稳定供给</a:t>
            </a:r>
            <a:endParaRPr>
              <a:latin typeface="华文中宋" pitchFamily="2" charset="-122"/>
              <a:ea typeface="华文中宋" pitchFamily="2" charset="-122"/>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4608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3600">
                <a:solidFill>
                  <a:schemeClr val="hlink"/>
                </a:solidFill>
                <a:ea typeface="华文中宋" pitchFamily="2" charset="-122"/>
              </a:rPr>
              <a:t>正确处理目标顾客与现有客户的关系</a:t>
            </a:r>
            <a:endParaRPr sz="3600">
              <a:solidFill>
                <a:schemeClr val="hlink"/>
              </a:solidFill>
              <a:ea typeface="华文中宋" pitchFamily="2" charset="-122"/>
            </a:endParaRPr>
          </a:p>
        </p:txBody>
      </p:sp>
      <p:sp>
        <p:nvSpPr>
          <p:cNvPr id="46083" name="文本占位符 4608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现有客户较多，而有潜在销售业务可能的目标顾客少的地区，安排新客户开发能力</a:t>
            </a:r>
            <a:r>
              <a:rPr>
                <a:solidFill>
                  <a:schemeClr val="hlink"/>
                </a:solidFill>
                <a:ea typeface="华文中宋" pitchFamily="2" charset="-122"/>
              </a:rPr>
              <a:t>较弱</a:t>
            </a:r>
            <a:r>
              <a:rPr sz="2800" i="1">
                <a:ea typeface="华文中宋" pitchFamily="2" charset="-122"/>
              </a:rPr>
              <a:t>的销售人员负责</a:t>
            </a:r>
            <a:endParaRPr sz="2800" i="1">
              <a:ea typeface="华文中宋" pitchFamily="2" charset="-122"/>
            </a:endParaRPr>
          </a:p>
          <a:p>
            <a:pPr lvl="0"/>
            <a:endParaRPr sz="1400" i="1">
              <a:ea typeface="华文中宋" pitchFamily="2" charset="-122"/>
            </a:endParaRPr>
          </a:p>
          <a:p>
            <a:pPr lvl="0"/>
            <a:r>
              <a:rPr sz="2800" i="1">
                <a:ea typeface="华文中宋" pitchFamily="2" charset="-122"/>
              </a:rPr>
              <a:t>具有销售业务可能的目标顾客较多的地区，安排经验丰富、新客户开发能力</a:t>
            </a:r>
            <a:r>
              <a:rPr>
                <a:solidFill>
                  <a:schemeClr val="hlink"/>
                </a:solidFill>
                <a:ea typeface="华文中宋" pitchFamily="2" charset="-122"/>
              </a:rPr>
              <a:t>较强</a:t>
            </a:r>
            <a:r>
              <a:rPr sz="2800" i="1">
                <a:ea typeface="华文中宋" pitchFamily="2" charset="-122"/>
              </a:rPr>
              <a:t>的销售人员负责</a:t>
            </a:r>
            <a:endParaRPr sz="2800" i="1">
              <a:ea typeface="华文中宋" pitchFamily="2" charset="-122"/>
            </a:endParaRPr>
          </a:p>
          <a:p>
            <a:pPr lvl="0"/>
            <a:endParaRPr sz="1200" i="1">
              <a:ea typeface="华文中宋" pitchFamily="2" charset="-122"/>
            </a:endParaRPr>
          </a:p>
          <a:p>
            <a:pPr lvl="0"/>
            <a:r>
              <a:rPr sz="2800" i="1">
                <a:ea typeface="华文中宋" pitchFamily="2" charset="-122"/>
              </a:rPr>
              <a:t>销售经理应该根据与现有客户业务往来的</a:t>
            </a:r>
            <a:r>
              <a:rPr>
                <a:solidFill>
                  <a:schemeClr val="hlink"/>
                </a:solidFill>
                <a:ea typeface="华文中宋" pitchFamily="2" charset="-122"/>
              </a:rPr>
              <a:t>稳定程度</a:t>
            </a:r>
            <a:r>
              <a:rPr sz="2800" i="1">
                <a:ea typeface="华文中宋" pitchFamily="2" charset="-122"/>
              </a:rPr>
              <a:t>，要求销售人员将时间和精力较多地安排在</a:t>
            </a:r>
            <a:r>
              <a:rPr>
                <a:solidFill>
                  <a:schemeClr val="hlink"/>
                </a:solidFill>
                <a:ea typeface="华文中宋" pitchFamily="2" charset="-122"/>
              </a:rPr>
              <a:t>目标顾客</a:t>
            </a:r>
            <a:r>
              <a:rPr sz="2800" i="1">
                <a:ea typeface="华文中宋" pitchFamily="2" charset="-122"/>
              </a:rPr>
              <a:t>的业务开拓上。</a:t>
            </a:r>
            <a:endParaRPr>
              <a:ea typeface="华文中宋" pitchFamily="2" charset="-122"/>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4710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3600">
                <a:solidFill>
                  <a:schemeClr val="hlink"/>
                </a:solidFill>
                <a:ea typeface="华文中宋" pitchFamily="2" charset="-122"/>
              </a:rPr>
              <a:t>正确处理目标顾客与现有客户的关系</a:t>
            </a:r>
            <a:endParaRPr sz="3600">
              <a:solidFill>
                <a:schemeClr val="hlink"/>
              </a:solidFill>
              <a:ea typeface="华文中宋" pitchFamily="2" charset="-122"/>
            </a:endParaRPr>
          </a:p>
        </p:txBody>
      </p:sp>
      <p:sp>
        <p:nvSpPr>
          <p:cNvPr id="47107" name="文本占位符 4710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销售人员在开拓新客户的同时，应将时间和精力用于增加对</a:t>
            </a:r>
            <a:r>
              <a:rPr>
                <a:solidFill>
                  <a:schemeClr val="hlink"/>
                </a:solidFill>
                <a:ea typeface="华文中宋" pitchFamily="2" charset="-122"/>
              </a:rPr>
              <a:t>现有客户的销售数量</a:t>
            </a:r>
            <a:endParaRPr>
              <a:solidFill>
                <a:schemeClr val="hlink"/>
              </a:solidFill>
              <a:ea typeface="华文中宋" pitchFamily="2" charset="-122"/>
            </a:endParaRPr>
          </a:p>
          <a:p>
            <a:pPr lvl="0"/>
            <a:endParaRPr sz="1400">
              <a:solidFill>
                <a:schemeClr val="hlink"/>
              </a:solidFill>
              <a:ea typeface="华文中宋" pitchFamily="2" charset="-122"/>
            </a:endParaRPr>
          </a:p>
          <a:p>
            <a:pPr lvl="0"/>
            <a:r>
              <a:rPr sz="2800" i="1">
                <a:ea typeface="华文中宋" pitchFamily="2" charset="-122"/>
              </a:rPr>
              <a:t>销售人员要懂得如何区分</a:t>
            </a:r>
            <a:r>
              <a:rPr>
                <a:solidFill>
                  <a:schemeClr val="hlink"/>
                </a:solidFill>
                <a:ea typeface="华文中宋" pitchFamily="2" charset="-122"/>
              </a:rPr>
              <a:t>服务性拜访</a:t>
            </a:r>
            <a:r>
              <a:rPr sz="2800" i="1">
                <a:ea typeface="华文中宋" pitchFamily="2" charset="-122"/>
              </a:rPr>
              <a:t>和</a:t>
            </a:r>
            <a:r>
              <a:rPr>
                <a:solidFill>
                  <a:schemeClr val="hlink"/>
                </a:solidFill>
                <a:ea typeface="华文中宋" pitchFamily="2" charset="-122"/>
              </a:rPr>
              <a:t>销售拜访</a:t>
            </a:r>
            <a:endParaRPr>
              <a:solidFill>
                <a:schemeClr val="hlink"/>
              </a:solidFill>
              <a:ea typeface="华文中宋" pitchFamily="2" charset="-122"/>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4812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销售区域的时间管理</a:t>
            </a:r>
            <a:endParaRPr>
              <a:solidFill>
                <a:schemeClr val="hlink"/>
              </a:solidFill>
              <a:ea typeface="华文中宋" pitchFamily="2" charset="-122"/>
            </a:endParaRPr>
          </a:p>
        </p:txBody>
      </p:sp>
      <p:sp>
        <p:nvSpPr>
          <p:cNvPr id="48131" name="文本占位符 4813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sz="2800">
                <a:solidFill>
                  <a:schemeClr val="hlink"/>
                </a:solidFill>
                <a:ea typeface="华文中宋" pitchFamily="2" charset="-122"/>
              </a:rPr>
              <a:t>销售人员规划路线</a:t>
            </a:r>
            <a:endParaRPr sz="2800">
              <a:solidFill>
                <a:schemeClr val="hlink"/>
              </a:solidFill>
              <a:ea typeface="华文中宋" pitchFamily="2" charset="-122"/>
            </a:endParaRPr>
          </a:p>
          <a:p>
            <a:pPr lvl="1">
              <a:lnSpc>
                <a:spcPct val="90000"/>
              </a:lnSpc>
              <a:buFont typeface="Wingdings" panose="05000000000000000000" pitchFamily="2" charset="2"/>
            </a:pPr>
            <a:r>
              <a:rPr sz="2400" i="1">
                <a:ea typeface="华文中宋" pitchFamily="2" charset="-122"/>
              </a:rPr>
              <a:t>综合考虑，统筹安排</a:t>
            </a:r>
            <a:endParaRPr sz="2400" i="1">
              <a:ea typeface="华文中宋" pitchFamily="2" charset="-122"/>
            </a:endParaRPr>
          </a:p>
          <a:p>
            <a:pPr lvl="1">
              <a:lnSpc>
                <a:spcPct val="90000"/>
              </a:lnSpc>
              <a:buFont typeface="Wingdings" panose="05000000000000000000" pitchFamily="2" charset="2"/>
            </a:pPr>
            <a:r>
              <a:rPr sz="2400" i="1">
                <a:ea typeface="华文中宋" pitchFamily="2" charset="-122"/>
              </a:rPr>
              <a:t>确定拜访目标数量，出差日程和路线安排</a:t>
            </a:r>
            <a:endParaRPr sz="2400" i="1">
              <a:ea typeface="华文中宋" pitchFamily="2" charset="-122"/>
            </a:endParaRPr>
          </a:p>
          <a:p>
            <a:pPr lvl="1">
              <a:lnSpc>
                <a:spcPct val="90000"/>
              </a:lnSpc>
              <a:buFont typeface="Wingdings" panose="05000000000000000000" pitchFamily="2" charset="2"/>
            </a:pPr>
            <a:r>
              <a:rPr sz="2400" i="1">
                <a:ea typeface="华文中宋" pitchFamily="2" charset="-122"/>
              </a:rPr>
              <a:t>考虑当地交通情况</a:t>
            </a:r>
            <a:endParaRPr sz="2400" i="1">
              <a:ea typeface="华文中宋" pitchFamily="2" charset="-122"/>
            </a:endParaRPr>
          </a:p>
          <a:p>
            <a:pPr lvl="1">
              <a:lnSpc>
                <a:spcPct val="90000"/>
              </a:lnSpc>
              <a:buFont typeface="Wingdings" panose="05000000000000000000" pitchFamily="2" charset="2"/>
            </a:pPr>
            <a:r>
              <a:rPr sz="2400" i="1">
                <a:ea typeface="华文中宋" pitchFamily="2" charset="-122"/>
              </a:rPr>
              <a:t>避免来回折返</a:t>
            </a:r>
            <a:endParaRPr sz="2400" i="1">
              <a:ea typeface="华文中宋" pitchFamily="2" charset="-122"/>
            </a:endParaRPr>
          </a:p>
          <a:p>
            <a:pPr lvl="0">
              <a:lnSpc>
                <a:spcPct val="90000"/>
              </a:lnSpc>
            </a:pPr>
            <a:r>
              <a:rPr sz="2800">
                <a:solidFill>
                  <a:schemeClr val="hlink"/>
                </a:solidFill>
                <a:ea typeface="华文中宋" pitchFamily="2" charset="-122"/>
              </a:rPr>
              <a:t>确定拜访频率</a:t>
            </a:r>
            <a:endParaRPr sz="2800">
              <a:solidFill>
                <a:schemeClr val="hlink"/>
              </a:solidFill>
              <a:ea typeface="华文中宋" pitchFamily="2" charset="-122"/>
            </a:endParaRPr>
          </a:p>
          <a:p>
            <a:pPr lvl="1">
              <a:lnSpc>
                <a:spcPct val="90000"/>
              </a:lnSpc>
              <a:buFont typeface="Wingdings" panose="05000000000000000000" pitchFamily="2" charset="2"/>
            </a:pPr>
            <a:r>
              <a:rPr sz="2400">
                <a:solidFill>
                  <a:schemeClr val="hlink"/>
                </a:solidFill>
                <a:ea typeface="华文中宋" pitchFamily="2" charset="-122"/>
              </a:rPr>
              <a:t>是否有工作需要</a:t>
            </a:r>
            <a:endParaRPr sz="2400">
              <a:solidFill>
                <a:schemeClr val="hlink"/>
              </a:solidFill>
              <a:ea typeface="华文中宋" pitchFamily="2" charset="-122"/>
            </a:endParaRPr>
          </a:p>
          <a:p>
            <a:pPr lvl="1">
              <a:lnSpc>
                <a:spcPct val="90000"/>
              </a:lnSpc>
              <a:buFont typeface="Wingdings" panose="05000000000000000000" pitchFamily="2" charset="2"/>
            </a:pPr>
            <a:r>
              <a:rPr sz="2400">
                <a:solidFill>
                  <a:schemeClr val="hlink"/>
                </a:solidFill>
                <a:ea typeface="华文中宋" pitchFamily="2" charset="-122"/>
              </a:rPr>
              <a:t>与客户熟识程度</a:t>
            </a:r>
            <a:endParaRPr sz="2400">
              <a:solidFill>
                <a:schemeClr val="hlink"/>
              </a:solidFill>
              <a:ea typeface="华文中宋" pitchFamily="2" charset="-122"/>
            </a:endParaRPr>
          </a:p>
          <a:p>
            <a:pPr lvl="1">
              <a:lnSpc>
                <a:spcPct val="90000"/>
              </a:lnSpc>
              <a:buFont typeface="Wingdings" panose="05000000000000000000" pitchFamily="2" charset="2"/>
            </a:pPr>
            <a:r>
              <a:rPr sz="2400">
                <a:solidFill>
                  <a:schemeClr val="hlink"/>
                </a:solidFill>
                <a:ea typeface="华文中宋" pitchFamily="2" charset="-122"/>
              </a:rPr>
              <a:t>考虑客户的订货周期</a:t>
            </a:r>
            <a:endParaRPr sz="2400">
              <a:solidFill>
                <a:schemeClr val="hlink"/>
              </a:solidFill>
              <a:ea typeface="华文中宋" pitchFamily="2" charset="-122"/>
            </a:endParaRPr>
          </a:p>
          <a:p>
            <a:pPr lvl="0">
              <a:lnSpc>
                <a:spcPct val="90000"/>
              </a:lnSpc>
            </a:pPr>
            <a:r>
              <a:rPr sz="2800">
                <a:ea typeface="华文中宋" pitchFamily="2" charset="-122"/>
              </a:rPr>
              <a:t>销售时间管理</a:t>
            </a:r>
            <a:endParaRPr sz="2800">
              <a:ea typeface="华文中宋" pitchFamily="2" charset="-122"/>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4915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产品生命周期</a:t>
            </a:r>
            <a:endParaRPr>
              <a:solidFill>
                <a:schemeClr val="hlink"/>
              </a:solidFill>
              <a:ea typeface="华文中宋" pitchFamily="2" charset="-122"/>
            </a:endParaRPr>
          </a:p>
        </p:txBody>
      </p:sp>
      <p:sp>
        <p:nvSpPr>
          <p:cNvPr id="49155" name="文本占位符 49154"/>
          <p:cNvSpPr>
            <a:spLocks noGrp="1"/>
          </p:cNvSpPr>
          <p:nvPr>
            <p:ph type="body" idx="1"/>
          </p:nvPr>
        </p:nvSpPr>
        <p:spPr>
          <a:xfrm>
            <a:off x="457200" y="4724400"/>
            <a:ext cx="8229600" cy="17065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i="1">
                <a:ea typeface="华文中宋" pitchFamily="2" charset="-122"/>
              </a:rPr>
              <a:t>产品从进入市场开始，直到最终退出市场为止所经历的市场生命循环过程</a:t>
            </a:r>
            <a:endParaRPr i="1">
              <a:ea typeface="华文中宋" pitchFamily="2" charset="-122"/>
            </a:endParaRPr>
          </a:p>
          <a:p>
            <a:pPr lvl="0"/>
            <a:r>
              <a:rPr>
                <a:solidFill>
                  <a:schemeClr val="hlink"/>
                </a:solidFill>
                <a:ea typeface="华文中宋" pitchFamily="2" charset="-122"/>
              </a:rPr>
              <a:t>销售量</a:t>
            </a:r>
            <a:r>
              <a:rPr>
                <a:ea typeface="华文中宋" pitchFamily="2" charset="-122"/>
              </a:rPr>
              <a:t>和</a:t>
            </a:r>
            <a:r>
              <a:rPr>
                <a:solidFill>
                  <a:schemeClr val="hlink"/>
                </a:solidFill>
                <a:ea typeface="华文中宋" pitchFamily="2" charset="-122"/>
              </a:rPr>
              <a:t>利润</a:t>
            </a:r>
            <a:r>
              <a:rPr>
                <a:ea typeface="华文中宋" pitchFamily="2" charset="-122"/>
              </a:rPr>
              <a:t>会随</a:t>
            </a:r>
            <a:r>
              <a:rPr>
                <a:solidFill>
                  <a:schemeClr val="hlink"/>
                </a:solidFill>
                <a:ea typeface="华文中宋" pitchFamily="2" charset="-122"/>
              </a:rPr>
              <a:t>时间</a:t>
            </a:r>
            <a:r>
              <a:rPr>
                <a:ea typeface="华文中宋" pitchFamily="2" charset="-122"/>
              </a:rPr>
              <a:t>推移而改变</a:t>
            </a:r>
            <a:endParaRPr>
              <a:ea typeface="华文中宋" pitchFamily="2" charset="-122"/>
            </a:endParaRPr>
          </a:p>
        </p:txBody>
      </p:sp>
      <p:grpSp>
        <p:nvGrpSpPr>
          <p:cNvPr id="49177" name="组合 49176"/>
          <p:cNvGrpSpPr/>
          <p:nvPr/>
        </p:nvGrpSpPr>
        <p:grpSpPr>
          <a:xfrm>
            <a:off x="598488" y="1233488"/>
            <a:ext cx="7723188" cy="3398838"/>
            <a:chOff x="377" y="777"/>
            <a:chExt cx="4865" cy="2141"/>
          </a:xfrm>
        </p:grpSpPr>
        <p:grpSp>
          <p:nvGrpSpPr>
            <p:cNvPr id="49172" name="组合 49171"/>
            <p:cNvGrpSpPr/>
            <p:nvPr/>
          </p:nvGrpSpPr>
          <p:grpSpPr>
            <a:xfrm>
              <a:off x="720" y="864"/>
              <a:ext cx="4128" cy="2016"/>
              <a:chOff x="720" y="864"/>
              <a:chExt cx="4128" cy="2016"/>
            </a:xfrm>
          </p:grpSpPr>
          <p:grpSp>
            <p:nvGrpSpPr>
              <p:cNvPr id="49165" name="组合 49164"/>
              <p:cNvGrpSpPr/>
              <p:nvPr/>
            </p:nvGrpSpPr>
            <p:grpSpPr>
              <a:xfrm>
                <a:off x="720" y="864"/>
                <a:ext cx="4128" cy="1728"/>
                <a:chOff x="720" y="864"/>
                <a:chExt cx="3792" cy="2016"/>
              </a:xfrm>
            </p:grpSpPr>
            <p:grpSp>
              <p:nvGrpSpPr>
                <p:cNvPr id="49159" name="组合 49158"/>
                <p:cNvGrpSpPr/>
                <p:nvPr/>
              </p:nvGrpSpPr>
              <p:grpSpPr>
                <a:xfrm>
                  <a:off x="720" y="864"/>
                  <a:ext cx="3792" cy="1872"/>
                  <a:chOff x="720" y="864"/>
                  <a:chExt cx="3792" cy="1872"/>
                </a:xfrm>
              </p:grpSpPr>
              <p:cxnSp>
                <p:nvCxnSpPr>
                  <p:cNvPr id="49157" name="直接连接符 49156"/>
                  <p:cNvCxnSpPr/>
                  <p:nvPr/>
                </p:nvCxnSpPr>
                <p:spPr>
                  <a:xfrm flipH="1" flipV="1">
                    <a:off x="720" y="864"/>
                    <a:ext cx="0" cy="1872"/>
                  </a:xfrm>
                  <a:prstGeom prst="line">
                    <a:avLst/>
                  </a:prstGeom>
                  <a:noFill/>
                  <a:ln w="38100">
                    <a:solidFill>
                      <a:schemeClr val="tx1"/>
                    </a:solidFill>
                    <a:miter lim="800000"/>
                    <a:tailEnd type="triangle"/>
                  </a:ln>
                </p:spPr>
              </p:cxnSp>
              <p:cxnSp>
                <p:nvCxnSpPr>
                  <p:cNvPr id="49158" name="直接连接符 49157"/>
                  <p:cNvCxnSpPr/>
                  <p:nvPr/>
                </p:nvCxnSpPr>
                <p:spPr>
                  <a:xfrm flipV="1">
                    <a:off x="720" y="2736"/>
                    <a:ext cx="3792" cy="0"/>
                  </a:xfrm>
                  <a:prstGeom prst="line">
                    <a:avLst/>
                  </a:prstGeom>
                  <a:noFill/>
                  <a:ln w="38100">
                    <a:solidFill>
                      <a:schemeClr val="tx1"/>
                    </a:solidFill>
                    <a:miter lim="800000"/>
                    <a:tailEnd type="triangle"/>
                  </a:ln>
                </p:spPr>
              </p:cxnSp>
            </p:grpSp>
            <p:sp>
              <p:nvSpPr>
                <p:cNvPr id="49160" name="任意多边形: 形状 49159"/>
                <p:cNvSpPr/>
                <p:nvPr/>
              </p:nvSpPr>
              <p:spPr>
                <a:xfrm>
                  <a:off x="816" y="1128"/>
                  <a:ext cx="3168" cy="1416"/>
                </a:xfrm>
                <a:custGeom>
                  <a:avLst/>
                  <a:gdLst/>
                  <a:ahLst/>
                  <a:cxnLst/>
                  <a:rect l="0" t="0" r="0" b="0"/>
                  <a:pathLst>
                    <a:path w="3168" h="1416">
                      <a:moveTo>
                        <a:pt x="0" y="1416"/>
                      </a:moveTo>
                      <a:cubicBezTo>
                        <a:pt x="96" y="1412"/>
                        <a:pt x="192" y="1408"/>
                        <a:pt x="288" y="1368"/>
                      </a:cubicBezTo>
                      <a:cubicBezTo>
                        <a:pt x="384" y="1328"/>
                        <a:pt x="432" y="1320"/>
                        <a:pt x="576" y="1176"/>
                      </a:cubicBezTo>
                      <a:cubicBezTo>
                        <a:pt x="720" y="1032"/>
                        <a:pt x="984" y="672"/>
                        <a:pt x="1152" y="504"/>
                      </a:cubicBezTo>
                      <a:cubicBezTo>
                        <a:pt x="1320" y="336"/>
                        <a:pt x="1456" y="248"/>
                        <a:pt x="1584" y="168"/>
                      </a:cubicBezTo>
                      <a:cubicBezTo>
                        <a:pt x="1712" y="88"/>
                        <a:pt x="1792" y="48"/>
                        <a:pt x="1920" y="24"/>
                      </a:cubicBezTo>
                      <a:cubicBezTo>
                        <a:pt x="2048" y="0"/>
                        <a:pt x="2240" y="8"/>
                        <a:pt x="2352" y="24"/>
                      </a:cubicBezTo>
                      <a:cubicBezTo>
                        <a:pt x="2464" y="40"/>
                        <a:pt x="2456" y="40"/>
                        <a:pt x="2592" y="120"/>
                      </a:cubicBezTo>
                      <a:cubicBezTo>
                        <a:pt x="2728" y="200"/>
                        <a:pt x="3072" y="440"/>
                        <a:pt x="3168" y="504"/>
                      </a:cubicBezTo>
                    </a:path>
                  </a:pathLst>
                </a:custGeom>
                <a:noFill/>
                <a:ln w="38100">
                  <a:solidFill>
                    <a:schemeClr val="hlink"/>
                  </a:solidFill>
                  <a:miter lim="800000"/>
                </a:ln>
              </p:spPr>
              <p:txBody>
                <a:bodyPr/>
                <a:lstStyle/>
                <a:p/>
              </p:txBody>
            </p:sp>
            <p:sp>
              <p:nvSpPr>
                <p:cNvPr id="49161" name="任意多边形: 形状 49160"/>
                <p:cNvSpPr/>
                <p:nvPr/>
              </p:nvSpPr>
              <p:spPr>
                <a:xfrm>
                  <a:off x="912" y="2104"/>
                  <a:ext cx="3192" cy="776"/>
                </a:xfrm>
                <a:custGeom>
                  <a:avLst/>
                  <a:gdLst/>
                  <a:ahLst/>
                  <a:cxnLst/>
                  <a:rect l="0" t="0" r="0" b="0"/>
                  <a:pathLst>
                    <a:path w="3192" h="776">
                      <a:moveTo>
                        <a:pt x="0" y="776"/>
                      </a:moveTo>
                      <a:cubicBezTo>
                        <a:pt x="72" y="752"/>
                        <a:pt x="144" y="728"/>
                        <a:pt x="288" y="632"/>
                      </a:cubicBezTo>
                      <a:cubicBezTo>
                        <a:pt x="432" y="536"/>
                        <a:pt x="656" y="304"/>
                        <a:pt x="864" y="200"/>
                      </a:cubicBezTo>
                      <a:cubicBezTo>
                        <a:pt x="1072" y="96"/>
                        <a:pt x="1280" y="0"/>
                        <a:pt x="1536" y="8"/>
                      </a:cubicBezTo>
                      <a:cubicBezTo>
                        <a:pt x="1792" y="16"/>
                        <a:pt x="2144" y="168"/>
                        <a:pt x="2400" y="248"/>
                      </a:cubicBezTo>
                      <a:cubicBezTo>
                        <a:pt x="2656" y="328"/>
                        <a:pt x="2952" y="448"/>
                        <a:pt x="3072" y="488"/>
                      </a:cubicBezTo>
                      <a:cubicBezTo>
                        <a:pt x="3192" y="528"/>
                        <a:pt x="3156" y="508"/>
                        <a:pt x="3120" y="488"/>
                      </a:cubicBezTo>
                    </a:path>
                  </a:pathLst>
                </a:custGeom>
                <a:noFill/>
                <a:ln w="38100">
                  <a:solidFill>
                    <a:srgbClr val="FFCC00"/>
                  </a:solidFill>
                  <a:miter lim="800000"/>
                </a:ln>
              </p:spPr>
              <p:txBody>
                <a:bodyPr/>
                <a:lstStyle/>
                <a:p/>
              </p:txBody>
            </p:sp>
            <p:cxnSp>
              <p:nvCxnSpPr>
                <p:cNvPr id="49162" name="直接连接符 49161"/>
                <p:cNvCxnSpPr/>
                <p:nvPr/>
              </p:nvCxnSpPr>
              <p:spPr>
                <a:xfrm flipH="1">
                  <a:off x="1392" y="2304"/>
                  <a:ext cx="0" cy="432"/>
                </a:xfrm>
                <a:prstGeom prst="line">
                  <a:avLst/>
                </a:prstGeom>
                <a:noFill/>
                <a:ln w="25400">
                  <a:solidFill>
                    <a:schemeClr val="tx1"/>
                  </a:solidFill>
                  <a:prstDash val="sysDot"/>
                  <a:miter lim="800000"/>
                </a:ln>
              </p:spPr>
            </p:cxnSp>
            <p:cxnSp>
              <p:nvCxnSpPr>
                <p:cNvPr id="49163" name="直接连接符 49162"/>
                <p:cNvCxnSpPr/>
                <p:nvPr/>
              </p:nvCxnSpPr>
              <p:spPr>
                <a:xfrm flipH="1">
                  <a:off x="2016" y="1632"/>
                  <a:ext cx="0" cy="1104"/>
                </a:xfrm>
                <a:prstGeom prst="line">
                  <a:avLst/>
                </a:prstGeom>
                <a:noFill/>
                <a:ln w="25400">
                  <a:solidFill>
                    <a:schemeClr val="tx1"/>
                  </a:solidFill>
                  <a:prstDash val="sysDot"/>
                  <a:miter lim="800000"/>
                </a:ln>
              </p:spPr>
            </p:cxnSp>
            <p:cxnSp>
              <p:nvCxnSpPr>
                <p:cNvPr id="49164" name="直接连接符 49163"/>
                <p:cNvCxnSpPr/>
                <p:nvPr/>
              </p:nvCxnSpPr>
              <p:spPr>
                <a:xfrm flipH="1">
                  <a:off x="3504" y="1296"/>
                  <a:ext cx="0" cy="1440"/>
                </a:xfrm>
                <a:prstGeom prst="line">
                  <a:avLst/>
                </a:prstGeom>
                <a:noFill/>
                <a:ln w="25400">
                  <a:solidFill>
                    <a:schemeClr val="tx1"/>
                  </a:solidFill>
                  <a:prstDash val="sysDot"/>
                  <a:miter lim="800000"/>
                </a:ln>
              </p:spPr>
            </p:cxnSp>
          </p:grpSp>
          <p:sp>
            <p:nvSpPr>
              <p:cNvPr id="49166" name="矩形 49165"/>
              <p:cNvSpPr/>
              <p:nvPr/>
            </p:nvSpPr>
            <p:spPr>
              <a:xfrm>
                <a:off x="720" y="2592"/>
                <a:ext cx="692"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solidFill>
                      <a:schemeClr val="hlink"/>
                    </a:solidFill>
                    <a:latin typeface="Garamond" pitchFamily="18" charset="0"/>
                    <a:ea typeface="华文中宋" pitchFamily="2" charset="-122"/>
                  </a:rPr>
                  <a:t>投入期</a:t>
                </a:r>
                <a:endParaRPr sz="2400" i="1">
                  <a:solidFill>
                    <a:schemeClr val="hlink"/>
                  </a:solidFill>
                  <a:latin typeface="Garamond" pitchFamily="18" charset="0"/>
                  <a:ea typeface="华文中宋" pitchFamily="2" charset="-122"/>
                </a:endParaRPr>
              </a:p>
            </p:txBody>
          </p:sp>
          <p:sp>
            <p:nvSpPr>
              <p:cNvPr id="49167" name="矩形 49166"/>
              <p:cNvSpPr/>
              <p:nvPr/>
            </p:nvSpPr>
            <p:spPr>
              <a:xfrm>
                <a:off x="1536" y="2592"/>
                <a:ext cx="692"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solidFill>
                      <a:schemeClr val="hlink"/>
                    </a:solidFill>
                    <a:latin typeface="Garamond" pitchFamily="18" charset="0"/>
                    <a:ea typeface="华文中宋" pitchFamily="2" charset="-122"/>
                  </a:rPr>
                  <a:t>成长期</a:t>
                </a:r>
                <a:endParaRPr sz="2400" i="1">
                  <a:solidFill>
                    <a:schemeClr val="hlink"/>
                  </a:solidFill>
                  <a:latin typeface="Garamond" pitchFamily="18" charset="0"/>
                  <a:ea typeface="华文中宋" pitchFamily="2" charset="-122"/>
                </a:endParaRPr>
              </a:p>
            </p:txBody>
          </p:sp>
          <p:sp>
            <p:nvSpPr>
              <p:cNvPr id="49168" name="矩形 49167"/>
              <p:cNvSpPr/>
              <p:nvPr/>
            </p:nvSpPr>
            <p:spPr>
              <a:xfrm>
                <a:off x="2688" y="2592"/>
                <a:ext cx="692"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solidFill>
                      <a:schemeClr val="hlink"/>
                    </a:solidFill>
                    <a:latin typeface="Garamond" pitchFamily="18" charset="0"/>
                    <a:ea typeface="华文中宋" pitchFamily="2" charset="-122"/>
                  </a:rPr>
                  <a:t>成熟期</a:t>
                </a:r>
                <a:endParaRPr sz="2400" i="1">
                  <a:solidFill>
                    <a:schemeClr val="hlink"/>
                  </a:solidFill>
                  <a:latin typeface="Garamond" pitchFamily="18" charset="0"/>
                  <a:ea typeface="华文中宋" pitchFamily="2" charset="-122"/>
                </a:endParaRPr>
              </a:p>
            </p:txBody>
          </p:sp>
          <p:sp>
            <p:nvSpPr>
              <p:cNvPr id="49169" name="矩形 49168"/>
              <p:cNvSpPr/>
              <p:nvPr/>
            </p:nvSpPr>
            <p:spPr>
              <a:xfrm>
                <a:off x="4032" y="2592"/>
                <a:ext cx="692"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solidFill>
                      <a:schemeClr val="hlink"/>
                    </a:solidFill>
                    <a:latin typeface="Garamond" pitchFamily="18" charset="0"/>
                    <a:ea typeface="华文中宋" pitchFamily="2" charset="-122"/>
                  </a:rPr>
                  <a:t>衰退期</a:t>
                </a:r>
                <a:endParaRPr sz="2400" i="1">
                  <a:solidFill>
                    <a:schemeClr val="hlink"/>
                  </a:solidFill>
                  <a:latin typeface="Garamond" pitchFamily="18" charset="0"/>
                  <a:ea typeface="华文中宋" pitchFamily="2" charset="-122"/>
                </a:endParaRPr>
              </a:p>
            </p:txBody>
          </p:sp>
        </p:grpSp>
        <p:sp>
          <p:nvSpPr>
            <p:cNvPr id="49173" name="矩形 49172"/>
            <p:cNvSpPr/>
            <p:nvPr/>
          </p:nvSpPr>
          <p:spPr>
            <a:xfrm>
              <a:off x="377" y="1027"/>
              <a:ext cx="346" cy="566"/>
            </a:xfrm>
            <a:prstGeom prst="rect">
              <a:avLst/>
            </a:prstGeom>
            <a:noFill/>
            <a:ln>
              <a:noFill/>
              <a:miter lim="800000"/>
            </a:ln>
          </p:spPr>
          <p:txBody>
            <a:bodyPr vert="vert"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Garamond" pitchFamily="18" charset="0"/>
                  <a:ea typeface="华文中宋" pitchFamily="2" charset="-122"/>
                </a:rPr>
                <a:t>金额</a:t>
              </a:r>
              <a:endParaRPr sz="2400">
                <a:latin typeface="Garamond" pitchFamily="18" charset="0"/>
                <a:ea typeface="华文中宋" pitchFamily="2" charset="-122"/>
              </a:endParaRPr>
            </a:p>
          </p:txBody>
        </p:sp>
        <p:sp>
          <p:nvSpPr>
            <p:cNvPr id="49174" name="矩形 49173"/>
            <p:cNvSpPr/>
            <p:nvPr/>
          </p:nvSpPr>
          <p:spPr>
            <a:xfrm>
              <a:off x="4896" y="2352"/>
              <a:ext cx="346" cy="566"/>
            </a:xfrm>
            <a:prstGeom prst="rect">
              <a:avLst/>
            </a:prstGeom>
            <a:noFill/>
            <a:ln>
              <a:noFill/>
              <a:miter lim="800000"/>
            </a:ln>
          </p:spPr>
          <p:txBody>
            <a:bodyPr vert="vert"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Garamond" pitchFamily="18" charset="0"/>
                  <a:ea typeface="华文中宋" pitchFamily="2" charset="-122"/>
                </a:rPr>
                <a:t>时间</a:t>
              </a:r>
              <a:endParaRPr sz="2400">
                <a:latin typeface="Garamond" pitchFamily="18" charset="0"/>
                <a:ea typeface="华文中宋" pitchFamily="2" charset="-122"/>
              </a:endParaRPr>
            </a:p>
          </p:txBody>
        </p:sp>
        <p:sp>
          <p:nvSpPr>
            <p:cNvPr id="49175" name="矩形 49174"/>
            <p:cNvSpPr/>
            <p:nvPr/>
          </p:nvSpPr>
          <p:spPr>
            <a:xfrm>
              <a:off x="2726" y="777"/>
              <a:ext cx="75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i="1">
                  <a:latin typeface="Garamond" pitchFamily="18" charset="0"/>
                  <a:ea typeface="华文中宋" pitchFamily="2" charset="-122"/>
                </a:rPr>
                <a:t>销售曲线</a:t>
              </a:r>
              <a:endParaRPr sz="2000" i="1">
                <a:latin typeface="Garamond" pitchFamily="18" charset="0"/>
                <a:ea typeface="华文中宋" pitchFamily="2" charset="-122"/>
              </a:endParaRPr>
            </a:p>
          </p:txBody>
        </p:sp>
        <p:sp>
          <p:nvSpPr>
            <p:cNvPr id="49176" name="矩形 49175"/>
            <p:cNvSpPr/>
            <p:nvPr/>
          </p:nvSpPr>
          <p:spPr>
            <a:xfrm>
              <a:off x="2448" y="1584"/>
              <a:ext cx="756" cy="25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i="1">
                  <a:latin typeface="Garamond" pitchFamily="18" charset="0"/>
                  <a:ea typeface="华文中宋" pitchFamily="2" charset="-122"/>
                </a:rPr>
                <a:t>利润曲线</a:t>
              </a:r>
              <a:endParaRPr sz="2000" i="1">
                <a:latin typeface="Garamond" pitchFamily="18" charset="0"/>
                <a:ea typeface="华文中宋" pitchFamily="2" charset="-122"/>
              </a:endParaRPr>
            </a:p>
          </p:txBody>
        </p:sp>
      </p:gr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5017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介绍（引入）期</a:t>
            </a:r>
            <a:endParaRPr>
              <a:solidFill>
                <a:schemeClr val="hlink"/>
              </a:solidFill>
              <a:ea typeface="华文中宋" pitchFamily="2" charset="-122"/>
            </a:endParaRPr>
          </a:p>
        </p:txBody>
      </p:sp>
      <p:sp>
        <p:nvSpPr>
          <p:cNvPr id="50179" name="文本占位符 50178"/>
          <p:cNvSpPr>
            <a:spLocks noGrp="1"/>
          </p:cNvSpPr>
          <p:nvPr>
            <p:ph type="body" idx="1"/>
          </p:nvPr>
        </p:nvSpPr>
        <p:spPr>
          <a:xfrm>
            <a:off x="457200" y="1600200"/>
            <a:ext cx="82296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新产品投入市场</a:t>
            </a:r>
            <a:endParaRPr>
              <a:ea typeface="华文中宋" pitchFamily="2" charset="-122"/>
            </a:endParaRPr>
          </a:p>
          <a:p>
            <a:pPr lvl="0"/>
            <a:r>
              <a:rPr>
                <a:ea typeface="华文中宋" pitchFamily="2" charset="-122"/>
              </a:rPr>
              <a:t>顾客不了解</a:t>
            </a:r>
            <a:endParaRPr>
              <a:ea typeface="华文中宋" pitchFamily="2" charset="-122"/>
            </a:endParaRPr>
          </a:p>
          <a:p>
            <a:pPr lvl="0"/>
            <a:r>
              <a:rPr>
                <a:ea typeface="华文中宋" pitchFamily="2" charset="-122"/>
              </a:rPr>
              <a:t>少数追求新奇顾客，销量低</a:t>
            </a:r>
            <a:endParaRPr>
              <a:ea typeface="华文中宋" pitchFamily="2" charset="-122"/>
            </a:endParaRPr>
          </a:p>
          <a:p>
            <a:pPr lvl="0"/>
            <a:r>
              <a:rPr>
                <a:ea typeface="华文中宋" pitchFamily="2" charset="-122"/>
              </a:rPr>
              <a:t>需要大量促销费用</a:t>
            </a:r>
            <a:endParaRPr>
              <a:ea typeface="华文中宋" pitchFamily="2" charset="-122"/>
            </a:endParaRPr>
          </a:p>
          <a:p>
            <a:pPr lvl="0"/>
            <a:r>
              <a:rPr>
                <a:ea typeface="华文中宋" pitchFamily="2" charset="-122"/>
              </a:rPr>
              <a:t>产品不能大批量生产</a:t>
            </a:r>
            <a:endParaRPr>
              <a:ea typeface="华文中宋" pitchFamily="2" charset="-122"/>
            </a:endParaRPr>
          </a:p>
          <a:p>
            <a:pPr lvl="0"/>
            <a:r>
              <a:rPr>
                <a:ea typeface="华文中宋" pitchFamily="2" charset="-122"/>
              </a:rPr>
              <a:t>成本高，销售额增长缓慢</a:t>
            </a:r>
            <a:endParaRPr>
              <a:ea typeface="华文中宋" pitchFamily="2" charset="-122"/>
            </a:endParaRPr>
          </a:p>
          <a:p>
            <a:pPr lvl="0"/>
            <a:r>
              <a:rPr>
                <a:ea typeface="华文中宋" pitchFamily="2" charset="-122"/>
              </a:rPr>
              <a:t>不但得不到利润，还可能亏损</a:t>
            </a:r>
            <a:endParaRPr>
              <a:ea typeface="华文中宋" pitchFamily="2" charset="-122"/>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5120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成长期</a:t>
            </a:r>
            <a:endParaRPr>
              <a:solidFill>
                <a:schemeClr val="hlink"/>
              </a:solidFill>
              <a:ea typeface="华文中宋" pitchFamily="2" charset="-122"/>
            </a:endParaRPr>
          </a:p>
        </p:txBody>
      </p:sp>
      <p:sp>
        <p:nvSpPr>
          <p:cNvPr id="51203" name="文本占位符 5120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顾客已熟悉产品</a:t>
            </a:r>
            <a:endParaRPr>
              <a:ea typeface="华文中宋" pitchFamily="2" charset="-122"/>
            </a:endParaRPr>
          </a:p>
          <a:p>
            <a:pPr lvl="0"/>
            <a:r>
              <a:rPr>
                <a:ea typeface="华文中宋" pitchFamily="2" charset="-122"/>
              </a:rPr>
              <a:t>大量新顾客购买，市场逐步扩大</a:t>
            </a:r>
            <a:endParaRPr>
              <a:ea typeface="华文中宋" pitchFamily="2" charset="-122"/>
            </a:endParaRPr>
          </a:p>
          <a:p>
            <a:pPr lvl="0"/>
            <a:r>
              <a:rPr>
                <a:ea typeface="华文中宋" pitchFamily="2" charset="-122"/>
              </a:rPr>
              <a:t>产品大批量生产，生产成本降低</a:t>
            </a:r>
            <a:endParaRPr>
              <a:ea typeface="华文中宋" pitchFamily="2" charset="-122"/>
            </a:endParaRPr>
          </a:p>
          <a:p>
            <a:pPr lvl="0"/>
            <a:r>
              <a:rPr>
                <a:ea typeface="华文中宋" pitchFamily="2" charset="-122"/>
              </a:rPr>
              <a:t>销售额迅速上升</a:t>
            </a:r>
            <a:endParaRPr>
              <a:ea typeface="华文中宋" pitchFamily="2" charset="-122"/>
            </a:endParaRPr>
          </a:p>
          <a:p>
            <a:pPr lvl="0"/>
            <a:r>
              <a:rPr>
                <a:ea typeface="华文中宋" pitchFamily="2" charset="-122"/>
              </a:rPr>
              <a:t>竞争者加入</a:t>
            </a:r>
            <a:endParaRPr>
              <a:ea typeface="华文中宋" pitchFamily="2" charset="-122"/>
            </a:endParaRPr>
          </a:p>
          <a:p>
            <a:pPr lvl="0"/>
            <a:r>
              <a:rPr>
                <a:ea typeface="华文中宋" pitchFamily="2" charset="-122"/>
              </a:rPr>
              <a:t>价格下降，利润增长减慢</a:t>
            </a:r>
            <a:endParaRPr>
              <a:ea typeface="华文中宋" pitchFamily="2" charset="-122"/>
            </a:endParaRPr>
          </a:p>
          <a:p>
            <a:pPr lvl="0"/>
            <a:r>
              <a:rPr>
                <a:ea typeface="华文中宋" pitchFamily="2" charset="-122"/>
              </a:rPr>
              <a:t>利润达到生命周期的最高点</a:t>
            </a:r>
            <a:endParaRPr>
              <a:ea typeface="华文中宋" pitchFamily="2"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文本占位符 52226"/>
          <p:cNvSpPr>
            <a:spLocks noGrp="1"/>
          </p:cNvSpPr>
          <p:nvPr>
            <p:ph type="body" idx="1"/>
          </p:nvPr>
        </p:nvSpPr>
        <p:spPr>
          <a:xfrm>
            <a:off x="457200" y="838200"/>
            <a:ext cx="8229600" cy="5562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solidFill>
                  <a:schemeClr val="hlink"/>
                </a:solidFill>
                <a:ea typeface="华文中宋" pitchFamily="2" charset="-122"/>
              </a:rPr>
              <a:t>成熟期</a:t>
            </a:r>
            <a:endParaRPr>
              <a:ea typeface="华文中宋" pitchFamily="2" charset="-122"/>
            </a:endParaRPr>
          </a:p>
          <a:p>
            <a:pPr lvl="1">
              <a:buFont typeface="Wingdings" panose="05000000000000000000" pitchFamily="2" charset="2"/>
            </a:pPr>
            <a:r>
              <a:rPr>
                <a:ea typeface="华文中宋" pitchFamily="2" charset="-122"/>
              </a:rPr>
              <a:t>市场趋向饱和</a:t>
            </a:r>
            <a:endParaRPr>
              <a:ea typeface="华文中宋" pitchFamily="2" charset="-122"/>
            </a:endParaRPr>
          </a:p>
          <a:p>
            <a:pPr lvl="1">
              <a:buFont typeface="Wingdings" panose="05000000000000000000" pitchFamily="2" charset="2"/>
            </a:pPr>
            <a:r>
              <a:rPr>
                <a:ea typeface="华文中宋" pitchFamily="2" charset="-122"/>
              </a:rPr>
              <a:t>销售额增长缓慢转而下降</a:t>
            </a:r>
            <a:endParaRPr>
              <a:ea typeface="华文中宋" pitchFamily="2" charset="-122"/>
            </a:endParaRPr>
          </a:p>
          <a:p>
            <a:pPr lvl="1">
              <a:buFont typeface="Wingdings" panose="05000000000000000000" pitchFamily="2" charset="2"/>
            </a:pPr>
            <a:r>
              <a:rPr>
                <a:ea typeface="华文中宋" pitchFamily="2" charset="-122"/>
              </a:rPr>
              <a:t>竞争逐渐加剧，价格下降</a:t>
            </a:r>
            <a:endParaRPr>
              <a:ea typeface="华文中宋" pitchFamily="2" charset="-122"/>
            </a:endParaRPr>
          </a:p>
          <a:p>
            <a:pPr lvl="1">
              <a:buFont typeface="Wingdings" panose="05000000000000000000" pitchFamily="2" charset="2"/>
            </a:pPr>
            <a:r>
              <a:rPr>
                <a:ea typeface="华文中宋" pitchFamily="2" charset="-122"/>
              </a:rPr>
              <a:t>促销费用增加，企业利润下降</a:t>
            </a:r>
            <a:endParaRPr>
              <a:ea typeface="华文中宋" pitchFamily="2" charset="-122"/>
            </a:endParaRPr>
          </a:p>
          <a:p>
            <a:pPr lvl="0"/>
            <a:r>
              <a:rPr>
                <a:solidFill>
                  <a:schemeClr val="hlink"/>
                </a:solidFill>
                <a:ea typeface="华文中宋" pitchFamily="2" charset="-122"/>
              </a:rPr>
              <a:t>衰退期</a:t>
            </a:r>
            <a:endParaRPr>
              <a:solidFill>
                <a:schemeClr val="hlink"/>
              </a:solidFill>
              <a:ea typeface="华文中宋" pitchFamily="2" charset="-122"/>
            </a:endParaRPr>
          </a:p>
          <a:p>
            <a:pPr lvl="1">
              <a:buFont typeface="Wingdings" panose="05000000000000000000" pitchFamily="2" charset="2"/>
              <a:buChar char="Ø"/>
            </a:pPr>
            <a:r>
              <a:rPr>
                <a:ea typeface="华文中宋" pitchFamily="2" charset="-122"/>
              </a:rPr>
              <a:t>新产品或代用品出现</a:t>
            </a:r>
            <a:endParaRPr>
              <a:ea typeface="华文中宋" pitchFamily="2" charset="-122"/>
            </a:endParaRPr>
          </a:p>
          <a:p>
            <a:pPr lvl="1">
              <a:buFont typeface="Wingdings" panose="05000000000000000000" pitchFamily="2" charset="2"/>
              <a:buChar char="Ø"/>
            </a:pPr>
            <a:r>
              <a:rPr>
                <a:ea typeface="华文中宋" pitchFamily="2" charset="-122"/>
              </a:rPr>
              <a:t>顾客消费习惯改变</a:t>
            </a:r>
            <a:endParaRPr>
              <a:ea typeface="华文中宋" pitchFamily="2" charset="-122"/>
            </a:endParaRPr>
          </a:p>
          <a:p>
            <a:pPr lvl="1">
              <a:buFont typeface="Wingdings" panose="05000000000000000000" pitchFamily="2" charset="2"/>
              <a:buChar char="Ø"/>
            </a:pPr>
            <a:r>
              <a:rPr>
                <a:ea typeface="华文中宋" pitchFamily="2" charset="-122"/>
              </a:rPr>
              <a:t>销售额和利润额迅速下降</a:t>
            </a:r>
            <a:endParaRPr>
              <a:ea typeface="华文中宋" pitchFamily="2" charset="-122"/>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5324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000">
                <a:solidFill>
                  <a:schemeClr val="hlink"/>
                </a:solidFill>
                <a:ea typeface="华文中宋" pitchFamily="2" charset="-122"/>
              </a:rPr>
              <a:t>产品种类、形式、品牌的生命周期</a:t>
            </a:r>
            <a:endParaRPr sz="4000">
              <a:solidFill>
                <a:schemeClr val="hlink"/>
              </a:solidFill>
              <a:ea typeface="华文中宋" pitchFamily="2" charset="-122"/>
            </a:endParaRPr>
          </a:p>
        </p:txBody>
      </p:sp>
      <p:sp>
        <p:nvSpPr>
          <p:cNvPr id="53251" name="文本占位符 5325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solidFill>
                  <a:schemeClr val="hlink"/>
                </a:solidFill>
                <a:ea typeface="华文中宋" pitchFamily="2" charset="-122"/>
              </a:rPr>
              <a:t>产品种类</a:t>
            </a:r>
            <a:r>
              <a:rPr sz="2800" i="1">
                <a:ea typeface="华文中宋" pitchFamily="2" charset="-122"/>
              </a:rPr>
              <a:t>的生命周期比</a:t>
            </a:r>
            <a:r>
              <a:rPr>
                <a:solidFill>
                  <a:schemeClr val="hlink"/>
                </a:solidFill>
                <a:ea typeface="华文中宋" pitchFamily="2" charset="-122"/>
              </a:rPr>
              <a:t>产品形式</a:t>
            </a:r>
            <a:r>
              <a:rPr>
                <a:ea typeface="华文中宋" pitchFamily="2" charset="-122"/>
              </a:rPr>
              <a:t>、</a:t>
            </a:r>
            <a:r>
              <a:rPr>
                <a:solidFill>
                  <a:schemeClr val="hlink"/>
                </a:solidFill>
                <a:ea typeface="华文中宋" pitchFamily="2" charset="-122"/>
              </a:rPr>
              <a:t>产品品牌</a:t>
            </a:r>
            <a:r>
              <a:rPr sz="2800" i="1">
                <a:ea typeface="华文中宋" pitchFamily="2" charset="-122"/>
              </a:rPr>
              <a:t>长，有些产品种类的生命周期中的成熟期无限延续</a:t>
            </a:r>
            <a:endParaRPr sz="2800" i="1">
              <a:ea typeface="华文中宋" pitchFamily="2" charset="-122"/>
            </a:endParaRPr>
          </a:p>
          <a:p>
            <a:pPr lvl="0"/>
            <a:r>
              <a:rPr>
                <a:solidFill>
                  <a:schemeClr val="hlink"/>
                </a:solidFill>
                <a:ea typeface="华文中宋" pitchFamily="2" charset="-122"/>
              </a:rPr>
              <a:t>产品形式</a:t>
            </a:r>
            <a:r>
              <a:rPr sz="2800" i="1">
                <a:ea typeface="华文中宋" pitchFamily="2" charset="-122"/>
              </a:rPr>
              <a:t>一般表现为典型的生命周期过程</a:t>
            </a:r>
            <a:endParaRPr sz="2800" i="1">
              <a:ea typeface="华文中宋" pitchFamily="2" charset="-122"/>
            </a:endParaRPr>
          </a:p>
          <a:p>
            <a:pPr lvl="0"/>
            <a:r>
              <a:rPr>
                <a:solidFill>
                  <a:schemeClr val="hlink"/>
                </a:solidFill>
                <a:ea typeface="华文中宋" pitchFamily="2" charset="-122"/>
              </a:rPr>
              <a:t>品牌产品</a:t>
            </a:r>
            <a:r>
              <a:rPr sz="2800" i="1">
                <a:ea typeface="华文中宋" pitchFamily="2" charset="-122"/>
              </a:rPr>
              <a:t>的生命周期一般是不规则的，它受市场环境及企业市场营销决策，品牌知名度的影响。</a:t>
            </a:r>
            <a:endParaRPr sz="2800" i="1">
              <a:ea typeface="华文中宋" pitchFamily="2" charset="-122"/>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5427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介绍期的营销策略</a:t>
            </a:r>
            <a:endParaRPr>
              <a:solidFill>
                <a:schemeClr val="hlink"/>
              </a:solidFill>
              <a:ea typeface="华文中宋" pitchFamily="2" charset="-122"/>
            </a:endParaRPr>
          </a:p>
        </p:txBody>
      </p:sp>
      <p:sp>
        <p:nvSpPr>
          <p:cNvPr id="54275" name="文本占位符 54274"/>
          <p:cNvSpPr>
            <a:spLocks noGrp="1"/>
          </p:cNvSpPr>
          <p:nvPr>
            <p:ph type="body" idx="1"/>
          </p:nvPr>
        </p:nvSpPr>
        <p:spPr>
          <a:xfrm>
            <a:off x="457200" y="1371600"/>
            <a:ext cx="8229600" cy="5257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solidFill>
                  <a:schemeClr val="hlink"/>
                </a:solidFill>
                <a:latin typeface="华文中宋" pitchFamily="2" charset="-122"/>
                <a:ea typeface="华文中宋" pitchFamily="2" charset="-122"/>
              </a:rPr>
              <a:t>企业应做到</a:t>
            </a:r>
            <a:endParaRPr>
              <a:solidFill>
                <a:schemeClr val="hlink"/>
              </a:solidFill>
              <a:latin typeface="华文中宋" pitchFamily="2" charset="-122"/>
              <a:ea typeface="华文中宋" pitchFamily="2" charset="-122"/>
            </a:endParaRPr>
          </a:p>
          <a:p>
            <a:pPr lvl="1">
              <a:lnSpc>
                <a:spcPct val="90000"/>
              </a:lnSpc>
              <a:buFont typeface="Wingdings" panose="05000000000000000000" pitchFamily="2" charset="2"/>
            </a:pPr>
            <a:r>
              <a:rPr i="1">
                <a:latin typeface="华文中宋" pitchFamily="2" charset="-122"/>
                <a:ea typeface="华文中宋" pitchFamily="2" charset="-122"/>
              </a:rPr>
              <a:t>产品有针对性</a:t>
            </a:r>
            <a:endParaRPr i="1">
              <a:latin typeface="华文中宋" pitchFamily="2" charset="-122"/>
              <a:ea typeface="华文中宋" pitchFamily="2" charset="-122"/>
            </a:endParaRPr>
          </a:p>
          <a:p>
            <a:pPr lvl="1">
              <a:lnSpc>
                <a:spcPct val="90000"/>
              </a:lnSpc>
              <a:buFont typeface="Wingdings" panose="05000000000000000000" pitchFamily="2" charset="2"/>
            </a:pPr>
            <a:r>
              <a:rPr i="1">
                <a:latin typeface="华文中宋" pitchFamily="2" charset="-122"/>
                <a:ea typeface="华文中宋" pitchFamily="2" charset="-122"/>
              </a:rPr>
              <a:t>进入市场时机要合适</a:t>
            </a:r>
            <a:endParaRPr i="1">
              <a:latin typeface="华文中宋" pitchFamily="2" charset="-122"/>
              <a:ea typeface="华文中宋" pitchFamily="2" charset="-122"/>
            </a:endParaRPr>
          </a:p>
          <a:p>
            <a:pPr lvl="1">
              <a:lnSpc>
                <a:spcPct val="90000"/>
              </a:lnSpc>
              <a:buFont typeface="Wingdings" panose="05000000000000000000" pitchFamily="2" charset="2"/>
            </a:pPr>
            <a:r>
              <a:rPr i="1">
                <a:latin typeface="华文中宋" pitchFamily="2" charset="-122"/>
                <a:ea typeface="华文中宋" pitchFamily="2" charset="-122"/>
              </a:rPr>
              <a:t>销售力量直接投向最有可能的购买者</a:t>
            </a:r>
            <a:endParaRPr i="1">
              <a:latin typeface="华文中宋" pitchFamily="2" charset="-122"/>
              <a:ea typeface="华文中宋" pitchFamily="2" charset="-122"/>
            </a:endParaRPr>
          </a:p>
          <a:p>
            <a:pPr lvl="1">
              <a:lnSpc>
                <a:spcPct val="90000"/>
              </a:lnSpc>
              <a:buFont typeface="Wingdings" panose="05000000000000000000" pitchFamily="2" charset="2"/>
            </a:pPr>
            <a:r>
              <a:rPr i="1">
                <a:latin typeface="华文中宋" pitchFamily="2" charset="-122"/>
                <a:ea typeface="华文中宋" pitchFamily="2" charset="-122"/>
              </a:rPr>
              <a:t>缩短介绍期，快速进入成长期</a:t>
            </a:r>
            <a:endParaRPr i="1">
              <a:latin typeface="华文中宋" pitchFamily="2" charset="-122"/>
              <a:ea typeface="华文中宋" pitchFamily="2" charset="-122"/>
            </a:endParaRPr>
          </a:p>
          <a:p>
            <a:pPr lvl="0">
              <a:lnSpc>
                <a:spcPct val="90000"/>
              </a:lnSpc>
            </a:pPr>
            <a:r>
              <a:rPr i="1">
                <a:solidFill>
                  <a:schemeClr val="hlink"/>
                </a:solidFill>
                <a:latin typeface="华文中宋" pitchFamily="2" charset="-122"/>
                <a:ea typeface="华文中宋" pitchFamily="2" charset="-122"/>
              </a:rPr>
              <a:t>策略</a:t>
            </a:r>
            <a:endParaRPr i="1">
              <a:solidFill>
                <a:schemeClr val="hlink"/>
              </a:solidFill>
              <a:latin typeface="华文中宋" pitchFamily="2" charset="-122"/>
              <a:ea typeface="华文中宋" pitchFamily="2" charset="-122"/>
            </a:endParaRPr>
          </a:p>
          <a:p>
            <a:pPr lvl="1">
              <a:lnSpc>
                <a:spcPct val="90000"/>
              </a:lnSpc>
              <a:buFont typeface="Wingdings" panose="05000000000000000000" pitchFamily="2" charset="2"/>
              <a:buChar char="Ø"/>
            </a:pPr>
            <a:r>
              <a:rPr i="1">
                <a:latin typeface="华文中宋" pitchFamily="2" charset="-122"/>
                <a:ea typeface="华文中宋" pitchFamily="2" charset="-122"/>
              </a:rPr>
              <a:t>快速撇脂策略（</a:t>
            </a:r>
            <a:r>
              <a:rPr i="1">
                <a:solidFill>
                  <a:schemeClr val="hlink"/>
                </a:solidFill>
                <a:latin typeface="华文中宋" pitchFamily="2" charset="-122"/>
                <a:ea typeface="华文中宋" pitchFamily="2" charset="-122"/>
              </a:rPr>
              <a:t>高</a:t>
            </a:r>
            <a:r>
              <a:rPr i="1">
                <a:latin typeface="华文中宋" pitchFamily="2" charset="-122"/>
                <a:ea typeface="华文中宋" pitchFamily="2" charset="-122"/>
              </a:rPr>
              <a:t>价、</a:t>
            </a:r>
            <a:r>
              <a:rPr i="1">
                <a:solidFill>
                  <a:schemeClr val="hlink"/>
                </a:solidFill>
                <a:latin typeface="华文中宋" pitchFamily="2" charset="-122"/>
                <a:ea typeface="华文中宋" pitchFamily="2" charset="-122"/>
              </a:rPr>
              <a:t>高</a:t>
            </a:r>
            <a:r>
              <a:rPr i="1">
                <a:latin typeface="华文中宋" pitchFamily="2" charset="-122"/>
                <a:ea typeface="华文中宋" pitchFamily="2" charset="-122"/>
              </a:rPr>
              <a:t>促销费用）</a:t>
            </a:r>
            <a:endParaRPr i="1">
              <a:latin typeface="华文中宋" pitchFamily="2" charset="-122"/>
              <a:ea typeface="华文中宋" pitchFamily="2" charset="-122"/>
            </a:endParaRPr>
          </a:p>
          <a:p>
            <a:pPr lvl="1">
              <a:lnSpc>
                <a:spcPct val="90000"/>
              </a:lnSpc>
              <a:buFont typeface="Wingdings" panose="05000000000000000000" pitchFamily="2" charset="2"/>
              <a:buChar char="Ø"/>
            </a:pPr>
            <a:r>
              <a:rPr i="1">
                <a:latin typeface="华文中宋" pitchFamily="2" charset="-122"/>
                <a:ea typeface="华文中宋" pitchFamily="2" charset="-122"/>
              </a:rPr>
              <a:t>缓慢撇脂策略（</a:t>
            </a:r>
            <a:r>
              <a:rPr i="1">
                <a:solidFill>
                  <a:schemeClr val="hlink"/>
                </a:solidFill>
                <a:latin typeface="华文中宋" pitchFamily="2" charset="-122"/>
                <a:ea typeface="华文中宋" pitchFamily="2" charset="-122"/>
              </a:rPr>
              <a:t>高</a:t>
            </a:r>
            <a:r>
              <a:rPr i="1">
                <a:latin typeface="华文中宋" pitchFamily="2" charset="-122"/>
                <a:ea typeface="华文中宋" pitchFamily="2" charset="-122"/>
              </a:rPr>
              <a:t>价、</a:t>
            </a:r>
            <a:r>
              <a:rPr i="1">
                <a:solidFill>
                  <a:schemeClr val="hlink"/>
                </a:solidFill>
                <a:latin typeface="华文中宋" pitchFamily="2" charset="-122"/>
                <a:ea typeface="华文中宋" pitchFamily="2" charset="-122"/>
              </a:rPr>
              <a:t>低</a:t>
            </a:r>
            <a:r>
              <a:rPr i="1">
                <a:latin typeface="华文中宋" pitchFamily="2" charset="-122"/>
                <a:ea typeface="华文中宋" pitchFamily="2" charset="-122"/>
              </a:rPr>
              <a:t>促销费用）</a:t>
            </a:r>
            <a:endParaRPr i="1">
              <a:latin typeface="华文中宋" pitchFamily="2" charset="-122"/>
              <a:ea typeface="华文中宋" pitchFamily="2" charset="-122"/>
            </a:endParaRPr>
          </a:p>
          <a:p>
            <a:pPr lvl="1">
              <a:lnSpc>
                <a:spcPct val="90000"/>
              </a:lnSpc>
              <a:buFont typeface="Wingdings" panose="05000000000000000000" pitchFamily="2" charset="2"/>
              <a:buChar char="Ø"/>
            </a:pPr>
            <a:r>
              <a:rPr i="1">
                <a:latin typeface="华文中宋" pitchFamily="2" charset="-122"/>
                <a:ea typeface="华文中宋" pitchFamily="2" charset="-122"/>
              </a:rPr>
              <a:t>快速渗透策略（</a:t>
            </a:r>
            <a:r>
              <a:rPr i="1">
                <a:solidFill>
                  <a:schemeClr val="hlink"/>
                </a:solidFill>
                <a:latin typeface="华文中宋" pitchFamily="2" charset="-122"/>
                <a:ea typeface="华文中宋" pitchFamily="2" charset="-122"/>
              </a:rPr>
              <a:t>低</a:t>
            </a:r>
            <a:r>
              <a:rPr i="1">
                <a:latin typeface="华文中宋" pitchFamily="2" charset="-122"/>
                <a:ea typeface="华文中宋" pitchFamily="2" charset="-122"/>
              </a:rPr>
              <a:t>价、</a:t>
            </a:r>
            <a:r>
              <a:rPr i="1">
                <a:solidFill>
                  <a:schemeClr val="hlink"/>
                </a:solidFill>
                <a:latin typeface="华文中宋" pitchFamily="2" charset="-122"/>
                <a:ea typeface="华文中宋" pitchFamily="2" charset="-122"/>
              </a:rPr>
              <a:t>高</a:t>
            </a:r>
            <a:r>
              <a:rPr i="1">
                <a:latin typeface="华文中宋" pitchFamily="2" charset="-122"/>
                <a:ea typeface="华文中宋" pitchFamily="2" charset="-122"/>
              </a:rPr>
              <a:t>促销费用）</a:t>
            </a:r>
            <a:endParaRPr i="1">
              <a:latin typeface="华文中宋" pitchFamily="2" charset="-122"/>
              <a:ea typeface="华文中宋" pitchFamily="2" charset="-122"/>
            </a:endParaRPr>
          </a:p>
          <a:p>
            <a:pPr lvl="1">
              <a:lnSpc>
                <a:spcPct val="90000"/>
              </a:lnSpc>
              <a:buFont typeface="Wingdings" panose="05000000000000000000" pitchFamily="2" charset="2"/>
              <a:buChar char="Ø"/>
            </a:pPr>
            <a:r>
              <a:rPr i="1">
                <a:latin typeface="华文中宋" pitchFamily="2" charset="-122"/>
                <a:ea typeface="华文中宋" pitchFamily="2" charset="-122"/>
              </a:rPr>
              <a:t>缓慢渗透策略（</a:t>
            </a:r>
            <a:r>
              <a:rPr i="1">
                <a:solidFill>
                  <a:schemeClr val="hlink"/>
                </a:solidFill>
                <a:latin typeface="华文中宋" pitchFamily="2" charset="-122"/>
                <a:ea typeface="华文中宋" pitchFamily="2" charset="-122"/>
              </a:rPr>
              <a:t>低</a:t>
            </a:r>
            <a:r>
              <a:rPr i="1">
                <a:latin typeface="华文中宋" pitchFamily="2" charset="-122"/>
                <a:ea typeface="华文中宋" pitchFamily="2" charset="-122"/>
              </a:rPr>
              <a:t>价、</a:t>
            </a:r>
            <a:r>
              <a:rPr i="1">
                <a:solidFill>
                  <a:schemeClr val="hlink"/>
                </a:solidFill>
                <a:latin typeface="华文中宋" pitchFamily="2" charset="-122"/>
                <a:ea typeface="华文中宋" pitchFamily="2" charset="-122"/>
              </a:rPr>
              <a:t>低</a:t>
            </a:r>
            <a:r>
              <a:rPr i="1">
                <a:latin typeface="华文中宋" pitchFamily="2" charset="-122"/>
                <a:ea typeface="华文中宋" pitchFamily="2" charset="-122"/>
              </a:rPr>
              <a:t>促销费用）</a:t>
            </a:r>
            <a:endParaRPr i="1">
              <a:latin typeface="华文中宋" pitchFamily="2" charset="-122"/>
              <a:ea typeface="华文中宋" pitchFamily="2" charset="-122"/>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5529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快速撇脂策略</a:t>
            </a:r>
            <a:endParaRPr>
              <a:solidFill>
                <a:schemeClr val="hlink"/>
              </a:solidFill>
              <a:ea typeface="华文中宋" pitchFamily="2" charset="-122"/>
            </a:endParaRPr>
          </a:p>
        </p:txBody>
      </p:sp>
      <p:sp>
        <p:nvSpPr>
          <p:cNvPr id="55299" name="文本占位符 5529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latin typeface="华文中宋" pitchFamily="2" charset="-122"/>
                <a:ea typeface="华文中宋" pitchFamily="2" charset="-122"/>
              </a:rPr>
              <a:t>高价—利润最大，尽快回收成本</a:t>
            </a:r>
            <a:endParaRPr>
              <a:latin typeface="华文中宋" pitchFamily="2" charset="-122"/>
              <a:ea typeface="华文中宋" pitchFamily="2" charset="-122"/>
            </a:endParaRPr>
          </a:p>
          <a:p>
            <a:pPr lvl="0">
              <a:buNone/>
            </a:pPr>
            <a:r>
              <a:rPr>
                <a:latin typeface="华文中宋" pitchFamily="2" charset="-122"/>
                <a:ea typeface="华文中宋" pitchFamily="2" charset="-122"/>
              </a:rPr>
              <a:t>高促销费用—快速建立知名度，占领市场</a:t>
            </a:r>
            <a:endParaRPr>
              <a:latin typeface="华文中宋" pitchFamily="2" charset="-122"/>
              <a:ea typeface="华文中宋" pitchFamily="2" charset="-122"/>
            </a:endParaRPr>
          </a:p>
          <a:p>
            <a:pPr lvl="0">
              <a:buNone/>
            </a:pPr>
            <a:endParaRPr sz="1800">
              <a:latin typeface="华文中宋" pitchFamily="2" charset="-122"/>
              <a:ea typeface="华文中宋" pitchFamily="2" charset="-122"/>
            </a:endParaRPr>
          </a:p>
          <a:p>
            <a:pPr lvl="0"/>
            <a:r>
              <a:rPr>
                <a:solidFill>
                  <a:schemeClr val="hlink"/>
                </a:solidFill>
                <a:latin typeface="华文中宋" pitchFamily="2" charset="-122"/>
                <a:ea typeface="华文中宋" pitchFamily="2" charset="-122"/>
              </a:rPr>
              <a:t>条件</a:t>
            </a:r>
            <a:endParaRPr>
              <a:solidFill>
                <a:schemeClr val="hlink"/>
              </a:solidFill>
              <a:latin typeface="华文中宋" pitchFamily="2" charset="-122"/>
              <a:ea typeface="华文中宋" pitchFamily="2" charset="-122"/>
            </a:endParaRPr>
          </a:p>
          <a:p>
            <a:pPr lvl="1">
              <a:buFont typeface="Wingdings" panose="05000000000000000000" pitchFamily="2" charset="2"/>
              <a:buChar char="Ø"/>
            </a:pPr>
            <a:r>
              <a:rPr sz="2600">
                <a:ea typeface="华文中宋" pitchFamily="2" charset="-122"/>
              </a:rPr>
              <a:t>产品有较大需求潜力</a:t>
            </a:r>
            <a:endParaRPr sz="2600">
              <a:ea typeface="华文中宋" pitchFamily="2" charset="-122"/>
            </a:endParaRPr>
          </a:p>
          <a:p>
            <a:pPr lvl="1">
              <a:buFont typeface="Wingdings" panose="05000000000000000000" pitchFamily="2" charset="2"/>
              <a:buChar char="Ø"/>
            </a:pPr>
            <a:r>
              <a:rPr sz="2600">
                <a:ea typeface="华文中宋" pitchFamily="2" charset="-122"/>
              </a:rPr>
              <a:t>目标顾客求新心理强，急于购买</a:t>
            </a:r>
            <a:endParaRPr sz="2600">
              <a:ea typeface="华文中宋" pitchFamily="2" charset="-122"/>
            </a:endParaRPr>
          </a:p>
          <a:p>
            <a:pPr lvl="1">
              <a:buFont typeface="Wingdings" panose="05000000000000000000" pitchFamily="2" charset="2"/>
              <a:buChar char="Ø"/>
            </a:pPr>
            <a:r>
              <a:rPr sz="2600">
                <a:ea typeface="华文中宋" pitchFamily="2" charset="-122"/>
              </a:rPr>
              <a:t>企业面临潜在竞争者的威胁，需及早树立品牌形象</a:t>
            </a:r>
            <a:endParaRPr sz="2600">
              <a:ea typeface="华文中宋" pitchFamily="2" charset="-122"/>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5632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缓慢撇脂策略</a:t>
            </a:r>
            <a:endParaRPr>
              <a:solidFill>
                <a:schemeClr val="hlink"/>
              </a:solidFill>
              <a:ea typeface="华文中宋" pitchFamily="2" charset="-122"/>
            </a:endParaRPr>
          </a:p>
        </p:txBody>
      </p:sp>
      <p:sp>
        <p:nvSpPr>
          <p:cNvPr id="56323" name="文本占位符 56322"/>
          <p:cNvSpPr>
            <a:spLocks noGrp="1"/>
          </p:cNvSpPr>
          <p:nvPr>
            <p:ph type="body" idx="1"/>
          </p:nvPr>
        </p:nvSpPr>
        <p:spPr>
          <a:xfrm>
            <a:off x="457200" y="1676400"/>
            <a:ext cx="8229600" cy="44497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3000">
                <a:solidFill>
                  <a:schemeClr val="hlink"/>
                </a:solidFill>
                <a:ea typeface="华文中宋" pitchFamily="2" charset="-122"/>
              </a:rPr>
              <a:t>条件：</a:t>
            </a:r>
            <a:endParaRPr sz="3000">
              <a:solidFill>
                <a:schemeClr val="hlink"/>
              </a:solidFill>
              <a:ea typeface="华文中宋" pitchFamily="2" charset="-122"/>
            </a:endParaRPr>
          </a:p>
          <a:p>
            <a:pPr lvl="1">
              <a:buFont typeface="Wingdings" panose="05000000000000000000" pitchFamily="2" charset="2"/>
              <a:buChar char="Ø"/>
            </a:pPr>
            <a:r>
              <a:rPr>
                <a:ea typeface="华文中宋" pitchFamily="2" charset="-122"/>
              </a:rPr>
              <a:t>市场规模小</a:t>
            </a:r>
            <a:endParaRPr>
              <a:ea typeface="华文中宋" pitchFamily="2" charset="-122"/>
            </a:endParaRPr>
          </a:p>
          <a:p>
            <a:pPr lvl="1">
              <a:buFont typeface="Wingdings" panose="05000000000000000000" pitchFamily="2" charset="2"/>
              <a:buChar char="Ø"/>
            </a:pPr>
            <a:r>
              <a:rPr>
                <a:ea typeface="华文中宋" pitchFamily="2" charset="-122"/>
              </a:rPr>
              <a:t>产品已有一定知名度</a:t>
            </a:r>
            <a:endParaRPr>
              <a:ea typeface="华文中宋" pitchFamily="2" charset="-122"/>
            </a:endParaRPr>
          </a:p>
          <a:p>
            <a:pPr lvl="1">
              <a:buFont typeface="Wingdings" panose="05000000000000000000" pitchFamily="2" charset="2"/>
              <a:buChar char="Ø"/>
            </a:pPr>
            <a:r>
              <a:rPr>
                <a:ea typeface="华文中宋" pitchFamily="2" charset="-122"/>
              </a:rPr>
              <a:t>目标顾客愿意支付高价</a:t>
            </a:r>
            <a:endParaRPr>
              <a:ea typeface="华文中宋" pitchFamily="2" charset="-122"/>
            </a:endParaRPr>
          </a:p>
          <a:p>
            <a:pPr lvl="1">
              <a:buFont typeface="Wingdings" panose="05000000000000000000" pitchFamily="2" charset="2"/>
              <a:buChar char="Ø"/>
            </a:pPr>
            <a:r>
              <a:rPr>
                <a:ea typeface="华文中宋" pitchFamily="2" charset="-122"/>
              </a:rPr>
              <a:t>潜在竞争的威胁不大</a:t>
            </a:r>
            <a:endParaRPr>
              <a:ea typeface="华文中宋" pitchFamily="2" charset="-122"/>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标题 5734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快速渗透策略</a:t>
            </a:r>
            <a:endParaRPr>
              <a:solidFill>
                <a:schemeClr val="hlink"/>
              </a:solidFill>
              <a:ea typeface="华文中宋" pitchFamily="2" charset="-122"/>
            </a:endParaRPr>
          </a:p>
        </p:txBody>
      </p:sp>
      <p:sp>
        <p:nvSpPr>
          <p:cNvPr id="57347" name="文本占位符 5734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目的：</a:t>
            </a:r>
            <a:r>
              <a:rPr sz="2800" i="1">
                <a:ea typeface="华文中宋" pitchFamily="2" charset="-122"/>
              </a:rPr>
              <a:t>先发制人，以最快速度打入市场，以扩大产销量，降低成本，取得</a:t>
            </a:r>
            <a:r>
              <a:rPr>
                <a:solidFill>
                  <a:schemeClr val="hlink"/>
                </a:solidFill>
                <a:ea typeface="华文中宋" pitchFamily="2" charset="-122"/>
              </a:rPr>
              <a:t>规模效益</a:t>
            </a:r>
            <a:endParaRPr>
              <a:solidFill>
                <a:schemeClr val="hlink"/>
              </a:solidFill>
              <a:ea typeface="华文中宋" pitchFamily="2" charset="-122"/>
            </a:endParaRPr>
          </a:p>
          <a:p>
            <a:pPr lvl="0"/>
            <a:r>
              <a:rPr>
                <a:solidFill>
                  <a:schemeClr val="hlink"/>
                </a:solidFill>
                <a:ea typeface="华文中宋" pitchFamily="2" charset="-122"/>
              </a:rPr>
              <a:t>条件</a:t>
            </a:r>
            <a:r>
              <a:rPr>
                <a:ea typeface="华文中宋" pitchFamily="2" charset="-122"/>
              </a:rPr>
              <a:t>：</a:t>
            </a:r>
            <a:endParaRPr>
              <a:ea typeface="华文中宋" pitchFamily="2" charset="-122"/>
            </a:endParaRPr>
          </a:p>
          <a:p>
            <a:pPr lvl="1">
              <a:buFont typeface="Wingdings" panose="05000000000000000000" pitchFamily="2" charset="2"/>
              <a:buChar char="Ø"/>
            </a:pPr>
            <a:r>
              <a:rPr>
                <a:ea typeface="华文中宋" pitchFamily="2" charset="-122"/>
              </a:rPr>
              <a:t>市场容量相当大</a:t>
            </a:r>
            <a:endParaRPr>
              <a:ea typeface="华文中宋" pitchFamily="2" charset="-122"/>
            </a:endParaRPr>
          </a:p>
          <a:p>
            <a:pPr lvl="1">
              <a:buFont typeface="Wingdings" panose="05000000000000000000" pitchFamily="2" charset="2"/>
              <a:buChar char="Ø"/>
            </a:pPr>
            <a:r>
              <a:rPr>
                <a:ea typeface="华文中宋" pitchFamily="2" charset="-122"/>
              </a:rPr>
              <a:t>潜在消费者对产品不了解，对价格敏感</a:t>
            </a:r>
            <a:endParaRPr>
              <a:ea typeface="华文中宋" pitchFamily="2" charset="-122"/>
            </a:endParaRPr>
          </a:p>
          <a:p>
            <a:pPr lvl="1">
              <a:buFont typeface="Wingdings" panose="05000000000000000000" pitchFamily="2" charset="2"/>
              <a:buChar char="Ø"/>
            </a:pPr>
            <a:r>
              <a:rPr>
                <a:ea typeface="华文中宋" pitchFamily="2" charset="-122"/>
              </a:rPr>
              <a:t>潜在竞争较为激烈</a:t>
            </a:r>
            <a:endParaRPr>
              <a:ea typeface="华文中宋" pitchFamily="2" charset="-122"/>
            </a:endParaRPr>
          </a:p>
          <a:p>
            <a:pPr lvl="1">
              <a:buFont typeface="Wingdings" panose="05000000000000000000" pitchFamily="2" charset="2"/>
              <a:buChar char="Ø"/>
            </a:pPr>
            <a:r>
              <a:rPr>
                <a:ea typeface="华文中宋" pitchFamily="2" charset="-122"/>
              </a:rPr>
              <a:t>产品单位制造成本可随产销量扩大迅速降低</a:t>
            </a:r>
            <a:endParaRPr>
              <a:ea typeface="华文中宋" pitchFamily="2" charset="-122"/>
            </a:endParaRPr>
          </a:p>
          <a:p>
            <a:pPr lvl="2">
              <a:buFont typeface="Wingdings" panose="05000000000000000000" pitchFamily="2" charset="2"/>
              <a:buChar char="Ø"/>
            </a:pPr>
            <a:endParaRPr>
              <a:ea typeface="华文中宋" pitchFamily="2" charset="-122"/>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5836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缓慢渗透策略</a:t>
            </a:r>
            <a:endParaRPr>
              <a:solidFill>
                <a:schemeClr val="hlink"/>
              </a:solidFill>
              <a:ea typeface="华文中宋" pitchFamily="2" charset="-122"/>
            </a:endParaRPr>
          </a:p>
        </p:txBody>
      </p:sp>
      <p:sp>
        <p:nvSpPr>
          <p:cNvPr id="58371" name="文本占位符 58370"/>
          <p:cNvSpPr>
            <a:spLocks noGrp="1"/>
          </p:cNvSpPr>
          <p:nvPr>
            <p:ph type="body" idx="1"/>
          </p:nvPr>
        </p:nvSpPr>
        <p:spPr>
          <a:xfrm>
            <a:off x="457200" y="17526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i="1">
                <a:solidFill>
                  <a:schemeClr val="hlink"/>
                </a:solidFill>
                <a:ea typeface="华文中宋" pitchFamily="2" charset="-122"/>
              </a:rPr>
              <a:t>条件</a:t>
            </a:r>
            <a:endParaRPr i="1">
              <a:solidFill>
                <a:schemeClr val="hlink"/>
              </a:solidFill>
              <a:ea typeface="华文中宋" pitchFamily="2" charset="-122"/>
            </a:endParaRPr>
          </a:p>
          <a:p>
            <a:pPr lvl="1">
              <a:buFont typeface="Wingdings" panose="05000000000000000000" pitchFamily="2" charset="2"/>
              <a:buChar char="Ø"/>
            </a:pPr>
            <a:r>
              <a:rPr>
                <a:ea typeface="华文中宋" pitchFamily="2" charset="-122"/>
              </a:rPr>
              <a:t>市场容量大</a:t>
            </a:r>
            <a:endParaRPr>
              <a:ea typeface="华文中宋" pitchFamily="2" charset="-122"/>
            </a:endParaRPr>
          </a:p>
          <a:p>
            <a:pPr lvl="1">
              <a:buFont typeface="Wingdings" panose="05000000000000000000" pitchFamily="2" charset="2"/>
              <a:buChar char="Ø"/>
            </a:pPr>
            <a:r>
              <a:rPr>
                <a:ea typeface="华文中宋" pitchFamily="2" charset="-122"/>
              </a:rPr>
              <a:t>该产品的知名度较高</a:t>
            </a:r>
            <a:endParaRPr>
              <a:ea typeface="华文中宋" pitchFamily="2" charset="-122"/>
            </a:endParaRPr>
          </a:p>
          <a:p>
            <a:pPr lvl="1">
              <a:buFont typeface="Wingdings" panose="05000000000000000000" pitchFamily="2" charset="2"/>
              <a:buChar char="Ø"/>
            </a:pPr>
            <a:r>
              <a:rPr>
                <a:ea typeface="华文中宋" pitchFamily="2" charset="-122"/>
              </a:rPr>
              <a:t>市场对价格十分敏感</a:t>
            </a:r>
            <a:endParaRPr>
              <a:ea typeface="华文中宋" pitchFamily="2" charset="-122"/>
            </a:endParaRPr>
          </a:p>
          <a:p>
            <a:pPr lvl="1">
              <a:buFont typeface="Wingdings" panose="05000000000000000000" pitchFamily="2" charset="2"/>
              <a:buChar char="Ø"/>
            </a:pPr>
            <a:r>
              <a:rPr>
                <a:ea typeface="华文中宋" pitchFamily="2" charset="-122"/>
              </a:rPr>
              <a:t>存在潜在竞争者，但威胁不大</a:t>
            </a:r>
            <a:endParaRPr>
              <a:ea typeface="华文中宋" pitchFamily="2" charset="-122"/>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5939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成长期的营销策略</a:t>
            </a:r>
            <a:endParaRPr>
              <a:solidFill>
                <a:schemeClr val="hlink"/>
              </a:solidFill>
              <a:ea typeface="华文中宋" pitchFamily="2" charset="-122"/>
            </a:endParaRPr>
          </a:p>
        </p:txBody>
      </p:sp>
      <p:sp>
        <p:nvSpPr>
          <p:cNvPr id="59395" name="文本占位符 5939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改变产品品质</a:t>
            </a:r>
            <a:endParaRPr sz="2800" i="1">
              <a:ea typeface="华文中宋" pitchFamily="2" charset="-122"/>
            </a:endParaRPr>
          </a:p>
          <a:p>
            <a:pPr lvl="0"/>
            <a:r>
              <a:rPr sz="2800" i="1">
                <a:ea typeface="华文中宋" pitchFamily="2" charset="-122"/>
              </a:rPr>
              <a:t>寻找新的细分市场</a:t>
            </a:r>
            <a:endParaRPr sz="2800" i="1">
              <a:ea typeface="华文中宋" pitchFamily="2" charset="-122"/>
            </a:endParaRPr>
          </a:p>
          <a:p>
            <a:pPr lvl="0"/>
            <a:r>
              <a:rPr sz="2800" i="1">
                <a:ea typeface="华文中宋" pitchFamily="2" charset="-122"/>
              </a:rPr>
              <a:t>改变广告宣传的重点</a:t>
            </a:r>
            <a:endParaRPr sz="2800" i="1">
              <a:ea typeface="华文中宋" pitchFamily="2" charset="-122"/>
            </a:endParaRPr>
          </a:p>
          <a:p>
            <a:pPr lvl="1">
              <a:buNone/>
            </a:pPr>
            <a:r>
              <a:rPr sz="2400" i="1">
                <a:ea typeface="华文中宋" pitchFamily="2" charset="-122"/>
              </a:rPr>
              <a:t>由</a:t>
            </a:r>
            <a:r>
              <a:rPr sz="2400">
                <a:solidFill>
                  <a:schemeClr val="hlink"/>
                </a:solidFill>
                <a:ea typeface="华文中宋" pitchFamily="2" charset="-122"/>
              </a:rPr>
              <a:t>介绍产品</a:t>
            </a:r>
            <a:r>
              <a:rPr sz="2400" i="1">
                <a:ea typeface="华文中宋" pitchFamily="2" charset="-122"/>
              </a:rPr>
              <a:t>转为</a:t>
            </a:r>
            <a:r>
              <a:rPr sz="2400">
                <a:solidFill>
                  <a:schemeClr val="hlink"/>
                </a:solidFill>
                <a:ea typeface="华文中宋" pitchFamily="2" charset="-122"/>
              </a:rPr>
              <a:t>建立产品形象</a:t>
            </a:r>
            <a:r>
              <a:rPr sz="2400" i="1">
                <a:ea typeface="华文中宋" pitchFamily="2" charset="-122"/>
              </a:rPr>
              <a:t>，</a:t>
            </a:r>
            <a:r>
              <a:rPr sz="2400">
                <a:solidFill>
                  <a:schemeClr val="hlink"/>
                </a:solidFill>
                <a:ea typeface="华文中宋" pitchFamily="2" charset="-122"/>
              </a:rPr>
              <a:t>树立产品名牌</a:t>
            </a:r>
            <a:endParaRPr sz="2400">
              <a:solidFill>
                <a:schemeClr val="hlink"/>
              </a:solidFill>
              <a:ea typeface="华文中宋" pitchFamily="2" charset="-122"/>
            </a:endParaRPr>
          </a:p>
          <a:p>
            <a:pPr lvl="0"/>
            <a:r>
              <a:rPr sz="2800" i="1">
                <a:ea typeface="华文中宋" pitchFamily="2" charset="-122"/>
              </a:rPr>
              <a:t>适时降价</a:t>
            </a:r>
            <a:endParaRPr>
              <a:ea typeface="华文中宋" pitchFamily="2" charset="-122"/>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7577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000">
                <a:solidFill>
                  <a:schemeClr val="hlink"/>
                </a:solidFill>
                <a:ea typeface="华文中宋" pitchFamily="2" charset="-122"/>
              </a:rPr>
              <a:t>成熟期的营销策略</a:t>
            </a:r>
            <a:endParaRPr sz="4000">
              <a:solidFill>
                <a:schemeClr val="hlink"/>
              </a:solidFill>
              <a:ea typeface="华文中宋" pitchFamily="2" charset="-122"/>
            </a:endParaRPr>
          </a:p>
        </p:txBody>
      </p:sp>
      <p:sp>
        <p:nvSpPr>
          <p:cNvPr id="75779" name="文本占位符 75778"/>
          <p:cNvSpPr>
            <a:spLocks noGrp="1"/>
          </p:cNvSpPr>
          <p:nvPr>
            <p:ph type="body" idx="1"/>
          </p:nvPr>
        </p:nvSpPr>
        <p:spPr>
          <a:xfrm>
            <a:off x="457200" y="1600200"/>
            <a:ext cx="8229600" cy="1828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调整市场</a:t>
            </a:r>
            <a:endParaRPr sz="2800" i="1">
              <a:ea typeface="华文中宋" pitchFamily="2" charset="-122"/>
            </a:endParaRPr>
          </a:p>
          <a:p>
            <a:pPr lvl="0"/>
            <a:r>
              <a:rPr sz="2800" i="1">
                <a:ea typeface="华文中宋" pitchFamily="2" charset="-122"/>
              </a:rPr>
              <a:t>调整产品</a:t>
            </a:r>
            <a:endParaRPr sz="2800" i="1">
              <a:ea typeface="华文中宋" pitchFamily="2" charset="-122"/>
            </a:endParaRPr>
          </a:p>
          <a:p>
            <a:pPr lvl="0"/>
            <a:r>
              <a:rPr sz="2800" i="1">
                <a:ea typeface="华文中宋" pitchFamily="2" charset="-122"/>
              </a:rPr>
              <a:t>调整市场营销组合</a:t>
            </a:r>
            <a:endParaRPr>
              <a:ea typeface="华文中宋" pitchFamily="2" charset="-122"/>
            </a:endParaRPr>
          </a:p>
        </p:txBody>
      </p:sp>
      <p:sp>
        <p:nvSpPr>
          <p:cNvPr id="75780" name="矩形 75779"/>
          <p:cNvSpPr/>
          <p:nvPr/>
        </p:nvSpPr>
        <p:spPr>
          <a:xfrm>
            <a:off x="381000" y="3124200"/>
            <a:ext cx="822960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000">
                <a:solidFill>
                  <a:schemeClr val="hlink"/>
                </a:solidFill>
                <a:ea typeface="华文中宋" pitchFamily="2" charset="-122"/>
              </a:rPr>
              <a:t>衰退期的营销策略</a:t>
            </a:r>
            <a:endParaRPr sz="4000">
              <a:solidFill>
                <a:schemeClr val="hlink"/>
              </a:solidFill>
              <a:ea typeface="华文中宋" pitchFamily="2" charset="-122"/>
            </a:endParaRPr>
          </a:p>
        </p:txBody>
      </p:sp>
      <p:sp>
        <p:nvSpPr>
          <p:cNvPr id="75781" name="矩形 75780"/>
          <p:cNvSpPr/>
          <p:nvPr/>
        </p:nvSpPr>
        <p:spPr>
          <a:xfrm>
            <a:off x="304800" y="4267200"/>
            <a:ext cx="8534400" cy="2133600"/>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继续策略</a:t>
            </a:r>
            <a:r>
              <a:rPr sz="2400" i="1">
                <a:ea typeface="华文中宋" pitchFamily="2" charset="-122"/>
              </a:rPr>
              <a:t>——原细分市场，相同的分销渠道、定价及促销</a:t>
            </a:r>
            <a:endParaRPr sz="2400" i="1">
              <a:ea typeface="华文中宋" pitchFamily="2" charset="-122"/>
            </a:endParaRPr>
          </a:p>
          <a:p>
            <a:pPr lvl="0"/>
            <a:r>
              <a:rPr sz="2800" i="1">
                <a:ea typeface="华文中宋" pitchFamily="2" charset="-122"/>
              </a:rPr>
              <a:t>集中策略</a:t>
            </a:r>
            <a:r>
              <a:rPr sz="2400" i="1">
                <a:ea typeface="华文中宋" pitchFamily="2" charset="-122"/>
              </a:rPr>
              <a:t>——集中于最有利的细分市场和分销渠道</a:t>
            </a:r>
            <a:endParaRPr sz="2400" i="1">
              <a:ea typeface="华文中宋" pitchFamily="2" charset="-122"/>
            </a:endParaRPr>
          </a:p>
          <a:p>
            <a:pPr lvl="0"/>
            <a:r>
              <a:rPr sz="2800" i="1">
                <a:ea typeface="华文中宋" pitchFamily="2" charset="-122"/>
              </a:rPr>
              <a:t>收缩策略</a:t>
            </a:r>
            <a:endParaRPr sz="2800" i="1">
              <a:ea typeface="华文中宋" pitchFamily="2" charset="-122"/>
            </a:endParaRPr>
          </a:p>
          <a:p>
            <a:pPr lvl="0"/>
            <a:r>
              <a:rPr sz="2800" i="1">
                <a:ea typeface="华文中宋" pitchFamily="2" charset="-122"/>
              </a:rPr>
              <a:t>放弃策略</a:t>
            </a:r>
            <a:endParaRPr>
              <a:ea typeface="华文中宋" pitchFamily="2" charset="-122"/>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en-US" altLang="zh-CN" sz="8000"/>
              <a:t>       </a:t>
            </a:r>
            <a:endParaRPr lang="en-US" altLang="zh-CN" sz="8000"/>
          </a:p>
          <a:p>
            <a:r>
              <a:rPr lang="en-US" altLang="zh-CN" sz="8000"/>
              <a:t>        </a:t>
            </a:r>
            <a:r>
              <a:rPr lang="zh-CN" altLang="en-US" sz="8000"/>
              <a:t>谢谢</a:t>
            </a:r>
            <a:endParaRPr lang="zh-CN" altLang="en-US" sz="8000"/>
          </a:p>
        </p:txBody>
      </p:sp>
      <p:sp>
        <p:nvSpPr>
          <p:cNvPr id="4" name="日期占位符 3"/>
          <p:cNvSpPr>
            <a:spLocks noGrp="1"/>
          </p:cNvSpPr>
          <p:nvPr>
            <p:ph type="dt" sz="half" idx="2"/>
          </p:nvPr>
        </p:nvSpPr>
        <p:spPr/>
        <p:txBody>
          <a:bodyPr/>
          <a:p>
            <a:pPr lvl="0"/>
            <a:endParaRPr sz="1200"/>
          </a:p>
        </p:txBody>
      </p:sp>
      <p:sp>
        <p:nvSpPr>
          <p:cNvPr id="5" name="页脚占位符 4"/>
          <p:cNvSpPr>
            <a:spLocks noGrp="1"/>
          </p:cNvSpPr>
          <p:nvPr>
            <p:ph type="ftr" sz="quarter" idx="3"/>
          </p:nvPr>
        </p:nvSpPr>
        <p:spPr/>
        <p:txBody>
          <a:bodyPr/>
          <a:p>
            <a:pPr lvl="0" algn="ctr"/>
            <a:endParaRPr sz="120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en-US" altLang="zh-CN" sz="6000"/>
              <a:t>    </a:t>
            </a:r>
            <a:endParaRPr lang="en-US" altLang="zh-CN" sz="6000"/>
          </a:p>
          <a:p>
            <a:r>
              <a:rPr lang="en-US" altLang="zh-CN" sz="6000"/>
              <a:t>       </a:t>
            </a:r>
            <a:r>
              <a:rPr sz="6000"/>
              <a:t>渠道策划</a:t>
            </a:r>
            <a:endParaRPr sz="6000"/>
          </a:p>
        </p:txBody>
      </p:sp>
      <p:sp>
        <p:nvSpPr>
          <p:cNvPr id="4" name="日期占位符 3"/>
          <p:cNvSpPr>
            <a:spLocks noGrp="1"/>
          </p:cNvSpPr>
          <p:nvPr>
            <p:ph type="dt" sz="half" idx="2"/>
          </p:nvPr>
        </p:nvSpPr>
        <p:spPr/>
        <p:txBody>
          <a:bodyPr/>
          <a:p>
            <a:pPr lvl="0"/>
            <a:endParaRPr sz="1200"/>
          </a:p>
        </p:txBody>
      </p:sp>
      <p:sp>
        <p:nvSpPr>
          <p:cNvPr id="5" name="页脚占位符 4"/>
          <p:cNvSpPr>
            <a:spLocks noGrp="1"/>
          </p:cNvSpPr>
          <p:nvPr>
            <p:ph type="ftr" sz="quarter" idx="3"/>
          </p:nvPr>
        </p:nvSpPr>
        <p:spPr/>
        <p:txBody>
          <a:bodyPr/>
          <a:p>
            <a:pPr lvl="0" algn="ctr"/>
            <a:endParaRPr sz="1200"/>
          </a:p>
        </p:txBody>
      </p:sp>
      <p:pic>
        <p:nvPicPr>
          <p:cNvPr id="6" name="图片 5" descr="0b10f3532dc710512b1ce0029b7f9b0"/>
          <p:cNvPicPr>
            <a:picLocks noChangeAspect="1"/>
          </p:cNvPicPr>
          <p:nvPr/>
        </p:nvPicPr>
        <p:blipFill>
          <a:blip r:embed="rId1"/>
          <a:stretch>
            <a:fillRect/>
          </a:stretch>
        </p:blipFill>
        <p:spPr>
          <a:xfrm>
            <a:off x="6789420" y="83820"/>
            <a:ext cx="2345690" cy="1945640"/>
          </a:xfrm>
          <a:prstGeom prst="rect">
            <a:avLst/>
          </a:prstGeom>
        </p:spPr>
      </p:pic>
      <p:sp>
        <p:nvSpPr>
          <p:cNvPr id="7" name="缺角矩形 6"/>
          <p:cNvSpPr/>
          <p:nvPr/>
        </p:nvSpPr>
        <p:spPr>
          <a:xfrm>
            <a:off x="7452995" y="5399405"/>
            <a:ext cx="1553210" cy="914400"/>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rgbClr val="FF0000"/>
                </a:solidFill>
                <a:uFillTx/>
              </a:rPr>
              <a:t>马森</a:t>
            </a:r>
            <a:endParaRPr lang="zh-CN" altLang="en-US" sz="2800">
              <a:solidFill>
                <a:srgbClr val="FF0000"/>
              </a:solidFill>
              <a:uFillTx/>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7782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渠道策划</a:t>
            </a:r>
            <a:endParaRPr>
              <a:solidFill>
                <a:schemeClr val="hlink"/>
              </a:solidFill>
              <a:ea typeface="华文中宋" pitchFamily="2" charset="-122"/>
            </a:endParaRPr>
          </a:p>
        </p:txBody>
      </p:sp>
      <p:sp>
        <p:nvSpPr>
          <p:cNvPr id="77827" name="文本占位符 7782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latin typeface="华文中宋" pitchFamily="2" charset="-122"/>
                <a:ea typeface="华文中宋" pitchFamily="2" charset="-122"/>
              </a:rPr>
              <a:t>传统(松散型)分销渠道模式优点</a:t>
            </a:r>
            <a:endParaRPr>
              <a:latin typeface="华文中宋" pitchFamily="2" charset="-122"/>
              <a:ea typeface="华文中宋" pitchFamily="2" charset="-122"/>
            </a:endParaRPr>
          </a:p>
          <a:p>
            <a:pPr lvl="1"/>
            <a:r>
              <a:rPr>
                <a:latin typeface="华文中宋" pitchFamily="2" charset="-122"/>
                <a:ea typeface="华文中宋" pitchFamily="2" charset="-122"/>
              </a:rPr>
              <a:t>渠道成员有较强的独立性，无需承担太多的义务</a:t>
            </a:r>
            <a:endParaRPr>
              <a:latin typeface="华文中宋" pitchFamily="2" charset="-122"/>
              <a:ea typeface="华文中宋" pitchFamily="2" charset="-122"/>
            </a:endParaRPr>
          </a:p>
          <a:p>
            <a:pPr lvl="1"/>
            <a:r>
              <a:rPr>
                <a:latin typeface="华文中宋" pitchFamily="2" charset="-122"/>
                <a:ea typeface="华文中宋" pitchFamily="2" charset="-122"/>
              </a:rPr>
              <a:t>进退灵活</a:t>
            </a:r>
            <a:endParaRPr>
              <a:latin typeface="华文中宋" pitchFamily="2" charset="-122"/>
              <a:ea typeface="华文中宋" pitchFamily="2" charset="-122"/>
            </a:endParaRPr>
          </a:p>
          <a:p>
            <a:pPr lvl="1"/>
            <a:r>
              <a:rPr>
                <a:latin typeface="华文中宋" pitchFamily="2" charset="-122"/>
                <a:ea typeface="华文中宋" pitchFamily="2" charset="-122"/>
              </a:rPr>
              <a:t>促进企业不断创新，增加自身实力</a:t>
            </a:r>
            <a:endParaRPr>
              <a:latin typeface="华文中宋" pitchFamily="2" charset="-122"/>
              <a:ea typeface="华文中宋" pitchFamily="2" charset="-122"/>
            </a:endParaRPr>
          </a:p>
          <a:p>
            <a:pPr lvl="1"/>
            <a:r>
              <a:rPr>
                <a:latin typeface="华文中宋" pitchFamily="2" charset="-122"/>
                <a:ea typeface="华文中宋" pitchFamily="2" charset="-122"/>
              </a:rPr>
              <a:t>缺乏知名度、财力和销售力的企业可以借此成长</a:t>
            </a:r>
            <a:endParaRPr>
              <a:latin typeface="华文中宋" pitchFamily="2" charset="-122"/>
              <a:ea typeface="华文中宋" pitchFamily="2" charset="-122"/>
            </a:endParaRPr>
          </a:p>
          <a:p>
            <a:pPr lvl="1"/>
            <a:r>
              <a:rPr>
                <a:latin typeface="华文中宋" pitchFamily="2" charset="-122"/>
                <a:ea typeface="华文中宋" pitchFamily="2" charset="-122"/>
              </a:rPr>
              <a:t>题104—110</a:t>
            </a:r>
            <a:endParaRPr>
              <a:latin typeface="华文中宋" pitchFamily="2" charset="-122"/>
              <a:ea typeface="华文中宋" pitchFamily="2" charset="-122"/>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标题 7884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渠道策划</a:t>
            </a:r>
            <a:endParaRPr>
              <a:solidFill>
                <a:schemeClr val="hlink"/>
              </a:solidFill>
              <a:ea typeface="华文中宋" pitchFamily="2" charset="-122"/>
            </a:endParaRPr>
          </a:p>
        </p:txBody>
      </p:sp>
      <p:sp>
        <p:nvSpPr>
          <p:cNvPr id="78851" name="文本占位符 7885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latin typeface="华文中宋" pitchFamily="2" charset="-122"/>
                <a:ea typeface="华文中宋" pitchFamily="2" charset="-122"/>
              </a:rPr>
              <a:t>传统(松散型)分销渠道模式弱点</a:t>
            </a:r>
            <a:endParaRPr>
              <a:latin typeface="华文中宋" pitchFamily="2" charset="-122"/>
              <a:ea typeface="华文中宋" pitchFamily="2" charset="-122"/>
            </a:endParaRPr>
          </a:p>
          <a:p>
            <a:pPr lvl="1"/>
            <a:r>
              <a:rPr>
                <a:latin typeface="华文中宋" pitchFamily="2" charset="-122"/>
                <a:ea typeface="华文中宋" pitchFamily="2" charset="-122"/>
              </a:rPr>
              <a:t>临时交易，缺乏长期合作的根基</a:t>
            </a:r>
            <a:endParaRPr>
              <a:latin typeface="华文中宋" pitchFamily="2" charset="-122"/>
              <a:ea typeface="华文中宋" pitchFamily="2" charset="-122"/>
            </a:endParaRPr>
          </a:p>
          <a:p>
            <a:pPr lvl="1"/>
            <a:r>
              <a:rPr>
                <a:latin typeface="华文中宋" pitchFamily="2" charset="-122"/>
                <a:ea typeface="华文中宋" pitchFamily="2" charset="-122"/>
              </a:rPr>
              <a:t>成员间不涉及产权和契约，不具长期性、战略性，无法利用渠道的累积资源</a:t>
            </a:r>
            <a:endParaRPr>
              <a:latin typeface="华文中宋" pitchFamily="2" charset="-122"/>
              <a:ea typeface="华文中宋" pitchFamily="2" charset="-122"/>
            </a:endParaRPr>
          </a:p>
          <a:p>
            <a:pPr lvl="1"/>
            <a:r>
              <a:rPr>
                <a:latin typeface="华文中宋" pitchFamily="2" charset="-122"/>
                <a:ea typeface="华文中宋" pitchFamily="2" charset="-122"/>
              </a:rPr>
              <a:t>渠道成员对脆弱安全保障机制的盲目信任</a:t>
            </a:r>
            <a:endParaRPr>
              <a:latin typeface="华文中宋" pitchFamily="2" charset="-122"/>
              <a:ea typeface="华文中宋" pitchFamily="2" charset="-122"/>
            </a:endParaRPr>
          </a:p>
          <a:p>
            <a:pPr lvl="1"/>
            <a:r>
              <a:rPr>
                <a:latin typeface="华文中宋" pitchFamily="2" charset="-122"/>
                <a:ea typeface="华文中宋" pitchFamily="2" charset="-122"/>
              </a:rPr>
              <a:t>渠道安全系数小，缺乏有效的监控机制，完全依靠自律</a:t>
            </a:r>
            <a:endParaRPr>
              <a:latin typeface="华文中宋" pitchFamily="2" charset="-122"/>
              <a:ea typeface="华文中宋" pitchFamily="2" charset="-122"/>
            </a:endParaRPr>
          </a:p>
          <a:p>
            <a:pPr lvl="1"/>
            <a:r>
              <a:rPr>
                <a:latin typeface="华文中宋" pitchFamily="2" charset="-122"/>
                <a:ea typeface="华文中宋" pitchFamily="2" charset="-122"/>
              </a:rPr>
              <a:t>无明确分工协作，无法共享渠道资源</a:t>
            </a:r>
            <a:endParaRPr>
              <a:latin typeface="华文中宋" pitchFamily="2" charset="-122"/>
              <a:ea typeface="华文中宋" pitchFamily="2" charset="-122"/>
            </a:endParaRPr>
          </a:p>
          <a:p>
            <a:pPr lvl="1"/>
            <a:r>
              <a:rPr>
                <a:latin typeface="华文中宋" pitchFamily="2" charset="-122"/>
                <a:ea typeface="华文中宋" pitchFamily="2" charset="-122"/>
              </a:rPr>
              <a:t>缺少渠道建设的积极性，影响渠道长远发展</a:t>
            </a:r>
            <a:endParaRPr>
              <a:latin typeface="华文中宋" pitchFamily="2" charset="-122"/>
              <a:ea typeface="华文中宋" pitchFamily="2" charset="-122"/>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标题 12595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垂直分销渠道模式</a:t>
            </a:r>
            <a:endParaRPr>
              <a:solidFill>
                <a:schemeClr val="hlink"/>
              </a:solidFill>
              <a:ea typeface="华文中宋" pitchFamily="2" charset="-122"/>
            </a:endParaRPr>
          </a:p>
        </p:txBody>
      </p:sp>
      <p:sp>
        <p:nvSpPr>
          <p:cNvPr id="125955" name="文本占位符 12595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t>垂直分销渠道模式，是由生产者、批发商和零售商组成的一种统一的联合体，每个成员把自己视为分销系统中的一分子，关注整个垂直系统的成功。可分为：</a:t>
            </a:r>
          </a:p>
          <a:p>
            <a:pPr lvl="0"/>
            <a:r>
              <a:t>管理型渠道关系</a:t>
            </a:r>
          </a:p>
          <a:p>
            <a:pPr lvl="0"/>
            <a:r>
              <a:t>公司型渠道关系</a:t>
            </a:r>
          </a:p>
          <a:p>
            <a:pPr lvl="0"/>
            <a:r>
              <a:t>契约型渠道关系</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6144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垂直分销渠道模式</a:t>
            </a:r>
            <a:endParaRPr>
              <a:solidFill>
                <a:schemeClr val="hlink"/>
              </a:solidFill>
              <a:ea typeface="华文中宋" pitchFamily="2" charset="-122"/>
            </a:endParaRPr>
          </a:p>
        </p:txBody>
      </p:sp>
      <p:sp>
        <p:nvSpPr>
          <p:cNvPr id="61443" name="文本占位符 61442"/>
          <p:cNvSpPr>
            <a:spLocks noGrp="1"/>
          </p:cNvSpPr>
          <p:nvPr>
            <p:ph type="body" idx="1"/>
          </p:nvPr>
        </p:nvSpPr>
        <p:spPr>
          <a:xfrm>
            <a:off x="457200" y="1600200"/>
            <a:ext cx="8229600" cy="4876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i="1">
                <a:solidFill>
                  <a:schemeClr val="hlink"/>
                </a:solidFill>
                <a:ea typeface="华文中宋" pitchFamily="2" charset="-122"/>
              </a:rPr>
              <a:t>管理型渠道关系</a:t>
            </a:r>
            <a:endParaRPr i="1">
              <a:solidFill>
                <a:schemeClr val="hlink"/>
              </a:solidFill>
              <a:ea typeface="华文中宋" pitchFamily="2" charset="-122"/>
            </a:endParaRPr>
          </a:p>
          <a:p>
            <a:pPr lvl="1">
              <a:lnSpc>
                <a:spcPct val="90000"/>
              </a:lnSpc>
              <a:buNone/>
            </a:pPr>
            <a:r>
              <a:rPr>
                <a:ea typeface="华文中宋" pitchFamily="2" charset="-122"/>
              </a:rPr>
              <a:t>由一个或少数几个实力强大、具有良好品牌声望的大公司依靠自身影响，通过强有力的管理将众多分销商聚集在一起而形成的渠道关系。</a:t>
            </a:r>
            <a:endParaRPr>
              <a:ea typeface="华文中宋" pitchFamily="2" charset="-122"/>
            </a:endParaRPr>
          </a:p>
          <a:p>
            <a:pPr lvl="0">
              <a:lnSpc>
                <a:spcPct val="90000"/>
              </a:lnSpc>
            </a:pPr>
            <a:r>
              <a:rPr i="1">
                <a:solidFill>
                  <a:schemeClr val="hlink"/>
                </a:solidFill>
                <a:ea typeface="华文中宋" pitchFamily="2" charset="-122"/>
              </a:rPr>
              <a:t>特点</a:t>
            </a:r>
            <a:endParaRPr i="1">
              <a:solidFill>
                <a:schemeClr val="hlink"/>
              </a:solidFill>
              <a:ea typeface="华文中宋" pitchFamily="2" charset="-122"/>
            </a:endParaRPr>
          </a:p>
          <a:p>
            <a:pPr lvl="1">
              <a:lnSpc>
                <a:spcPct val="90000"/>
              </a:lnSpc>
              <a:buFont typeface="Wingdings" panose="05000000000000000000" pitchFamily="2" charset="2"/>
              <a:buChar char="Ø"/>
            </a:pPr>
            <a:r>
              <a:rPr>
                <a:ea typeface="华文中宋" pitchFamily="2" charset="-122"/>
              </a:rPr>
              <a:t>系统会形成一个核心</a:t>
            </a:r>
            <a:endParaRPr>
              <a:ea typeface="华文中宋" pitchFamily="2" charset="-122"/>
            </a:endParaRPr>
          </a:p>
          <a:p>
            <a:pPr lvl="1">
              <a:lnSpc>
                <a:spcPct val="90000"/>
              </a:lnSpc>
              <a:buFont typeface="Wingdings" panose="05000000000000000000" pitchFamily="2" charset="2"/>
              <a:buChar char="Ø"/>
            </a:pPr>
            <a:r>
              <a:rPr>
                <a:ea typeface="华文中宋" pitchFamily="2" charset="-122"/>
              </a:rPr>
              <a:t>渠道成员关系相对稳定</a:t>
            </a:r>
            <a:endParaRPr>
              <a:ea typeface="华文中宋" pitchFamily="2" charset="-122"/>
            </a:endParaRPr>
          </a:p>
          <a:p>
            <a:pPr lvl="1">
              <a:lnSpc>
                <a:spcPct val="90000"/>
              </a:lnSpc>
              <a:buFont typeface="Wingdings" panose="05000000000000000000" pitchFamily="2" charset="2"/>
              <a:buChar char="Ø"/>
            </a:pPr>
            <a:r>
              <a:rPr>
                <a:ea typeface="华文中宋" pitchFamily="2" charset="-122"/>
              </a:rPr>
              <a:t>渠道成员目标趋于一致</a:t>
            </a:r>
            <a:endParaRPr>
              <a:ea typeface="华文中宋" pitchFamily="2" charset="-122"/>
            </a:endParaRPr>
          </a:p>
          <a:p>
            <a:pPr lvl="1">
              <a:lnSpc>
                <a:spcPct val="90000"/>
              </a:lnSpc>
              <a:buFont typeface="Wingdings" panose="05000000000000000000" pitchFamily="2" charset="2"/>
              <a:buChar char="Ø"/>
            </a:pPr>
            <a:r>
              <a:rPr>
                <a:ea typeface="华文中宋" pitchFamily="2" charset="-122"/>
              </a:rPr>
              <a:t>实现社会资源的有机组合</a:t>
            </a:r>
            <a:endParaRPr>
              <a:ea typeface="华文中宋" pitchFamily="2" charset="-122"/>
            </a:endParaRPr>
          </a:p>
          <a:p>
            <a:pPr lvl="1">
              <a:lnSpc>
                <a:spcPct val="90000"/>
              </a:lnSpc>
              <a:buFont typeface="Wingdings" panose="05000000000000000000" pitchFamily="2" charset="2"/>
              <a:buChar char="Ø"/>
            </a:pPr>
            <a:r>
              <a:rPr>
                <a:ea typeface="华文中宋" pitchFamily="2" charset="-122"/>
              </a:rPr>
              <a:t>题113—119</a:t>
            </a:r>
            <a:endParaRPr>
              <a:ea typeface="华文中宋" pitchFamily="2" charset="-122"/>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6246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管理型渠道控制力的来源</a:t>
            </a:r>
            <a:endParaRPr>
              <a:solidFill>
                <a:schemeClr val="hlink"/>
              </a:solidFill>
              <a:ea typeface="华文中宋" pitchFamily="2" charset="-122"/>
            </a:endParaRPr>
          </a:p>
        </p:txBody>
      </p:sp>
      <p:sp>
        <p:nvSpPr>
          <p:cNvPr id="62467" name="文本占位符 62466"/>
          <p:cNvSpPr>
            <a:spLocks noGrp="1"/>
          </p:cNvSpPr>
          <p:nvPr>
            <p:ph type="body" idx="1"/>
          </p:nvPr>
        </p:nvSpPr>
        <p:spPr>
          <a:xfrm>
            <a:off x="457200" y="1600200"/>
            <a:ext cx="8229600" cy="5029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ea typeface="华文中宋" pitchFamily="2" charset="-122"/>
              </a:rPr>
              <a:t>经济力</a:t>
            </a:r>
            <a:r>
              <a:rPr sz="2800" i="1">
                <a:ea typeface="华文中宋" pitchFamily="2" charset="-122"/>
              </a:rPr>
              <a:t>——企业控制渠道的</a:t>
            </a:r>
            <a:r>
              <a:rPr sz="2800" i="1">
                <a:solidFill>
                  <a:schemeClr val="hlink"/>
                </a:solidFill>
                <a:ea typeface="华文中宋" pitchFamily="2" charset="-122"/>
              </a:rPr>
              <a:t>最根本的力量源泉</a:t>
            </a:r>
            <a:endParaRPr sz="2800" i="1">
              <a:solidFill>
                <a:schemeClr val="hlink"/>
              </a:solidFill>
              <a:ea typeface="华文中宋" pitchFamily="2" charset="-122"/>
            </a:endParaRPr>
          </a:p>
          <a:p>
            <a:pPr lvl="0">
              <a:lnSpc>
                <a:spcPct val="90000"/>
              </a:lnSpc>
            </a:pPr>
            <a:r>
              <a:rPr>
                <a:ea typeface="华文中宋" pitchFamily="2" charset="-122"/>
              </a:rPr>
              <a:t>奖赏力</a:t>
            </a:r>
            <a:r>
              <a:rPr sz="2800" i="1">
                <a:ea typeface="华文中宋" pitchFamily="2" charset="-122"/>
              </a:rPr>
              <a:t>——</a:t>
            </a:r>
            <a:r>
              <a:rPr sz="2800" i="1">
                <a:solidFill>
                  <a:schemeClr val="hlink"/>
                </a:solidFill>
                <a:ea typeface="华文中宋" pitchFamily="2" charset="-122"/>
              </a:rPr>
              <a:t>奖赏</a:t>
            </a:r>
            <a:r>
              <a:rPr sz="2800" i="1">
                <a:ea typeface="华文中宋" pitchFamily="2" charset="-122"/>
              </a:rPr>
              <a:t>若使用得当，完全可以成为</a:t>
            </a:r>
            <a:r>
              <a:rPr sz="2800" i="1">
                <a:solidFill>
                  <a:schemeClr val="hlink"/>
                </a:solidFill>
                <a:ea typeface="华文中宋" pitchFamily="2" charset="-122"/>
              </a:rPr>
              <a:t>控制渠道的法宝</a:t>
            </a:r>
            <a:endParaRPr sz="2800" i="1">
              <a:solidFill>
                <a:schemeClr val="hlink"/>
              </a:solidFill>
              <a:ea typeface="华文中宋" pitchFamily="2" charset="-122"/>
            </a:endParaRPr>
          </a:p>
          <a:p>
            <a:pPr lvl="0">
              <a:lnSpc>
                <a:spcPct val="90000"/>
              </a:lnSpc>
            </a:pPr>
            <a:r>
              <a:rPr>
                <a:ea typeface="华文中宋" pitchFamily="2" charset="-122"/>
              </a:rPr>
              <a:t>专家力</a:t>
            </a:r>
            <a:endParaRPr>
              <a:ea typeface="华文中宋" pitchFamily="2" charset="-122"/>
            </a:endParaRPr>
          </a:p>
          <a:p>
            <a:pPr lvl="0">
              <a:lnSpc>
                <a:spcPct val="90000"/>
              </a:lnSpc>
            </a:pPr>
            <a:r>
              <a:rPr>
                <a:ea typeface="华文中宋" pitchFamily="2" charset="-122"/>
              </a:rPr>
              <a:t>品牌力——</a:t>
            </a:r>
            <a:r>
              <a:rPr sz="2800" i="1">
                <a:ea typeface="华文中宋" pitchFamily="2" charset="-122"/>
              </a:rPr>
              <a:t>消费者在市场购买的并非只是具体的商品，而是</a:t>
            </a:r>
            <a:r>
              <a:rPr sz="2800" i="1">
                <a:solidFill>
                  <a:schemeClr val="hlink"/>
                </a:solidFill>
                <a:ea typeface="华文中宋" pitchFamily="2" charset="-122"/>
              </a:rPr>
              <a:t>知名品牌</a:t>
            </a:r>
            <a:endParaRPr sz="2800" i="1">
              <a:solidFill>
                <a:schemeClr val="hlink"/>
              </a:solidFill>
              <a:ea typeface="华文中宋" pitchFamily="2" charset="-122"/>
            </a:endParaRPr>
          </a:p>
          <a:p>
            <a:pPr lvl="0">
              <a:lnSpc>
                <a:spcPct val="90000"/>
              </a:lnSpc>
            </a:pPr>
            <a:r>
              <a:rPr>
                <a:ea typeface="华文中宋" pitchFamily="2" charset="-122"/>
              </a:rPr>
              <a:t>关系力</a:t>
            </a:r>
            <a:r>
              <a:rPr sz="2800" i="1">
                <a:ea typeface="华文中宋" pitchFamily="2" charset="-122"/>
              </a:rPr>
              <a:t>——良好的</a:t>
            </a:r>
            <a:r>
              <a:rPr sz="2800" i="1">
                <a:solidFill>
                  <a:schemeClr val="hlink"/>
                </a:solidFill>
                <a:ea typeface="华文中宋" pitchFamily="2" charset="-122"/>
              </a:rPr>
              <a:t>人际关系</a:t>
            </a:r>
            <a:r>
              <a:rPr sz="2800" i="1">
                <a:ea typeface="华文中宋" pitchFamily="2" charset="-122"/>
              </a:rPr>
              <a:t>会提升企业在渠道中的地位</a:t>
            </a:r>
            <a:endParaRPr sz="2800" i="1">
              <a:ea typeface="华文中宋" pitchFamily="2" charset="-122"/>
            </a:endParaRPr>
          </a:p>
          <a:p>
            <a:pPr lvl="0">
              <a:lnSpc>
                <a:spcPct val="90000"/>
              </a:lnSpc>
            </a:pPr>
            <a:r>
              <a:rPr>
                <a:ea typeface="华文中宋" pitchFamily="2" charset="-122"/>
              </a:rPr>
              <a:t>产权力——</a:t>
            </a:r>
            <a:r>
              <a:rPr sz="2800" i="1">
                <a:solidFill>
                  <a:schemeClr val="hlink"/>
                </a:solidFill>
                <a:ea typeface="华文中宋" pitchFamily="2" charset="-122"/>
              </a:rPr>
              <a:t>后向一体化</a:t>
            </a:r>
            <a:r>
              <a:rPr sz="2800" i="1">
                <a:ea typeface="华文中宋" pitchFamily="2" charset="-122"/>
              </a:rPr>
              <a:t>、</a:t>
            </a:r>
            <a:r>
              <a:rPr sz="2800" i="1">
                <a:solidFill>
                  <a:schemeClr val="hlink"/>
                </a:solidFill>
                <a:ea typeface="华文中宋" pitchFamily="2" charset="-122"/>
              </a:rPr>
              <a:t>向前一体化</a:t>
            </a:r>
            <a:endParaRPr sz="2800" i="1">
              <a:solidFill>
                <a:schemeClr val="hlink"/>
              </a:solidFill>
              <a:ea typeface="华文中宋" pitchFamily="2" charset="-122"/>
            </a:endParaRPr>
          </a:p>
          <a:p>
            <a:pPr lvl="0">
              <a:lnSpc>
                <a:spcPct val="90000"/>
              </a:lnSpc>
            </a:pPr>
            <a:r>
              <a:rPr>
                <a:solidFill>
                  <a:schemeClr val="hlink"/>
                </a:solidFill>
                <a:ea typeface="华文中宋" pitchFamily="2" charset="-122"/>
              </a:rPr>
              <a:t>强制力</a:t>
            </a:r>
            <a:r>
              <a:rPr>
                <a:ea typeface="华文中宋" pitchFamily="2" charset="-122"/>
              </a:rPr>
              <a:t>与影响力</a:t>
            </a:r>
            <a:r>
              <a:rPr sz="2800" i="1">
                <a:ea typeface="华文中宋" pitchFamily="2" charset="-122"/>
              </a:rPr>
              <a:t>——建立在</a:t>
            </a:r>
            <a:r>
              <a:rPr sz="2800" i="1">
                <a:solidFill>
                  <a:schemeClr val="hlink"/>
                </a:solidFill>
                <a:ea typeface="华文中宋" pitchFamily="2" charset="-122"/>
              </a:rPr>
              <a:t>惧怕</a:t>
            </a:r>
            <a:r>
              <a:rPr sz="2800" i="1">
                <a:ea typeface="华文中宋" pitchFamily="2" charset="-122"/>
              </a:rPr>
              <a:t>基础上的权力</a:t>
            </a:r>
            <a:endParaRPr sz="2800" i="1">
              <a:ea typeface="华文中宋" pitchFamily="2" charset="-122"/>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标题 6451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案例：一体化</a:t>
            </a:r>
            <a:endParaRPr>
              <a:solidFill>
                <a:schemeClr val="hlink"/>
              </a:solidFill>
              <a:ea typeface="华文中宋" pitchFamily="2" charset="-122"/>
            </a:endParaRPr>
          </a:p>
        </p:txBody>
      </p:sp>
      <p:sp>
        <p:nvSpPr>
          <p:cNvPr id="64515" name="文本占位符 6451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纵向一体化</a:t>
            </a:r>
            <a:endParaRPr>
              <a:ea typeface="华文中宋" pitchFamily="2" charset="-122"/>
            </a:endParaRPr>
          </a:p>
          <a:p>
            <a:pPr lvl="1">
              <a:buFont typeface="Wingdings" panose="05000000000000000000" pitchFamily="2" charset="2"/>
              <a:buChar char="Ø"/>
            </a:pPr>
            <a:r>
              <a:rPr>
                <a:solidFill>
                  <a:schemeClr val="hlink"/>
                </a:solidFill>
                <a:ea typeface="华文中宋" pitchFamily="2" charset="-122"/>
              </a:rPr>
              <a:t>后向一体化</a:t>
            </a:r>
            <a:endParaRPr>
              <a:solidFill>
                <a:schemeClr val="hlink"/>
              </a:solidFill>
              <a:ea typeface="华文中宋" pitchFamily="2" charset="-122"/>
            </a:endParaRPr>
          </a:p>
          <a:p>
            <a:pPr lvl="2">
              <a:buFont typeface="Wingdings" panose="05000000000000000000" pitchFamily="2" charset="2"/>
              <a:buNone/>
            </a:pPr>
            <a:r>
              <a:rPr i="1">
                <a:ea typeface="华文中宋" pitchFamily="2" charset="-122"/>
              </a:rPr>
              <a:t>钢铁公司从自己拥有的铁矿山获得铁矿</a:t>
            </a:r>
            <a:endParaRPr i="1">
              <a:ea typeface="华文中宋" pitchFamily="2" charset="-122"/>
            </a:endParaRPr>
          </a:p>
          <a:p>
            <a:pPr lvl="1">
              <a:buFont typeface="Wingdings" panose="05000000000000000000" pitchFamily="2" charset="2"/>
              <a:buChar char="Ø"/>
            </a:pPr>
            <a:r>
              <a:rPr>
                <a:solidFill>
                  <a:schemeClr val="hlink"/>
                </a:solidFill>
                <a:ea typeface="华文中宋" pitchFamily="2" charset="-122"/>
              </a:rPr>
              <a:t>前向一体化</a:t>
            </a:r>
            <a:endParaRPr>
              <a:solidFill>
                <a:schemeClr val="hlink"/>
              </a:solidFill>
              <a:ea typeface="华文中宋" pitchFamily="2" charset="-122"/>
            </a:endParaRPr>
          </a:p>
          <a:p>
            <a:pPr lvl="2">
              <a:buFont typeface="Wingdings" panose="05000000000000000000" pitchFamily="2" charset="2"/>
              <a:buNone/>
            </a:pPr>
            <a:r>
              <a:rPr i="1">
                <a:ea typeface="华文中宋" pitchFamily="2" charset="-122"/>
              </a:rPr>
              <a:t>汽车制造公司通过自己的销售网络销售本公司的汽车</a:t>
            </a:r>
            <a:endParaRPr i="1">
              <a:ea typeface="华文中宋" pitchFamily="2" charset="-122"/>
            </a:endParaRPr>
          </a:p>
          <a:p>
            <a:pPr lvl="0"/>
            <a:r>
              <a:rPr>
                <a:ea typeface="华文中宋" pitchFamily="2" charset="-122"/>
              </a:rPr>
              <a:t>横向一体化</a:t>
            </a:r>
            <a:endParaRPr>
              <a:ea typeface="华文中宋" pitchFamily="2" charset="-122"/>
            </a:endParaRPr>
          </a:p>
          <a:p>
            <a:pPr lvl="0"/>
            <a:r>
              <a:rPr>
                <a:ea typeface="华文中宋" pitchFamily="2" charset="-122"/>
              </a:rPr>
              <a:t>多角化战略</a:t>
            </a:r>
            <a:endParaRPr>
              <a:ea typeface="华文中宋" pitchFamily="2" charset="-122"/>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6553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公司型渠道</a:t>
            </a:r>
            <a:endParaRPr>
              <a:solidFill>
                <a:schemeClr val="hlink"/>
              </a:solidFill>
              <a:ea typeface="华文中宋" pitchFamily="2" charset="-122"/>
            </a:endParaRPr>
          </a:p>
        </p:txBody>
      </p:sp>
      <p:sp>
        <p:nvSpPr>
          <p:cNvPr id="65539" name="文本占位符 6553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2800">
                <a:ea typeface="华文中宋" pitchFamily="2" charset="-122"/>
              </a:rPr>
              <a:t>   一家公司通过建立自己的销售分公司、办事处或通过实施产供销一体化及横向战略而形成的一种关系模式。</a:t>
            </a:r>
            <a:endParaRPr sz="2800">
              <a:ea typeface="华文中宋" pitchFamily="2" charset="-122"/>
            </a:endParaRPr>
          </a:p>
          <a:p>
            <a:pPr lvl="0">
              <a:buNone/>
            </a:pPr>
            <a:r>
              <a:rPr sz="2800">
                <a:ea typeface="华文中宋" pitchFamily="2" charset="-122"/>
              </a:rPr>
              <a:t>    </a:t>
            </a:r>
            <a:r>
              <a:rPr sz="2400" i="1">
                <a:ea typeface="华文中宋" pitchFamily="2" charset="-122"/>
              </a:rPr>
              <a:t>渠道关系中</a:t>
            </a:r>
            <a:r>
              <a:rPr sz="2800">
                <a:solidFill>
                  <a:schemeClr val="hlink"/>
                </a:solidFill>
                <a:ea typeface="华文中宋" pitchFamily="2" charset="-122"/>
              </a:rPr>
              <a:t>最紧密</a:t>
            </a:r>
            <a:r>
              <a:rPr sz="2400" i="1">
                <a:ea typeface="华文中宋" pitchFamily="2" charset="-122"/>
              </a:rPr>
              <a:t>的一种</a:t>
            </a:r>
            <a:endParaRPr sz="2400" i="1">
              <a:ea typeface="华文中宋" pitchFamily="2" charset="-122"/>
            </a:endParaRPr>
          </a:p>
          <a:p>
            <a:pPr lvl="0"/>
            <a:r>
              <a:rPr sz="2800">
                <a:ea typeface="华文中宋" pitchFamily="2" charset="-122"/>
              </a:rPr>
              <a:t>方式</a:t>
            </a:r>
            <a:endParaRPr sz="2800">
              <a:ea typeface="华文中宋" pitchFamily="2" charset="-122"/>
            </a:endParaRPr>
          </a:p>
          <a:p>
            <a:pPr lvl="1">
              <a:buFont typeface="Wingdings" panose="05000000000000000000" pitchFamily="2" charset="2"/>
              <a:buChar char="Ø"/>
            </a:pPr>
            <a:r>
              <a:rPr sz="2400">
                <a:solidFill>
                  <a:schemeClr val="hlink"/>
                </a:solidFill>
                <a:ea typeface="华文中宋" pitchFamily="2" charset="-122"/>
              </a:rPr>
              <a:t>制造商</a:t>
            </a:r>
            <a:r>
              <a:rPr sz="2400">
                <a:ea typeface="华文中宋" pitchFamily="2" charset="-122"/>
              </a:rPr>
              <a:t>设立销售分公司、建立分支机构或兼并商业机构</a:t>
            </a:r>
            <a:endParaRPr sz="2400">
              <a:ea typeface="华文中宋" pitchFamily="2" charset="-122"/>
            </a:endParaRPr>
          </a:p>
          <a:p>
            <a:pPr lvl="1">
              <a:buFont typeface="Wingdings" panose="05000000000000000000" pitchFamily="2" charset="2"/>
              <a:buChar char="Ø"/>
            </a:pPr>
            <a:r>
              <a:rPr sz="2400">
                <a:solidFill>
                  <a:schemeClr val="hlink"/>
                </a:solidFill>
                <a:ea typeface="华文中宋" pitchFamily="2" charset="-122"/>
              </a:rPr>
              <a:t>大型商业企业</a:t>
            </a:r>
            <a:r>
              <a:rPr sz="2400">
                <a:ea typeface="华文中宋" pitchFamily="2" charset="-122"/>
              </a:rPr>
              <a:t>拥有或统一控制众多制造型企业和中小商业企业</a:t>
            </a:r>
            <a:endParaRPr sz="2400">
              <a:ea typeface="华文中宋" pitchFamily="2" charset="-122"/>
            </a:endParaRPr>
          </a:p>
          <a:p>
            <a:pPr lvl="1">
              <a:buFont typeface="Wingdings" panose="05000000000000000000" pitchFamily="2" charset="2"/>
              <a:buChar char="Ø"/>
            </a:pPr>
            <a:r>
              <a:rPr sz="2400">
                <a:ea typeface="华文中宋" pitchFamily="2" charset="-122"/>
              </a:rPr>
              <a:t>题121—122</a:t>
            </a:r>
            <a:endParaRPr sz="2400">
              <a:ea typeface="华文中宋" pitchFamily="2" charset="-122"/>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6656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公司型渠道关系的优势</a:t>
            </a:r>
            <a:endParaRPr>
              <a:solidFill>
                <a:schemeClr val="hlink"/>
              </a:solidFill>
              <a:ea typeface="华文中宋" pitchFamily="2" charset="-122"/>
            </a:endParaRPr>
          </a:p>
        </p:txBody>
      </p:sp>
      <p:sp>
        <p:nvSpPr>
          <p:cNvPr id="66563" name="文本占位符 66562"/>
          <p:cNvSpPr>
            <a:spLocks noGrp="1"/>
          </p:cNvSpPr>
          <p:nvPr>
            <p:ph type="body" idx="1"/>
          </p:nvPr>
        </p:nvSpPr>
        <p:spPr>
          <a:xfrm>
            <a:off x="457200" y="1905000"/>
            <a:ext cx="8229600" cy="42211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行动的一体化</a:t>
            </a:r>
            <a:endParaRPr>
              <a:ea typeface="华文中宋" pitchFamily="2" charset="-122"/>
            </a:endParaRPr>
          </a:p>
          <a:p>
            <a:pPr lvl="0"/>
            <a:r>
              <a:rPr>
                <a:ea typeface="华文中宋" pitchFamily="2" charset="-122"/>
              </a:rPr>
              <a:t>品牌的统一化</a:t>
            </a:r>
            <a:endParaRPr>
              <a:ea typeface="华文中宋" pitchFamily="2" charset="-122"/>
            </a:endParaRPr>
          </a:p>
          <a:p>
            <a:pPr lvl="0"/>
            <a:r>
              <a:rPr>
                <a:ea typeface="华文中宋" pitchFamily="2" charset="-122"/>
              </a:rPr>
              <a:t>最大限度接近消费者</a:t>
            </a:r>
            <a:endParaRPr>
              <a:ea typeface="华文中宋" pitchFamily="2" charset="-122"/>
            </a:endParaRPr>
          </a:p>
          <a:p>
            <a:pPr lvl="0"/>
            <a:r>
              <a:rPr>
                <a:ea typeface="华文中宋" pitchFamily="2" charset="-122"/>
              </a:rPr>
              <a:t>节省费用</a:t>
            </a:r>
            <a:r>
              <a:rPr sz="2800" i="1">
                <a:solidFill>
                  <a:schemeClr val="hlink"/>
                </a:solidFill>
                <a:ea typeface="华文中宋" pitchFamily="2" charset="-122"/>
              </a:rPr>
              <a:t>——市场交易内部化</a:t>
            </a:r>
            <a:endParaRPr sz="2800" i="1">
              <a:solidFill>
                <a:schemeClr val="hlink"/>
              </a:solidFill>
              <a:ea typeface="华文中宋" pitchFamily="2" charset="-122"/>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7987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契约型渠道</a:t>
            </a:r>
            <a:endParaRPr>
              <a:solidFill>
                <a:schemeClr val="hlink"/>
              </a:solidFill>
              <a:ea typeface="华文中宋" pitchFamily="2" charset="-122"/>
            </a:endParaRPr>
          </a:p>
        </p:txBody>
      </p:sp>
      <p:sp>
        <p:nvSpPr>
          <p:cNvPr id="79875" name="文本占位符 7987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ea typeface="华文中宋" pitchFamily="2" charset="-122"/>
              </a:rPr>
              <a:t>   指厂商或分销商与各渠道之间通过法律契约来确定它们的分销权利与义务关系，形成一个独立的分销系统。</a:t>
            </a:r>
            <a:endParaRPr>
              <a:ea typeface="华文中宋" pitchFamily="2" charset="-122"/>
            </a:endParaRPr>
          </a:p>
          <a:p>
            <a:pPr lvl="0"/>
            <a:r>
              <a:rPr>
                <a:ea typeface="华文中宋" pitchFamily="2" charset="-122"/>
              </a:rPr>
              <a:t>优势</a:t>
            </a:r>
            <a:endParaRPr>
              <a:ea typeface="华文中宋" pitchFamily="2" charset="-122"/>
            </a:endParaRPr>
          </a:p>
          <a:p>
            <a:pPr lvl="1">
              <a:buFont typeface="Wingdings" panose="05000000000000000000" pitchFamily="2" charset="2"/>
              <a:buChar char="Ø"/>
            </a:pPr>
            <a:r>
              <a:rPr i="1">
                <a:ea typeface="华文中宋" pitchFamily="2" charset="-122"/>
              </a:rPr>
              <a:t>系统建立容易</a:t>
            </a:r>
            <a:endParaRPr i="1">
              <a:ea typeface="华文中宋" pitchFamily="2" charset="-122"/>
            </a:endParaRPr>
          </a:p>
          <a:p>
            <a:pPr lvl="1">
              <a:buFont typeface="Wingdings" panose="05000000000000000000" pitchFamily="2" charset="2"/>
              <a:buChar char="Ø"/>
            </a:pPr>
            <a:r>
              <a:rPr i="1">
                <a:ea typeface="华文中宋" pitchFamily="2" charset="-122"/>
              </a:rPr>
              <a:t>系统资源配置较佳</a:t>
            </a:r>
            <a:endParaRPr i="1">
              <a:ea typeface="华文中宋" pitchFamily="2" charset="-122"/>
            </a:endParaRPr>
          </a:p>
          <a:p>
            <a:pPr lvl="1">
              <a:buFont typeface="Wingdings" panose="05000000000000000000" pitchFamily="2" charset="2"/>
              <a:buChar char="Ø"/>
            </a:pPr>
            <a:r>
              <a:rPr i="1">
                <a:ea typeface="华文中宋" pitchFamily="2" charset="-122"/>
              </a:rPr>
              <a:t>系统具有灵活性</a:t>
            </a:r>
            <a:endParaRPr i="1">
              <a:ea typeface="华文中宋" pitchFamily="2" charset="-122"/>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8089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契约型渠道关系类型</a:t>
            </a:r>
            <a:endParaRPr>
              <a:solidFill>
                <a:schemeClr val="hlink"/>
              </a:solidFill>
              <a:ea typeface="华文中宋" pitchFamily="2" charset="-122"/>
            </a:endParaRPr>
          </a:p>
        </p:txBody>
      </p:sp>
      <p:sp>
        <p:nvSpPr>
          <p:cNvPr id="80899" name="文本占位符 80898"/>
          <p:cNvSpPr>
            <a:spLocks noGrp="1"/>
          </p:cNvSpPr>
          <p:nvPr>
            <p:ph type="body" idx="1"/>
          </p:nvPr>
        </p:nvSpPr>
        <p:spPr>
          <a:xfrm>
            <a:off x="457200" y="1905000"/>
            <a:ext cx="8229600" cy="42211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以批发商为核心的自愿连锁销售网络</a:t>
            </a:r>
            <a:endParaRPr>
              <a:ea typeface="华文中宋" pitchFamily="2" charset="-122"/>
            </a:endParaRPr>
          </a:p>
          <a:p>
            <a:pPr lvl="1">
              <a:buNone/>
            </a:pPr>
            <a:r>
              <a:rPr i="1">
                <a:ea typeface="华文中宋" pitchFamily="2" charset="-122"/>
              </a:rPr>
              <a:t>集中在</a:t>
            </a:r>
            <a:r>
              <a:rPr i="1">
                <a:solidFill>
                  <a:schemeClr val="hlink"/>
                </a:solidFill>
                <a:ea typeface="华文中宋" pitchFamily="2" charset="-122"/>
              </a:rPr>
              <a:t>日杂用品</a:t>
            </a:r>
            <a:r>
              <a:rPr i="1">
                <a:ea typeface="华文中宋" pitchFamily="2" charset="-122"/>
              </a:rPr>
              <a:t>、</a:t>
            </a:r>
            <a:r>
              <a:rPr i="1">
                <a:solidFill>
                  <a:schemeClr val="hlink"/>
                </a:solidFill>
                <a:ea typeface="华文中宋" pitchFamily="2" charset="-122"/>
              </a:rPr>
              <a:t>五金配件</a:t>
            </a:r>
            <a:endParaRPr i="1">
              <a:solidFill>
                <a:schemeClr val="hlink"/>
              </a:solidFill>
              <a:ea typeface="华文中宋" pitchFamily="2" charset="-122"/>
            </a:endParaRPr>
          </a:p>
          <a:p>
            <a:pPr lvl="0"/>
            <a:r>
              <a:rPr>
                <a:ea typeface="华文中宋" pitchFamily="2" charset="-122"/>
              </a:rPr>
              <a:t>零售商自愿合作销售网络</a:t>
            </a:r>
            <a:endParaRPr>
              <a:ea typeface="华文中宋" pitchFamily="2" charset="-122"/>
            </a:endParaRPr>
          </a:p>
          <a:p>
            <a:pPr lvl="1">
              <a:buNone/>
            </a:pPr>
            <a:r>
              <a:rPr i="1">
                <a:ea typeface="华文中宋" pitchFamily="2" charset="-122"/>
              </a:rPr>
              <a:t>成员间最重要的合作是</a:t>
            </a:r>
            <a:r>
              <a:rPr>
                <a:solidFill>
                  <a:schemeClr val="hlink"/>
                </a:solidFill>
                <a:ea typeface="华文中宋" pitchFamily="2" charset="-122"/>
              </a:rPr>
              <a:t>集中采购</a:t>
            </a:r>
            <a:endParaRPr>
              <a:solidFill>
                <a:schemeClr val="hlink"/>
              </a:solidFill>
              <a:ea typeface="华文中宋" pitchFamily="2" charset="-122"/>
            </a:endParaRPr>
          </a:p>
          <a:p>
            <a:pPr lvl="0"/>
            <a:r>
              <a:rPr>
                <a:ea typeface="华文中宋" pitchFamily="2" charset="-122"/>
              </a:rPr>
              <a:t>特许经营销售网络</a:t>
            </a:r>
            <a:endParaRPr>
              <a:ea typeface="华文中宋" pitchFamily="2" charset="-122"/>
            </a:endParaRPr>
          </a:p>
          <a:p>
            <a:pPr lvl="1">
              <a:buNone/>
            </a:pPr>
            <a:r>
              <a:rPr i="1">
                <a:ea typeface="华文中宋" pitchFamily="2" charset="-122"/>
              </a:rPr>
              <a:t>在西方，是</a:t>
            </a:r>
            <a:r>
              <a:rPr>
                <a:solidFill>
                  <a:schemeClr val="hlink"/>
                </a:solidFill>
                <a:ea typeface="华文中宋" pitchFamily="2" charset="-122"/>
              </a:rPr>
              <a:t>发展最快、地位最重要</a:t>
            </a:r>
            <a:r>
              <a:rPr i="1">
                <a:ea typeface="华文中宋" pitchFamily="2" charset="-122"/>
              </a:rPr>
              <a:t>的一种模式</a:t>
            </a:r>
            <a:endParaRPr i="1">
              <a:ea typeface="华文中宋" pitchFamily="2" charset="-122"/>
            </a:endParaRPr>
          </a:p>
          <a:p>
            <a:pPr lvl="2">
              <a:buNone/>
            </a:pPr>
            <a:endParaRPr sz="2000" i="1">
              <a:solidFill>
                <a:schemeClr val="hlink"/>
              </a:solidFill>
              <a:ea typeface="华文中宋" pitchFamily="2" charset="-122"/>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6758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水平分销渠道模式</a:t>
            </a:r>
            <a:endParaRPr sz="4000">
              <a:solidFill>
                <a:schemeClr val="folHlink"/>
              </a:solidFill>
              <a:ea typeface="华文中宋" pitchFamily="2" charset="-122"/>
            </a:endParaRPr>
          </a:p>
        </p:txBody>
      </p:sp>
      <p:sp>
        <p:nvSpPr>
          <p:cNvPr id="67587" name="文本占位符 6758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ea typeface="华文中宋" pitchFamily="2" charset="-122"/>
              </a:rPr>
              <a:t>水平分销渠道模式会形成</a:t>
            </a:r>
            <a:r>
              <a:rPr>
                <a:solidFill>
                  <a:schemeClr val="hlink"/>
                </a:solidFill>
                <a:ea typeface="华文中宋" pitchFamily="2" charset="-122"/>
              </a:rPr>
              <a:t>共生型</a:t>
            </a:r>
            <a:r>
              <a:rPr>
                <a:ea typeface="华文中宋" pitchFamily="2" charset="-122"/>
              </a:rPr>
              <a:t>的渠道关系</a:t>
            </a:r>
            <a:endParaRPr>
              <a:ea typeface="华文中宋" pitchFamily="2" charset="-122"/>
            </a:endParaRPr>
          </a:p>
          <a:p>
            <a:pPr lvl="0"/>
            <a:r>
              <a:rPr>
                <a:ea typeface="华文中宋" pitchFamily="2" charset="-122"/>
              </a:rPr>
              <a:t>优势</a:t>
            </a:r>
            <a:endParaRPr>
              <a:ea typeface="华文中宋" pitchFamily="2" charset="-122"/>
            </a:endParaRPr>
          </a:p>
          <a:p>
            <a:pPr lvl="1">
              <a:buFont typeface="Wingdings" panose="05000000000000000000" pitchFamily="2" charset="2"/>
              <a:buChar char="Ø"/>
            </a:pPr>
            <a:r>
              <a:rPr>
                <a:ea typeface="华文中宋" pitchFamily="2" charset="-122"/>
              </a:rPr>
              <a:t>发挥资源的协同效应，实现优势互补</a:t>
            </a:r>
            <a:endParaRPr>
              <a:ea typeface="华文中宋" pitchFamily="2" charset="-122"/>
            </a:endParaRPr>
          </a:p>
          <a:p>
            <a:pPr lvl="1">
              <a:buFont typeface="Wingdings" panose="05000000000000000000" pitchFamily="2" charset="2"/>
              <a:buChar char="Ø"/>
            </a:pPr>
            <a:r>
              <a:rPr>
                <a:ea typeface="华文中宋" pitchFamily="2" charset="-122"/>
              </a:rPr>
              <a:t>节省成本，避免重复建设</a:t>
            </a:r>
            <a:endParaRPr>
              <a:ea typeface="华文中宋" pitchFamily="2" charset="-122"/>
            </a:endParaRPr>
          </a:p>
          <a:p>
            <a:pPr lvl="1">
              <a:buFont typeface="Wingdings" panose="05000000000000000000" pitchFamily="2" charset="2"/>
              <a:buChar char="Ø"/>
            </a:pPr>
            <a:r>
              <a:rPr>
                <a:ea typeface="华文中宋" pitchFamily="2" charset="-122"/>
              </a:rPr>
              <a:t>规避风险</a:t>
            </a:r>
            <a:endParaRPr>
              <a:ea typeface="华文中宋" pitchFamily="2" charset="-122"/>
            </a:endParaRPr>
          </a:p>
          <a:p>
            <a:pPr lvl="1">
              <a:buFont typeface="Wingdings" panose="05000000000000000000" pitchFamily="2" charset="2"/>
              <a:buChar char="Ø"/>
            </a:pPr>
            <a:r>
              <a:rPr>
                <a:ea typeface="华文中宋" pitchFamily="2" charset="-122"/>
              </a:rPr>
              <a:t>大树下好乘凉 </a:t>
            </a:r>
            <a:endParaRPr>
              <a:ea typeface="华文中宋" pitchFamily="2" charset="-122"/>
            </a:endParaRPr>
          </a:p>
          <a:p>
            <a:pPr lvl="1">
              <a:buFont typeface="Wingdings" panose="05000000000000000000" pitchFamily="2" charset="2"/>
              <a:buChar char="Ø"/>
            </a:pPr>
            <a:r>
              <a:rPr>
                <a:ea typeface="华文中宋" pitchFamily="2" charset="-122"/>
              </a:rPr>
              <a:t>分享市场</a:t>
            </a:r>
            <a:endParaRPr>
              <a:ea typeface="华文中宋" pitchFamily="2" charset="-122"/>
            </a:endParaRPr>
          </a:p>
          <a:p>
            <a:pPr lvl="1">
              <a:buFont typeface="Wingdings" panose="05000000000000000000" pitchFamily="2" charset="2"/>
              <a:buChar char="Ø"/>
            </a:pPr>
            <a:r>
              <a:rPr>
                <a:ea typeface="华文中宋" pitchFamily="2" charset="-122"/>
              </a:rPr>
              <a:t>题123—126</a:t>
            </a:r>
            <a:endParaRPr>
              <a:ea typeface="华文中宋" pitchFamily="2" charset="-122"/>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标题 12697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a:solidFill>
                  <a:schemeClr val="hlink"/>
                </a:solidFill>
                <a:ea typeface="华文中宋" pitchFamily="2" charset="-122"/>
              </a:rPr>
              <a:t>进行中间商关系管理</a:t>
            </a:r>
            <a:endParaRPr>
              <a:solidFill>
                <a:schemeClr val="hlink"/>
              </a:solidFill>
              <a:ea typeface="华文中宋" pitchFamily="2" charset="-122"/>
            </a:endParaRPr>
          </a:p>
        </p:txBody>
      </p:sp>
      <p:sp>
        <p:nvSpPr>
          <p:cNvPr id="126979" name="文本占位符 12697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t>题127—131</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6860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加强与渠道成员合作要素</a:t>
            </a:r>
            <a:endParaRPr>
              <a:solidFill>
                <a:schemeClr val="folHlink"/>
              </a:solidFill>
              <a:ea typeface="华文中宋" pitchFamily="2" charset="-122"/>
            </a:endParaRPr>
          </a:p>
        </p:txBody>
      </p:sp>
      <p:sp>
        <p:nvSpPr>
          <p:cNvPr id="68611" name="文本占位符 6861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强调共同利益</a:t>
            </a:r>
            <a:endParaRPr>
              <a:ea typeface="华文中宋" pitchFamily="2" charset="-122"/>
            </a:endParaRPr>
          </a:p>
          <a:p>
            <a:pPr lvl="0"/>
            <a:r>
              <a:rPr>
                <a:ea typeface="华文中宋" pitchFamily="2" charset="-122"/>
              </a:rPr>
              <a:t>加强与渠道成员之间的互动沟通</a:t>
            </a:r>
            <a:endParaRPr>
              <a:ea typeface="华文中宋" pitchFamily="2" charset="-122"/>
            </a:endParaRPr>
          </a:p>
          <a:p>
            <a:pPr lvl="0"/>
            <a:r>
              <a:rPr>
                <a:ea typeface="华文中宋" pitchFamily="2" charset="-122"/>
              </a:rPr>
              <a:t>与渠道成员应加强相互信任</a:t>
            </a:r>
            <a:endParaRPr>
              <a:ea typeface="华文中宋" pitchFamily="2" charset="-122"/>
            </a:endParaRPr>
          </a:p>
          <a:p>
            <a:pPr lvl="0"/>
            <a:r>
              <a:rPr>
                <a:ea typeface="华文中宋" pitchFamily="2" charset="-122"/>
              </a:rPr>
              <a:t>在企业联盟发展中增强自身的竞争能力</a:t>
            </a:r>
            <a:endParaRPr>
              <a:ea typeface="华文中宋" pitchFamily="2" charset="-122"/>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8192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企业激励中间商的方式</a:t>
            </a:r>
            <a:endParaRPr>
              <a:solidFill>
                <a:schemeClr val="folHlink"/>
              </a:solidFill>
              <a:ea typeface="华文中宋" pitchFamily="2" charset="-122"/>
            </a:endParaRPr>
          </a:p>
        </p:txBody>
      </p:sp>
      <p:sp>
        <p:nvSpPr>
          <p:cNvPr id="81923" name="文本占位符 8192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价格折扣</a:t>
            </a:r>
            <a:endParaRPr>
              <a:ea typeface="华文中宋" pitchFamily="2" charset="-122"/>
            </a:endParaRPr>
          </a:p>
          <a:p>
            <a:pPr lvl="0"/>
            <a:r>
              <a:rPr>
                <a:ea typeface="华文中宋" pitchFamily="2" charset="-122"/>
              </a:rPr>
              <a:t>提供市场基金</a:t>
            </a:r>
            <a:endParaRPr>
              <a:ea typeface="华文中宋" pitchFamily="2" charset="-122"/>
            </a:endParaRPr>
          </a:p>
          <a:p>
            <a:pPr lvl="0"/>
            <a:r>
              <a:rPr>
                <a:ea typeface="华文中宋" pitchFamily="2" charset="-122"/>
              </a:rPr>
              <a:t>库存保护</a:t>
            </a:r>
            <a:endParaRPr>
              <a:ea typeface="华文中宋" pitchFamily="2" charset="-122"/>
            </a:endParaRPr>
          </a:p>
          <a:p>
            <a:pPr lvl="0"/>
            <a:r>
              <a:rPr>
                <a:ea typeface="华文中宋" pitchFamily="2" charset="-122"/>
              </a:rPr>
              <a:t>开拓市场</a:t>
            </a:r>
            <a:endParaRPr>
              <a:ea typeface="华文中宋" pitchFamily="2" charset="-122"/>
            </a:endParaRPr>
          </a:p>
          <a:p>
            <a:pPr lvl="0"/>
            <a:r>
              <a:rPr>
                <a:ea typeface="华文中宋" pitchFamily="2" charset="-122"/>
              </a:rPr>
              <a:t>设立奖项</a:t>
            </a:r>
            <a:endParaRPr>
              <a:ea typeface="华文中宋" pitchFamily="2" charset="-122"/>
            </a:endParaRPr>
          </a:p>
          <a:p>
            <a:pPr lvl="0"/>
            <a:r>
              <a:rPr>
                <a:ea typeface="华文中宋" pitchFamily="2" charset="-122"/>
              </a:rPr>
              <a:t>产品及技术支持</a:t>
            </a:r>
            <a:endParaRPr>
              <a:ea typeface="华文中宋" pitchFamily="2" charset="-122"/>
            </a:endParaRPr>
          </a:p>
          <a:p>
            <a:pPr lvl="0"/>
            <a:r>
              <a:rPr>
                <a:ea typeface="华文中宋" pitchFamily="2" charset="-122"/>
              </a:rPr>
              <a:t>补贴</a:t>
            </a:r>
            <a:endParaRPr>
              <a:ea typeface="华文中宋" pitchFamily="2" charset="-122"/>
            </a:endParaRPr>
          </a:p>
        </p:txBody>
      </p:sp>
      <p:grpSp>
        <p:nvGrpSpPr>
          <p:cNvPr id="81931" name="组合 81930"/>
          <p:cNvGrpSpPr/>
          <p:nvPr/>
        </p:nvGrpSpPr>
        <p:grpSpPr>
          <a:xfrm>
            <a:off x="3581400" y="1260475"/>
            <a:ext cx="1752600" cy="2549525"/>
            <a:chOff x="2304" y="794"/>
            <a:chExt cx="1104" cy="1606"/>
          </a:xfrm>
        </p:grpSpPr>
        <p:sp>
          <p:nvSpPr>
            <p:cNvPr id="81924" name="左大括号 81923"/>
            <p:cNvSpPr/>
            <p:nvPr/>
          </p:nvSpPr>
          <p:spPr>
            <a:xfrm>
              <a:off x="2304" y="960"/>
              <a:ext cx="144" cy="1296"/>
            </a:xfrm>
            <a:prstGeom prst="leftBrace">
              <a:avLst>
                <a:gd name="adj1" fmla="val 75000"/>
                <a:gd name="adj2" fmla="val 20755"/>
              </a:avLst>
            </a:prstGeom>
            <a:noFill/>
            <a:ln w="38100">
              <a:solidFill>
                <a:schemeClr val="tx1"/>
              </a:solidFill>
              <a:round/>
            </a:ln>
          </p:spPr>
          <p:txBody>
            <a:bodyPr/>
            <a:lstStyle/>
            <a:p/>
          </p:txBody>
        </p:sp>
        <p:grpSp>
          <p:nvGrpSpPr>
            <p:cNvPr id="81930" name="组合 81929"/>
            <p:cNvGrpSpPr/>
            <p:nvPr/>
          </p:nvGrpSpPr>
          <p:grpSpPr>
            <a:xfrm>
              <a:off x="2514" y="794"/>
              <a:ext cx="894" cy="1606"/>
              <a:chOff x="2390" y="794"/>
              <a:chExt cx="894" cy="1606"/>
            </a:xfrm>
          </p:grpSpPr>
          <p:sp>
            <p:nvSpPr>
              <p:cNvPr id="81925" name="矩形 81924"/>
              <p:cNvSpPr/>
              <p:nvPr/>
            </p:nvSpPr>
            <p:spPr>
              <a:xfrm>
                <a:off x="2390" y="794"/>
                <a:ext cx="88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现金折扣</a:t>
                </a:r>
                <a:endParaRPr sz="2400" i="1">
                  <a:latin typeface="Garamond" pitchFamily="18" charset="0"/>
                  <a:ea typeface="华文中宋" pitchFamily="2" charset="-122"/>
                </a:endParaRPr>
              </a:p>
            </p:txBody>
          </p:sp>
          <p:sp>
            <p:nvSpPr>
              <p:cNvPr id="81926" name="矩形 81925"/>
              <p:cNvSpPr/>
              <p:nvPr/>
            </p:nvSpPr>
            <p:spPr>
              <a:xfrm>
                <a:off x="2400" y="1104"/>
                <a:ext cx="88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数量折扣</a:t>
                </a:r>
                <a:endParaRPr sz="2400" i="1">
                  <a:latin typeface="Garamond" pitchFamily="18" charset="0"/>
                  <a:ea typeface="华文中宋" pitchFamily="2" charset="-122"/>
                </a:endParaRPr>
              </a:p>
            </p:txBody>
          </p:sp>
          <p:sp>
            <p:nvSpPr>
              <p:cNvPr id="81927" name="矩形 81926"/>
              <p:cNvSpPr/>
              <p:nvPr/>
            </p:nvSpPr>
            <p:spPr>
              <a:xfrm>
                <a:off x="2400" y="1440"/>
                <a:ext cx="88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功能折扣</a:t>
                </a:r>
                <a:endParaRPr sz="2400" i="1">
                  <a:latin typeface="Garamond" pitchFamily="18" charset="0"/>
                  <a:ea typeface="华文中宋" pitchFamily="2" charset="-122"/>
                </a:endParaRPr>
              </a:p>
            </p:txBody>
          </p:sp>
          <p:sp>
            <p:nvSpPr>
              <p:cNvPr id="81928" name="矩形 81927"/>
              <p:cNvSpPr/>
              <p:nvPr/>
            </p:nvSpPr>
            <p:spPr>
              <a:xfrm>
                <a:off x="2400" y="1776"/>
                <a:ext cx="88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季节折扣</a:t>
                </a:r>
                <a:endParaRPr sz="2400" i="1">
                  <a:latin typeface="Garamond" pitchFamily="18" charset="0"/>
                  <a:ea typeface="华文中宋" pitchFamily="2" charset="-122"/>
                </a:endParaRPr>
              </a:p>
            </p:txBody>
          </p:sp>
          <p:sp>
            <p:nvSpPr>
              <p:cNvPr id="81929" name="矩形 81928"/>
              <p:cNvSpPr/>
              <p:nvPr/>
            </p:nvSpPr>
            <p:spPr>
              <a:xfrm>
                <a:off x="2400" y="2112"/>
                <a:ext cx="500"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返点</a:t>
                </a:r>
                <a:endParaRPr sz="2400" i="1">
                  <a:latin typeface="Garamond" pitchFamily="18" charset="0"/>
                  <a:ea typeface="华文中宋" pitchFamily="2" charset="-122"/>
                </a:endParaRPr>
              </a:p>
            </p:txBody>
          </p:sp>
        </p:grpSp>
      </p:grpSp>
      <p:grpSp>
        <p:nvGrpSpPr>
          <p:cNvPr id="81943" name="组合 81942"/>
          <p:cNvGrpSpPr/>
          <p:nvPr/>
        </p:nvGrpSpPr>
        <p:grpSpPr>
          <a:xfrm>
            <a:off x="3810000" y="4724400"/>
            <a:ext cx="4495800" cy="1905000"/>
            <a:chOff x="2400" y="2976"/>
            <a:chExt cx="2832" cy="1200"/>
          </a:xfrm>
        </p:grpSpPr>
        <p:sp>
          <p:nvSpPr>
            <p:cNvPr id="81933" name="左大括号 81932"/>
            <p:cNvSpPr/>
            <p:nvPr/>
          </p:nvSpPr>
          <p:spPr>
            <a:xfrm>
              <a:off x="2400" y="3120"/>
              <a:ext cx="144" cy="720"/>
            </a:xfrm>
            <a:prstGeom prst="leftBrace">
              <a:avLst>
                <a:gd name="adj1" fmla="val 41667"/>
                <a:gd name="adj2" fmla="val 41528"/>
              </a:avLst>
            </a:prstGeom>
            <a:noFill/>
            <a:ln w="38100">
              <a:solidFill>
                <a:schemeClr val="tx1"/>
              </a:solidFill>
              <a:round/>
            </a:ln>
          </p:spPr>
          <p:txBody>
            <a:bodyPr/>
            <a:lstStyle/>
            <a:p/>
          </p:txBody>
        </p:sp>
        <p:sp>
          <p:nvSpPr>
            <p:cNvPr id="81936" name="矩形 81935"/>
            <p:cNvSpPr/>
            <p:nvPr/>
          </p:nvSpPr>
          <p:spPr>
            <a:xfrm>
              <a:off x="2620" y="2976"/>
              <a:ext cx="1268"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协助力度补贴</a:t>
              </a:r>
              <a:endParaRPr sz="2400" i="1">
                <a:latin typeface="Garamond" pitchFamily="18" charset="0"/>
                <a:ea typeface="华文中宋" pitchFamily="2" charset="-122"/>
              </a:endParaRPr>
            </a:p>
          </p:txBody>
        </p:sp>
        <p:sp>
          <p:nvSpPr>
            <p:cNvPr id="81938" name="矩形 81937"/>
            <p:cNvSpPr/>
            <p:nvPr/>
          </p:nvSpPr>
          <p:spPr>
            <a:xfrm>
              <a:off x="2620" y="3648"/>
              <a:ext cx="88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库存补贴</a:t>
              </a:r>
              <a:endParaRPr sz="2400" i="1">
                <a:latin typeface="Garamond" pitchFamily="18" charset="0"/>
                <a:ea typeface="华文中宋" pitchFamily="2" charset="-122"/>
              </a:endParaRPr>
            </a:p>
          </p:txBody>
        </p:sp>
        <p:sp>
          <p:nvSpPr>
            <p:cNvPr id="81940" name="左大括号 81939"/>
            <p:cNvSpPr/>
            <p:nvPr/>
          </p:nvSpPr>
          <p:spPr>
            <a:xfrm>
              <a:off x="3744" y="3552"/>
              <a:ext cx="144" cy="528"/>
            </a:xfrm>
            <a:prstGeom prst="leftBrace">
              <a:avLst>
                <a:gd name="adj1" fmla="val 30556"/>
                <a:gd name="adj2" fmla="val 54722"/>
              </a:avLst>
            </a:prstGeom>
            <a:noFill/>
            <a:ln w="38100">
              <a:solidFill>
                <a:schemeClr val="tx1"/>
              </a:solidFill>
              <a:round/>
            </a:ln>
          </p:spPr>
          <p:txBody>
            <a:bodyPr/>
            <a:lstStyle/>
            <a:p/>
          </p:txBody>
        </p:sp>
        <p:sp>
          <p:nvSpPr>
            <p:cNvPr id="81941" name="矩形 81940"/>
            <p:cNvSpPr/>
            <p:nvPr/>
          </p:nvSpPr>
          <p:spPr>
            <a:xfrm>
              <a:off x="3964" y="3408"/>
              <a:ext cx="1076"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点存货补贴</a:t>
              </a:r>
              <a:endParaRPr sz="2400" i="1">
                <a:latin typeface="Garamond" pitchFamily="18" charset="0"/>
                <a:ea typeface="华文中宋" pitchFamily="2" charset="-122"/>
              </a:endParaRPr>
            </a:p>
          </p:txBody>
        </p:sp>
        <p:sp>
          <p:nvSpPr>
            <p:cNvPr id="81942" name="矩形 81941"/>
            <p:cNvSpPr/>
            <p:nvPr/>
          </p:nvSpPr>
          <p:spPr>
            <a:xfrm>
              <a:off x="3964" y="3888"/>
              <a:ext cx="1268"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i="1">
                  <a:latin typeface="Garamond" pitchFamily="18" charset="0"/>
                  <a:ea typeface="华文中宋" pitchFamily="2" charset="-122"/>
                </a:rPr>
                <a:t>恢复库存补贴</a:t>
              </a:r>
              <a:endParaRPr sz="2400" i="1">
                <a:latin typeface="Garamond" pitchFamily="18" charset="0"/>
                <a:ea typeface="华文中宋" pitchFamily="2" charset="-122"/>
              </a:endParaRPr>
            </a:p>
          </p:txBody>
        </p:sp>
      </p:gr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标题 12492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p:txBody>
      </p:sp>
      <p:sp>
        <p:nvSpPr>
          <p:cNvPr id="124931" name="文本占位符 12493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点存货补贴</a:t>
            </a:r>
            <a:endParaRPr>
              <a:ea typeface="华文中宋" pitchFamily="2" charset="-122"/>
            </a:endParaRPr>
          </a:p>
          <a:p>
            <a:pPr lvl="1">
              <a:buNone/>
            </a:pPr>
            <a:r>
              <a:rPr>
                <a:ea typeface="华文中宋" pitchFamily="2" charset="-122"/>
              </a:rPr>
              <a:t>促销活动开始前，中间商清点存货量，再加上进货量，减去促销活动结束时剩余的库存量，其差额即厂家需给予的补贴量。</a:t>
            </a:r>
            <a:endParaRPr>
              <a:ea typeface="华文中宋" pitchFamily="2" charset="-122"/>
            </a:endParaRPr>
          </a:p>
          <a:p>
            <a:pPr lvl="0"/>
            <a:r>
              <a:rPr>
                <a:ea typeface="华文中宋" pitchFamily="2" charset="-122"/>
              </a:rPr>
              <a:t>恢复库存补贴</a:t>
            </a:r>
            <a:endParaRPr>
              <a:ea typeface="华文中宋" pitchFamily="2" charset="-122"/>
            </a:endParaRPr>
          </a:p>
          <a:p>
            <a:pPr lvl="1">
              <a:buNone/>
            </a:pPr>
            <a:r>
              <a:rPr>
                <a:ea typeface="华文中宋" pitchFamily="2" charset="-122"/>
              </a:rPr>
              <a:t>促销结束后，若经销商现将库存恢复到</a:t>
            </a:r>
            <a:r>
              <a:rPr>
                <a:solidFill>
                  <a:schemeClr val="hlink"/>
                </a:solidFill>
                <a:ea typeface="华文中宋" pitchFamily="2" charset="-122"/>
              </a:rPr>
              <a:t>过去最高水平</a:t>
            </a:r>
            <a:r>
              <a:rPr>
                <a:ea typeface="华文中宋" pitchFamily="2" charset="-122"/>
              </a:rPr>
              <a:t>，厂家会给予的补贴。</a:t>
            </a:r>
            <a:endParaRPr>
              <a:ea typeface="华文中宋" pitchFamily="2" charset="-122"/>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8294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分销渠道中的流程</a:t>
            </a:r>
            <a:endParaRPr>
              <a:solidFill>
                <a:schemeClr val="folHlink"/>
              </a:solidFill>
              <a:ea typeface="华文中宋" pitchFamily="2" charset="-122"/>
            </a:endParaRPr>
          </a:p>
        </p:txBody>
      </p:sp>
      <p:sp>
        <p:nvSpPr>
          <p:cNvPr id="82947" name="文本占位符 8294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a:ea typeface="华文中宋" pitchFamily="2" charset="-122"/>
              </a:rPr>
              <a:t>实体流程</a:t>
            </a:r>
            <a:endParaRPr sz="2800">
              <a:ea typeface="华文中宋" pitchFamily="2" charset="-122"/>
            </a:endParaRPr>
          </a:p>
          <a:p>
            <a:pPr lvl="0"/>
            <a:r>
              <a:rPr sz="2800">
                <a:ea typeface="华文中宋" pitchFamily="2" charset="-122"/>
              </a:rPr>
              <a:t>所有权流程</a:t>
            </a:r>
            <a:endParaRPr sz="2800">
              <a:ea typeface="华文中宋" pitchFamily="2" charset="-122"/>
            </a:endParaRPr>
          </a:p>
          <a:p>
            <a:pPr lvl="0"/>
            <a:r>
              <a:rPr sz="2800">
                <a:ea typeface="华文中宋" pitchFamily="2" charset="-122"/>
              </a:rPr>
              <a:t>资金流程</a:t>
            </a:r>
            <a:endParaRPr sz="2800">
              <a:ea typeface="华文中宋" pitchFamily="2" charset="-122"/>
            </a:endParaRPr>
          </a:p>
          <a:p>
            <a:pPr lvl="0"/>
            <a:r>
              <a:rPr sz="2800">
                <a:ea typeface="华文中宋" pitchFamily="2" charset="-122"/>
              </a:rPr>
              <a:t>信息流程</a:t>
            </a:r>
            <a:endParaRPr sz="2800">
              <a:ea typeface="华文中宋" pitchFamily="2" charset="-122"/>
            </a:endParaRPr>
          </a:p>
          <a:p>
            <a:pPr lvl="0"/>
            <a:r>
              <a:rPr sz="2800">
                <a:ea typeface="华文中宋" pitchFamily="2" charset="-122"/>
              </a:rPr>
              <a:t>促销流程</a:t>
            </a:r>
            <a:endParaRPr sz="2800">
              <a:ea typeface="华文中宋" pitchFamily="2" charset="-122"/>
            </a:endParaRPr>
          </a:p>
          <a:p>
            <a:pPr lvl="0"/>
            <a:endParaRPr sz="2800">
              <a:ea typeface="华文中宋" pitchFamily="2" charset="-122"/>
            </a:endParaRPr>
          </a:p>
          <a:p>
            <a:pPr lvl="0">
              <a:buNone/>
            </a:pPr>
            <a:r>
              <a:rPr sz="2800">
                <a:ea typeface="华文中宋" pitchFamily="2" charset="-122"/>
              </a:rPr>
              <a:t>    现代意义上，渠道流程管理中</a:t>
            </a:r>
            <a:r>
              <a:rPr sz="2800" i="1">
                <a:solidFill>
                  <a:schemeClr val="hlink"/>
                </a:solidFill>
                <a:ea typeface="华文中宋" pitchFamily="2" charset="-122"/>
              </a:rPr>
              <a:t>最核心</a:t>
            </a:r>
            <a:r>
              <a:rPr sz="2800">
                <a:ea typeface="华文中宋" pitchFamily="2" charset="-122"/>
              </a:rPr>
              <a:t>的是</a:t>
            </a:r>
            <a:r>
              <a:rPr sz="2800">
                <a:solidFill>
                  <a:schemeClr val="hlink"/>
                </a:solidFill>
                <a:ea typeface="华文中宋" pitchFamily="2" charset="-122"/>
              </a:rPr>
              <a:t>物流管理（实体流程管理）</a:t>
            </a:r>
            <a:r>
              <a:rPr sz="2800">
                <a:ea typeface="华文中宋" pitchFamily="2" charset="-122"/>
              </a:rPr>
              <a:t>，而</a:t>
            </a:r>
            <a:r>
              <a:rPr sz="2800">
                <a:solidFill>
                  <a:schemeClr val="hlink"/>
                </a:solidFill>
                <a:ea typeface="华文中宋" pitchFamily="2" charset="-122"/>
              </a:rPr>
              <a:t>资金流</a:t>
            </a:r>
            <a:r>
              <a:rPr sz="2800">
                <a:ea typeface="华文中宋" pitchFamily="2" charset="-122"/>
              </a:rPr>
              <a:t>和</a:t>
            </a:r>
            <a:r>
              <a:rPr sz="2800">
                <a:solidFill>
                  <a:schemeClr val="hlink"/>
                </a:solidFill>
                <a:ea typeface="华文中宋" pitchFamily="2" charset="-122"/>
              </a:rPr>
              <a:t>信息流</a:t>
            </a:r>
            <a:r>
              <a:rPr sz="2800">
                <a:ea typeface="华文中宋" pitchFamily="2" charset="-122"/>
              </a:rPr>
              <a:t>的管理则是与物流管理密切相关的主要部分。</a:t>
            </a:r>
            <a:endParaRPr sz="2800">
              <a:ea typeface="华文中宋" pitchFamily="2" charset="-122"/>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标题 12800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物流管理</a:t>
            </a:r>
            <a:endParaRPr sz="4800">
              <a:solidFill>
                <a:schemeClr val="hlink"/>
              </a:solidFill>
              <a:ea typeface="华文中宋" pitchFamily="2" charset="-122"/>
            </a:endParaRPr>
          </a:p>
        </p:txBody>
      </p:sp>
      <p:sp>
        <p:nvSpPr>
          <p:cNvPr id="128003" name="文本占位符 12800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t>（一）物流管理的职能</a:t>
            </a:r>
          </a:p>
          <a:p>
            <a:pPr lvl="0"/>
            <a:r>
              <a:t>商品的让渡  题132、133</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8396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物流管理</a:t>
            </a:r>
            <a:endParaRPr sz="4800">
              <a:solidFill>
                <a:schemeClr val="hlink"/>
              </a:solidFill>
              <a:ea typeface="华文中宋" pitchFamily="2" charset="-122"/>
            </a:endParaRPr>
          </a:p>
        </p:txBody>
      </p:sp>
      <p:sp>
        <p:nvSpPr>
          <p:cNvPr id="83971" name="文本占位符 8397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ea typeface="华文中宋" pitchFamily="2" charset="-122"/>
              </a:rPr>
              <a:t>传统物流以</a:t>
            </a:r>
            <a:r>
              <a:rPr>
                <a:solidFill>
                  <a:schemeClr val="hlink"/>
                </a:solidFill>
                <a:ea typeface="华文中宋" pitchFamily="2" charset="-122"/>
              </a:rPr>
              <a:t>工厂</a:t>
            </a:r>
            <a:r>
              <a:rPr>
                <a:ea typeface="华文中宋" pitchFamily="2" charset="-122"/>
              </a:rPr>
              <a:t>为出发点；市场营销观点，物流规划从</a:t>
            </a:r>
            <a:r>
              <a:rPr>
                <a:solidFill>
                  <a:schemeClr val="hlink"/>
                </a:solidFill>
                <a:ea typeface="华文中宋" pitchFamily="2" charset="-122"/>
              </a:rPr>
              <a:t>市场</a:t>
            </a:r>
            <a:r>
              <a:rPr>
                <a:ea typeface="华文中宋" pitchFamily="2" charset="-122"/>
              </a:rPr>
              <a:t>开始考虑 题135</a:t>
            </a:r>
            <a:endParaRPr>
              <a:ea typeface="华文中宋" pitchFamily="2" charset="-122"/>
            </a:endParaRPr>
          </a:p>
          <a:p>
            <a:pPr lvl="0">
              <a:lnSpc>
                <a:spcPct val="90000"/>
              </a:lnSpc>
            </a:pPr>
            <a:endParaRPr sz="1200">
              <a:ea typeface="华文中宋" pitchFamily="2" charset="-122"/>
            </a:endParaRPr>
          </a:p>
          <a:p>
            <a:pPr lvl="0">
              <a:lnSpc>
                <a:spcPct val="90000"/>
              </a:lnSpc>
            </a:pPr>
            <a:r>
              <a:rPr>
                <a:solidFill>
                  <a:schemeClr val="hlink"/>
                </a:solidFill>
                <a:ea typeface="华文中宋" pitchFamily="2" charset="-122"/>
              </a:rPr>
              <a:t>物流</a:t>
            </a:r>
            <a:r>
              <a:rPr i="1">
                <a:ea typeface="华文中宋" pitchFamily="2" charset="-122"/>
              </a:rPr>
              <a:t>的实质是为了满足顾客的最大效用服务的，从而产生</a:t>
            </a:r>
            <a:r>
              <a:rPr i="1">
                <a:solidFill>
                  <a:schemeClr val="hlink"/>
                </a:solidFill>
                <a:ea typeface="华文中宋" pitchFamily="2" charset="-122"/>
              </a:rPr>
              <a:t>时间效用</a:t>
            </a:r>
            <a:r>
              <a:rPr i="1">
                <a:ea typeface="华文中宋" pitchFamily="2" charset="-122"/>
              </a:rPr>
              <a:t>和</a:t>
            </a:r>
            <a:r>
              <a:rPr i="1">
                <a:solidFill>
                  <a:schemeClr val="hlink"/>
                </a:solidFill>
                <a:ea typeface="华文中宋" pitchFamily="2" charset="-122"/>
              </a:rPr>
              <a:t>空间效用</a:t>
            </a:r>
            <a:r>
              <a:rPr i="1">
                <a:ea typeface="华文中宋" pitchFamily="2" charset="-122"/>
              </a:rPr>
              <a:t>，是一种</a:t>
            </a:r>
            <a:r>
              <a:rPr i="1">
                <a:solidFill>
                  <a:schemeClr val="hlink"/>
                </a:solidFill>
                <a:ea typeface="华文中宋" pitchFamily="2" charset="-122"/>
              </a:rPr>
              <a:t>生产性活动</a:t>
            </a:r>
            <a:endParaRPr i="1">
              <a:solidFill>
                <a:schemeClr val="hlink"/>
              </a:solidFill>
              <a:ea typeface="华文中宋" pitchFamily="2" charset="-122"/>
            </a:endParaRPr>
          </a:p>
          <a:p>
            <a:pPr lvl="0">
              <a:lnSpc>
                <a:spcPct val="90000"/>
              </a:lnSpc>
            </a:pPr>
            <a:endParaRPr sz="1200" i="1">
              <a:ea typeface="华文中宋" pitchFamily="2" charset="-122"/>
            </a:endParaRPr>
          </a:p>
          <a:p>
            <a:pPr lvl="0">
              <a:lnSpc>
                <a:spcPct val="90000"/>
              </a:lnSpc>
            </a:pPr>
            <a:r>
              <a:rPr i="1">
                <a:ea typeface="华文中宋" pitchFamily="2" charset="-122"/>
              </a:rPr>
              <a:t>物流的一项基本产出就是</a:t>
            </a:r>
            <a:r>
              <a:rPr>
                <a:solidFill>
                  <a:schemeClr val="hlink"/>
                </a:solidFill>
                <a:ea typeface="华文中宋" pitchFamily="2" charset="-122"/>
              </a:rPr>
              <a:t>对顾客服务的水平</a:t>
            </a:r>
            <a:endParaRPr>
              <a:solidFill>
                <a:schemeClr val="hlink"/>
              </a:solidFill>
              <a:ea typeface="华文中宋" pitchFamily="2" charset="-122"/>
            </a:endParaRPr>
          </a:p>
          <a:p>
            <a:pPr lvl="0">
              <a:lnSpc>
                <a:spcPct val="90000"/>
              </a:lnSpc>
            </a:pPr>
            <a:r>
              <a:rPr>
                <a:solidFill>
                  <a:schemeClr val="hlink"/>
                </a:solidFill>
                <a:ea typeface="华文中宋" pitchFamily="2" charset="-122"/>
              </a:rPr>
              <a:t>题136</a:t>
            </a:r>
            <a:endParaRPr>
              <a:solidFill>
                <a:schemeClr val="hlink"/>
              </a:solidFill>
              <a:ea typeface="华文中宋" pitchFamily="2" charset="-122"/>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8499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p:txBody>
      </p:sp>
      <p:sp>
        <p:nvSpPr>
          <p:cNvPr id="84995" name="文本占位符 8499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ea typeface="华文中宋" pitchFamily="2" charset="-122"/>
              </a:rPr>
              <a:t>物流的目标</a:t>
            </a:r>
            <a:endParaRPr>
              <a:ea typeface="华文中宋" pitchFamily="2" charset="-122"/>
            </a:endParaRPr>
          </a:p>
          <a:p>
            <a:pPr lvl="1">
              <a:lnSpc>
                <a:spcPct val="90000"/>
              </a:lnSpc>
              <a:buNone/>
            </a:pPr>
            <a:r>
              <a:rPr i="1">
                <a:ea typeface="华文中宋" pitchFamily="2" charset="-122"/>
              </a:rPr>
              <a:t>对产品进行适时适地的传送，兼顾</a:t>
            </a:r>
            <a:r>
              <a:rPr>
                <a:solidFill>
                  <a:schemeClr val="hlink"/>
                </a:solidFill>
                <a:ea typeface="华文中宋" pitchFamily="2" charset="-122"/>
              </a:rPr>
              <a:t>最佳顾客服务</a:t>
            </a:r>
            <a:r>
              <a:rPr i="1">
                <a:ea typeface="华文中宋" pitchFamily="2" charset="-122"/>
              </a:rPr>
              <a:t>与</a:t>
            </a:r>
            <a:r>
              <a:rPr>
                <a:solidFill>
                  <a:schemeClr val="hlink"/>
                </a:solidFill>
                <a:ea typeface="华文中宋" pitchFamily="2" charset="-122"/>
              </a:rPr>
              <a:t>最低配送成本</a:t>
            </a:r>
            <a:endParaRPr>
              <a:solidFill>
                <a:schemeClr val="hlink"/>
              </a:solidFill>
              <a:ea typeface="华文中宋" pitchFamily="2" charset="-122"/>
            </a:endParaRPr>
          </a:p>
          <a:p>
            <a:pPr lvl="1">
              <a:lnSpc>
                <a:spcPct val="90000"/>
              </a:lnSpc>
              <a:buNone/>
            </a:pPr>
            <a:r>
              <a:rPr>
                <a:ea typeface="华文中宋" pitchFamily="2" charset="-122"/>
              </a:rPr>
              <a:t>实现目标要求：</a:t>
            </a:r>
            <a:endParaRPr>
              <a:ea typeface="华文中宋" pitchFamily="2" charset="-122"/>
            </a:endParaRPr>
          </a:p>
          <a:p>
            <a:pPr lvl="1">
              <a:lnSpc>
                <a:spcPct val="90000"/>
              </a:lnSpc>
              <a:buFont typeface="Wingdings" panose="05000000000000000000" pitchFamily="2" charset="2"/>
              <a:buChar char="Ø"/>
            </a:pPr>
            <a:r>
              <a:rPr i="1">
                <a:ea typeface="华文中宋" pitchFamily="2" charset="-122"/>
              </a:rPr>
              <a:t>将各项物流费用视为一个整体</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将全部市场营销活动视为一个整体</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善于权衡各项物流费用及效果</a:t>
            </a:r>
            <a:endParaRPr i="1">
              <a:ea typeface="华文中宋" pitchFamily="2" charset="-122"/>
            </a:endParaRPr>
          </a:p>
          <a:p>
            <a:pPr lvl="1">
              <a:lnSpc>
                <a:spcPct val="90000"/>
              </a:lnSpc>
              <a:buFont typeface="Wingdings" panose="05000000000000000000" pitchFamily="2" charset="2"/>
              <a:buChar char="Ø"/>
            </a:pPr>
            <a:endParaRPr i="1">
              <a:ea typeface="华文中宋" pitchFamily="2" charset="-122"/>
            </a:endParaRPr>
          </a:p>
          <a:p>
            <a:pPr lvl="0">
              <a:lnSpc>
                <a:spcPct val="90000"/>
              </a:lnSpc>
              <a:buChar char="•"/>
            </a:pPr>
            <a:r>
              <a:rPr>
                <a:solidFill>
                  <a:schemeClr val="hlink"/>
                </a:solidFill>
                <a:ea typeface="华文中宋" pitchFamily="2" charset="-122"/>
              </a:rPr>
              <a:t>题136</a:t>
            </a:r>
            <a:endParaRPr>
              <a:solidFill>
                <a:schemeClr val="hlink"/>
              </a:solidFill>
              <a:ea typeface="华文中宋" pitchFamily="2" charset="-122"/>
            </a:endParaRPr>
          </a:p>
          <a:p>
            <a:pPr lvl="1">
              <a:lnSpc>
                <a:spcPct val="90000"/>
              </a:lnSpc>
              <a:buFont typeface="Wingdings" panose="05000000000000000000" pitchFamily="2" charset="2"/>
              <a:buChar char="Ø"/>
            </a:pPr>
            <a:endParaRPr i="1">
              <a:ea typeface="华文中宋" pitchFamily="2" charset="-122"/>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8601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仓储管理</a:t>
            </a:r>
            <a:endParaRPr sz="4800">
              <a:solidFill>
                <a:schemeClr val="hlink"/>
              </a:solidFill>
              <a:ea typeface="华文中宋" pitchFamily="2" charset="-122"/>
            </a:endParaRPr>
          </a:p>
        </p:txBody>
      </p:sp>
      <p:sp>
        <p:nvSpPr>
          <p:cNvPr id="86019" name="文本占位符 86018"/>
          <p:cNvSpPr>
            <a:spLocks noGrp="1"/>
          </p:cNvSpPr>
          <p:nvPr>
            <p:ph type="body" idx="1"/>
          </p:nvPr>
        </p:nvSpPr>
        <p:spPr>
          <a:xfrm>
            <a:off x="457200" y="1600200"/>
            <a:ext cx="8229600" cy="4953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buNone/>
            </a:pPr>
            <a:r>
              <a:rPr i="1">
                <a:ea typeface="华文中宋" pitchFamily="2" charset="-122"/>
              </a:rPr>
              <a:t>包括：</a:t>
            </a:r>
            <a:r>
              <a:rPr>
                <a:solidFill>
                  <a:schemeClr val="hlink"/>
                </a:solidFill>
                <a:ea typeface="华文中宋" pitchFamily="2" charset="-122"/>
              </a:rPr>
              <a:t>保管作业、仓库管理、装卸作业</a:t>
            </a:r>
            <a:endParaRPr>
              <a:solidFill>
                <a:schemeClr val="hlink"/>
              </a:solidFill>
              <a:ea typeface="华文中宋" pitchFamily="2" charset="-122"/>
            </a:endParaRPr>
          </a:p>
          <a:p>
            <a:pPr lvl="0">
              <a:lnSpc>
                <a:spcPct val="90000"/>
              </a:lnSpc>
            </a:pPr>
            <a:r>
              <a:rPr>
                <a:ea typeface="华文中宋" pitchFamily="2" charset="-122"/>
              </a:rPr>
              <a:t>保管作业的原则</a:t>
            </a:r>
            <a:endParaRPr>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面向通道</a:t>
            </a:r>
            <a:r>
              <a:rPr sz="2400" i="1">
                <a:ea typeface="华文中宋" pitchFamily="2" charset="-122"/>
              </a:rPr>
              <a:t>——方便移动、存取</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分层堆放</a:t>
            </a:r>
            <a:r>
              <a:rPr sz="2400" i="1">
                <a:ea typeface="华文中宋" pitchFamily="2" charset="-122"/>
              </a:rPr>
              <a:t>——仓库利用率、作业安全、防损</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先进先出</a:t>
            </a:r>
            <a:r>
              <a:rPr sz="2400" i="1">
                <a:ea typeface="华文中宋" pitchFamily="2" charset="-122"/>
              </a:rPr>
              <a:t>——防变质、损耗、老化</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周转频率对应</a:t>
            </a:r>
            <a:r>
              <a:rPr sz="2400" i="1">
                <a:ea typeface="华文中宋" pitchFamily="2" charset="-122"/>
              </a:rPr>
              <a:t>——进出频繁近出口</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同一性</a:t>
            </a:r>
            <a:r>
              <a:rPr sz="2400" i="1">
                <a:ea typeface="华文中宋" pitchFamily="2" charset="-122"/>
              </a:rPr>
              <a:t>——同类型同位置，高效</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相似性</a:t>
            </a:r>
            <a:r>
              <a:rPr sz="2400" i="1">
                <a:ea typeface="华文中宋" pitchFamily="2" charset="-122"/>
              </a:rPr>
              <a:t>——相似相邻</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重量对应</a:t>
            </a:r>
            <a:r>
              <a:rPr sz="2400" i="1">
                <a:ea typeface="华文中宋" pitchFamily="2" charset="-122"/>
              </a:rPr>
              <a:t>——方便搬运、安全作业</a:t>
            </a:r>
            <a:endParaRPr sz="2400" i="1">
              <a:ea typeface="华文中宋" pitchFamily="2" charset="-122"/>
            </a:endParaRPr>
          </a:p>
          <a:p>
            <a:pPr lvl="1">
              <a:lnSpc>
                <a:spcPct val="90000"/>
              </a:lnSpc>
              <a:buFont typeface="Wingdings" panose="05000000000000000000" pitchFamily="2" charset="2"/>
              <a:buChar char="Ø"/>
            </a:pPr>
            <a:r>
              <a:rPr i="1">
                <a:solidFill>
                  <a:schemeClr val="hlink"/>
                </a:solidFill>
                <a:ea typeface="华文中宋" pitchFamily="2" charset="-122"/>
              </a:rPr>
              <a:t>形状对应</a:t>
            </a:r>
            <a:r>
              <a:rPr sz="2400" i="1">
                <a:ea typeface="华文中宋" pitchFamily="2" charset="-122"/>
              </a:rPr>
              <a:t>——通过设备或非标物品标准化</a:t>
            </a:r>
            <a:endParaRPr sz="2400" i="1">
              <a:ea typeface="华文中宋" pitchFamily="2" charset="-122"/>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8704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仓库管理</a:t>
            </a:r>
            <a:endParaRPr sz="4800">
              <a:solidFill>
                <a:schemeClr val="hlink"/>
              </a:solidFill>
              <a:ea typeface="华文中宋" pitchFamily="2" charset="-122"/>
            </a:endParaRPr>
          </a:p>
        </p:txBody>
      </p:sp>
      <p:sp>
        <p:nvSpPr>
          <p:cNvPr id="87043" name="文本占位符 87042"/>
          <p:cNvSpPr>
            <a:spLocks noGrp="1"/>
          </p:cNvSpPr>
          <p:nvPr>
            <p:ph type="body" idx="1"/>
          </p:nvPr>
        </p:nvSpPr>
        <p:spPr>
          <a:xfrm>
            <a:off x="457200" y="1600200"/>
            <a:ext cx="8229600" cy="4800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i="1">
                <a:ea typeface="华文中宋" pitchFamily="2" charset="-122"/>
              </a:rPr>
              <a:t>以前</a:t>
            </a:r>
            <a:r>
              <a:rPr>
                <a:solidFill>
                  <a:schemeClr val="hlink"/>
                </a:solidFill>
                <a:ea typeface="华文中宋" pitchFamily="2" charset="-122"/>
              </a:rPr>
              <a:t>仓库</a:t>
            </a:r>
            <a:r>
              <a:rPr sz="2800" i="1">
                <a:ea typeface="华文中宋" pitchFamily="2" charset="-122"/>
              </a:rPr>
              <a:t>被看成是一个无附加价值的成本中心，现在不仅被看成形成附加价值过程的一部分，而且被看成是企业成功经营中的一个关键因素</a:t>
            </a:r>
            <a:endParaRPr>
              <a:ea typeface="华文中宋" pitchFamily="2" charset="-122"/>
            </a:endParaRPr>
          </a:p>
          <a:p>
            <a:pPr lvl="0"/>
            <a:r>
              <a:rPr>
                <a:solidFill>
                  <a:schemeClr val="hlink"/>
                </a:solidFill>
                <a:ea typeface="华文中宋" pitchFamily="2" charset="-122"/>
              </a:rPr>
              <a:t>仓库</a:t>
            </a:r>
            <a:r>
              <a:rPr sz="2800" i="1">
                <a:ea typeface="华文中宋" pitchFamily="2" charset="-122"/>
              </a:rPr>
              <a:t>是连接供应方和需求方的</a:t>
            </a:r>
            <a:r>
              <a:rPr>
                <a:solidFill>
                  <a:schemeClr val="hlink"/>
                </a:solidFill>
                <a:ea typeface="华文中宋" pitchFamily="2" charset="-122"/>
              </a:rPr>
              <a:t>桥梁</a:t>
            </a:r>
            <a:endParaRPr>
              <a:solidFill>
                <a:schemeClr val="hlink"/>
              </a:solidFill>
              <a:ea typeface="华文中宋" pitchFamily="2" charset="-122"/>
            </a:endParaRPr>
          </a:p>
          <a:p>
            <a:pPr lvl="0"/>
            <a:r>
              <a:rPr>
                <a:ea typeface="华文中宋" pitchFamily="2" charset="-122"/>
              </a:rPr>
              <a:t>仓库管理系统技术</a:t>
            </a:r>
            <a:endParaRPr>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条形码技术</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无线通讯技术</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计算机系统</a:t>
            </a:r>
            <a:endParaRPr i="1">
              <a:solidFill>
                <a:schemeClr val="hlink"/>
              </a:solidFill>
              <a:ea typeface="华文中宋" pitchFamily="2" charset="-122"/>
            </a:endParaRPr>
          </a:p>
          <a:p>
            <a:pPr lvl="1">
              <a:buFont typeface="Wingdings" panose="05000000000000000000" pitchFamily="2" charset="2"/>
              <a:buChar char="Ø"/>
            </a:pPr>
            <a:r>
              <a:rPr i="1">
                <a:solidFill>
                  <a:schemeClr val="hlink"/>
                </a:solidFill>
                <a:ea typeface="华文中宋" pitchFamily="2" charset="-122"/>
              </a:rPr>
              <a:t>其他附属设备</a:t>
            </a:r>
            <a:endParaRPr i="1">
              <a:solidFill>
                <a:schemeClr val="hlink"/>
              </a:solidFill>
              <a:ea typeface="华文中宋" pitchFamily="2" charset="-122"/>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8806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仓库管理</a:t>
            </a:r>
            <a:endParaRPr sz="4800">
              <a:solidFill>
                <a:schemeClr val="hlink"/>
              </a:solidFill>
              <a:ea typeface="华文中宋" pitchFamily="2" charset="-122"/>
            </a:endParaRPr>
          </a:p>
        </p:txBody>
      </p:sp>
      <p:sp>
        <p:nvSpPr>
          <p:cNvPr id="88067" name="文本占位符 88066"/>
          <p:cNvSpPr>
            <a:spLocks noGrp="1"/>
          </p:cNvSpPr>
          <p:nvPr>
            <p:ph type="body" idx="1"/>
          </p:nvPr>
        </p:nvSpPr>
        <p:spPr>
          <a:xfrm>
            <a:off x="457200" y="1676400"/>
            <a:ext cx="8229600" cy="5181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a:ea typeface="华文中宋" pitchFamily="2" charset="-122"/>
              </a:rPr>
              <a:t>仓库管理系统（WMS）两个功能：</a:t>
            </a:r>
            <a:r>
              <a:rPr sz="2800">
                <a:solidFill>
                  <a:schemeClr val="hlink"/>
                </a:solidFill>
                <a:ea typeface="华文中宋" pitchFamily="2" charset="-122"/>
              </a:rPr>
              <a:t>计划</a:t>
            </a:r>
            <a:r>
              <a:rPr sz="2800" i="1">
                <a:ea typeface="华文中宋" pitchFamily="2" charset="-122"/>
              </a:rPr>
              <a:t>和</a:t>
            </a:r>
            <a:r>
              <a:rPr sz="2800">
                <a:solidFill>
                  <a:schemeClr val="hlink"/>
                </a:solidFill>
                <a:ea typeface="华文中宋" pitchFamily="2" charset="-122"/>
              </a:rPr>
              <a:t>执行</a:t>
            </a:r>
            <a:endParaRPr sz="2800">
              <a:solidFill>
                <a:schemeClr val="hlink"/>
              </a:solidFill>
              <a:ea typeface="华文中宋" pitchFamily="2" charset="-122"/>
            </a:endParaRPr>
          </a:p>
          <a:p>
            <a:pPr lvl="0"/>
            <a:r>
              <a:rPr sz="2800">
                <a:solidFill>
                  <a:schemeClr val="hlink"/>
                </a:solidFill>
                <a:ea typeface="华文中宋" pitchFamily="2" charset="-122"/>
              </a:rPr>
              <a:t>计划功能</a:t>
            </a:r>
            <a:endParaRPr sz="2800">
              <a:solidFill>
                <a:schemeClr val="hlink"/>
              </a:solidFill>
              <a:ea typeface="华文中宋" pitchFamily="2" charset="-122"/>
            </a:endParaRPr>
          </a:p>
          <a:p>
            <a:pPr lvl="1">
              <a:buFont typeface="Wingdings" panose="05000000000000000000" pitchFamily="2" charset="2"/>
            </a:pPr>
            <a:r>
              <a:rPr sz="2400" i="1">
                <a:ea typeface="华文中宋" pitchFamily="2" charset="-122"/>
              </a:rPr>
              <a:t>订货管理</a:t>
            </a:r>
            <a:endParaRPr sz="2400" i="1">
              <a:ea typeface="华文中宋" pitchFamily="2" charset="-122"/>
            </a:endParaRPr>
          </a:p>
          <a:p>
            <a:pPr lvl="1">
              <a:buFont typeface="Wingdings" panose="05000000000000000000" pitchFamily="2" charset="2"/>
            </a:pPr>
            <a:r>
              <a:rPr sz="2400" i="1">
                <a:ea typeface="华文中宋" pitchFamily="2" charset="-122"/>
              </a:rPr>
              <a:t>运送计划</a:t>
            </a:r>
            <a:endParaRPr sz="2400" i="1">
              <a:ea typeface="华文中宋" pitchFamily="2" charset="-122"/>
            </a:endParaRPr>
          </a:p>
          <a:p>
            <a:pPr lvl="1">
              <a:buFont typeface="Wingdings" panose="05000000000000000000" pitchFamily="2" charset="2"/>
            </a:pPr>
            <a:r>
              <a:rPr sz="2400" i="1">
                <a:ea typeface="华文中宋" pitchFamily="2" charset="-122"/>
              </a:rPr>
              <a:t>员工管理</a:t>
            </a:r>
            <a:endParaRPr sz="2400" i="1">
              <a:ea typeface="华文中宋" pitchFamily="2" charset="-122"/>
            </a:endParaRPr>
          </a:p>
          <a:p>
            <a:pPr lvl="1">
              <a:buFont typeface="Wingdings" panose="05000000000000000000" pitchFamily="2" charset="2"/>
            </a:pPr>
            <a:r>
              <a:rPr sz="2400" i="1">
                <a:ea typeface="华文中宋" pitchFamily="2" charset="-122"/>
              </a:rPr>
              <a:t>仓库面积管理</a:t>
            </a:r>
            <a:endParaRPr sz="2400" i="1">
              <a:ea typeface="华文中宋" pitchFamily="2" charset="-122"/>
            </a:endParaRPr>
          </a:p>
          <a:p>
            <a:pPr lvl="0"/>
            <a:r>
              <a:rPr sz="2800">
                <a:solidFill>
                  <a:schemeClr val="hlink"/>
                </a:solidFill>
                <a:ea typeface="华文中宋" pitchFamily="2" charset="-122"/>
              </a:rPr>
              <a:t>执行功能</a:t>
            </a:r>
            <a:endParaRPr sz="2800">
              <a:solidFill>
                <a:schemeClr val="hlink"/>
              </a:solidFill>
              <a:ea typeface="华文中宋" pitchFamily="2" charset="-122"/>
            </a:endParaRPr>
          </a:p>
          <a:p>
            <a:pPr lvl="1">
              <a:buFont typeface="Wingdings" panose="05000000000000000000" pitchFamily="2" charset="2"/>
              <a:buChar char="Ø"/>
            </a:pPr>
            <a:r>
              <a:rPr sz="2400" i="1">
                <a:ea typeface="华文中宋" pitchFamily="2" charset="-122"/>
              </a:rPr>
              <a:t>进货接收</a:t>
            </a:r>
            <a:endParaRPr sz="2400" i="1">
              <a:ea typeface="华文中宋" pitchFamily="2" charset="-122"/>
            </a:endParaRPr>
          </a:p>
          <a:p>
            <a:pPr lvl="1">
              <a:buFont typeface="Wingdings" panose="05000000000000000000" pitchFamily="2" charset="2"/>
              <a:buChar char="Ø"/>
            </a:pPr>
            <a:r>
              <a:rPr sz="2400" i="1">
                <a:ea typeface="华文中宋" pitchFamily="2" charset="-122"/>
              </a:rPr>
              <a:t>分拣配货</a:t>
            </a:r>
            <a:endParaRPr sz="2400" i="1">
              <a:ea typeface="华文中宋" pitchFamily="2" charset="-122"/>
            </a:endParaRPr>
          </a:p>
          <a:p>
            <a:pPr lvl="1">
              <a:buFont typeface="Wingdings" panose="05000000000000000000" pitchFamily="2" charset="2"/>
              <a:buChar char="Ø"/>
            </a:pPr>
            <a:r>
              <a:rPr sz="2400" i="1">
                <a:ea typeface="华文中宋" pitchFamily="2" charset="-122"/>
              </a:rPr>
              <a:t>发货运送</a:t>
            </a:r>
            <a:endParaRPr sz="2400" i="1">
              <a:ea typeface="华文中宋" pitchFamily="2" charset="-122"/>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8908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装卸作业</a:t>
            </a:r>
            <a:endParaRPr sz="4800">
              <a:solidFill>
                <a:schemeClr val="hlink"/>
              </a:solidFill>
              <a:ea typeface="华文中宋" pitchFamily="2" charset="-122"/>
            </a:endParaRPr>
          </a:p>
        </p:txBody>
      </p:sp>
      <p:sp>
        <p:nvSpPr>
          <p:cNvPr id="89091" name="文本占位符 89090"/>
          <p:cNvSpPr>
            <a:spLocks noGrp="1"/>
          </p:cNvSpPr>
          <p:nvPr>
            <p:ph type="body" idx="1"/>
          </p:nvPr>
        </p:nvSpPr>
        <p:spPr>
          <a:xfrm>
            <a:off x="457200" y="1828800"/>
            <a:ext cx="8229600" cy="4419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i="1">
                <a:solidFill>
                  <a:schemeClr val="hlink"/>
                </a:solidFill>
                <a:ea typeface="华文中宋" pitchFamily="2" charset="-122"/>
              </a:rPr>
              <a:t>装货卸货、搬运移送、堆垛拆垛、分拣配货</a:t>
            </a:r>
            <a:endParaRPr i="1">
              <a:solidFill>
                <a:schemeClr val="hlink"/>
              </a:solidFill>
              <a:ea typeface="华文中宋" pitchFamily="2" charset="-122"/>
            </a:endParaRPr>
          </a:p>
          <a:p>
            <a:pPr lvl="0"/>
            <a:r>
              <a:rPr>
                <a:ea typeface="华文中宋" pitchFamily="2" charset="-122"/>
              </a:rPr>
              <a:t>日本物流界的“六无改善法”</a:t>
            </a:r>
            <a:endParaRPr>
              <a:ea typeface="华文中宋" pitchFamily="2" charset="-122"/>
            </a:endParaRPr>
          </a:p>
          <a:p>
            <a:pPr lvl="1">
              <a:buFont typeface="Wingdings" panose="05000000000000000000" pitchFamily="2" charset="2"/>
              <a:buChar char="Ø"/>
            </a:pPr>
            <a:r>
              <a:rPr>
                <a:ea typeface="华文中宋" pitchFamily="2" charset="-122"/>
              </a:rPr>
              <a:t>不让等</a:t>
            </a:r>
            <a:r>
              <a:rPr i="1">
                <a:ea typeface="华文中宋" pitchFamily="2" charset="-122"/>
              </a:rPr>
              <a:t>——闲置时间为零</a:t>
            </a:r>
            <a:endParaRPr i="1">
              <a:ea typeface="华文中宋" pitchFamily="2" charset="-122"/>
            </a:endParaRPr>
          </a:p>
          <a:p>
            <a:pPr lvl="1">
              <a:buFont typeface="Wingdings" panose="05000000000000000000" pitchFamily="2" charset="2"/>
              <a:buChar char="Ø"/>
            </a:pPr>
            <a:r>
              <a:rPr>
                <a:ea typeface="华文中宋" pitchFamily="2" charset="-122"/>
              </a:rPr>
              <a:t>不让碰</a:t>
            </a:r>
            <a:r>
              <a:rPr i="1">
                <a:ea typeface="华文中宋" pitchFamily="2" charset="-122"/>
              </a:rPr>
              <a:t>——与物品触为零（机械化）</a:t>
            </a:r>
            <a:endParaRPr i="1">
              <a:ea typeface="华文中宋" pitchFamily="2" charset="-122"/>
            </a:endParaRPr>
          </a:p>
          <a:p>
            <a:pPr lvl="1">
              <a:buFont typeface="Wingdings" panose="05000000000000000000" pitchFamily="2" charset="2"/>
              <a:buChar char="Ø"/>
            </a:pPr>
            <a:r>
              <a:rPr>
                <a:ea typeface="华文中宋" pitchFamily="2" charset="-122"/>
              </a:rPr>
              <a:t>不让动</a:t>
            </a:r>
            <a:r>
              <a:rPr i="1">
                <a:ea typeface="华文中宋" pitchFamily="2" charset="-122"/>
              </a:rPr>
              <a:t>——缩短移动距离和次数</a:t>
            </a:r>
            <a:endParaRPr i="1">
              <a:ea typeface="华文中宋" pitchFamily="2" charset="-122"/>
            </a:endParaRPr>
          </a:p>
          <a:p>
            <a:pPr lvl="1">
              <a:buFont typeface="Wingdings" panose="05000000000000000000" pitchFamily="2" charset="2"/>
              <a:buChar char="Ø"/>
            </a:pPr>
            <a:r>
              <a:rPr>
                <a:ea typeface="华文中宋" pitchFamily="2" charset="-122"/>
              </a:rPr>
              <a:t>不让想</a:t>
            </a:r>
            <a:r>
              <a:rPr i="1">
                <a:ea typeface="华文中宋" pitchFamily="2" charset="-122"/>
              </a:rPr>
              <a:t>——操作简便</a:t>
            </a:r>
            <a:endParaRPr i="1">
              <a:ea typeface="华文中宋" pitchFamily="2" charset="-122"/>
            </a:endParaRPr>
          </a:p>
          <a:p>
            <a:pPr lvl="1">
              <a:buFont typeface="Wingdings" panose="05000000000000000000" pitchFamily="2" charset="2"/>
              <a:buChar char="Ø"/>
            </a:pPr>
            <a:r>
              <a:rPr>
                <a:ea typeface="华文中宋" pitchFamily="2" charset="-122"/>
              </a:rPr>
              <a:t>不让找</a:t>
            </a:r>
            <a:r>
              <a:rPr i="1">
                <a:ea typeface="华文中宋" pitchFamily="2" charset="-122"/>
              </a:rPr>
              <a:t>——整理整顿</a:t>
            </a:r>
            <a:endParaRPr i="1">
              <a:ea typeface="华文中宋" pitchFamily="2" charset="-122"/>
            </a:endParaRPr>
          </a:p>
          <a:p>
            <a:pPr lvl="1">
              <a:buFont typeface="Wingdings" panose="05000000000000000000" pitchFamily="2" charset="2"/>
              <a:buChar char="Ø"/>
            </a:pPr>
            <a:r>
              <a:rPr>
                <a:ea typeface="华文中宋" pitchFamily="2" charset="-122"/>
              </a:rPr>
              <a:t>不让写</a:t>
            </a:r>
            <a:r>
              <a:rPr i="1">
                <a:ea typeface="华文中宋" pitchFamily="2" charset="-122"/>
              </a:rPr>
              <a:t>——无纸化</a:t>
            </a:r>
            <a:endParaRPr i="1">
              <a:ea typeface="华文中宋" pitchFamily="2" charset="-122"/>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9011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库存管理</a:t>
            </a:r>
            <a:endParaRPr sz="4800">
              <a:solidFill>
                <a:schemeClr val="hlink"/>
              </a:solidFill>
              <a:ea typeface="华文中宋" pitchFamily="2" charset="-122"/>
            </a:endParaRPr>
          </a:p>
        </p:txBody>
      </p:sp>
      <p:sp>
        <p:nvSpPr>
          <p:cNvPr id="90115" name="文本占位符 90114"/>
          <p:cNvSpPr>
            <a:spLocks noGrp="1"/>
          </p:cNvSpPr>
          <p:nvPr>
            <p:ph type="body" idx="1"/>
          </p:nvPr>
        </p:nvSpPr>
        <p:spPr>
          <a:xfrm>
            <a:off x="457200" y="1600200"/>
            <a:ext cx="8229600" cy="4953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2800">
                <a:solidFill>
                  <a:schemeClr val="hlink"/>
                </a:solidFill>
                <a:latin typeface="华文中宋" pitchFamily="2" charset="-122"/>
                <a:ea typeface="华文中宋" pitchFamily="2" charset="-122"/>
              </a:rPr>
              <a:t>基本的库存管理技术是以单个企业为对象。</a:t>
            </a:r>
            <a:endParaRPr sz="2800">
              <a:solidFill>
                <a:schemeClr val="hlink"/>
              </a:solidFill>
              <a:latin typeface="华文中宋" pitchFamily="2" charset="-122"/>
              <a:ea typeface="华文中宋" pitchFamily="2" charset="-122"/>
            </a:endParaRPr>
          </a:p>
          <a:p>
            <a:pPr lvl="0"/>
            <a:r>
              <a:rPr sz="2800">
                <a:solidFill>
                  <a:schemeClr val="hlink"/>
                </a:solidFill>
                <a:latin typeface="华文中宋" pitchFamily="2" charset="-122"/>
                <a:ea typeface="华文中宋" pitchFamily="2" charset="-122"/>
              </a:rPr>
              <a:t>ABC分类管理法</a:t>
            </a:r>
            <a:endParaRPr sz="2800">
              <a:solidFill>
                <a:schemeClr val="hlink"/>
              </a:solidFill>
              <a:latin typeface="华文中宋" pitchFamily="2" charset="-122"/>
              <a:ea typeface="华文中宋" pitchFamily="2" charset="-122"/>
            </a:endParaRPr>
          </a:p>
          <a:p>
            <a:pPr lvl="1">
              <a:buFont typeface="Wingdings" panose="05000000000000000000" pitchFamily="2" charset="2"/>
            </a:pPr>
            <a:r>
              <a:rPr sz="2400" i="1">
                <a:latin typeface="华文中宋" pitchFamily="2" charset="-122"/>
                <a:ea typeface="华文中宋" pitchFamily="2" charset="-122"/>
              </a:rPr>
              <a:t>重要库存（A类）</a:t>
            </a:r>
            <a:endParaRPr sz="2400" i="1">
              <a:latin typeface="华文中宋" pitchFamily="2" charset="-122"/>
              <a:ea typeface="华文中宋" pitchFamily="2" charset="-122"/>
            </a:endParaRPr>
          </a:p>
          <a:p>
            <a:pPr lvl="1">
              <a:buFont typeface="Wingdings" panose="05000000000000000000" pitchFamily="2" charset="2"/>
            </a:pPr>
            <a:r>
              <a:rPr sz="2400" i="1">
                <a:latin typeface="华文中宋" pitchFamily="2" charset="-122"/>
                <a:ea typeface="华文中宋" pitchFamily="2" charset="-122"/>
              </a:rPr>
              <a:t>一般重要库存（B类） 20%—30%</a:t>
            </a:r>
            <a:endParaRPr sz="2400" i="1">
              <a:latin typeface="华文中宋" pitchFamily="2" charset="-122"/>
              <a:ea typeface="华文中宋" pitchFamily="2" charset="-122"/>
            </a:endParaRPr>
          </a:p>
          <a:p>
            <a:pPr lvl="1">
              <a:buFont typeface="Wingdings" panose="05000000000000000000" pitchFamily="2" charset="2"/>
            </a:pPr>
            <a:r>
              <a:rPr sz="2400" i="1">
                <a:latin typeface="华文中宋" pitchFamily="2" charset="-122"/>
                <a:ea typeface="华文中宋" pitchFamily="2" charset="-122"/>
              </a:rPr>
              <a:t>不重要库存（C类）</a:t>
            </a:r>
            <a:endParaRPr sz="2400" i="1">
              <a:latin typeface="华文中宋" pitchFamily="2" charset="-122"/>
              <a:ea typeface="华文中宋" pitchFamily="2" charset="-122"/>
            </a:endParaRPr>
          </a:p>
          <a:p>
            <a:pPr lvl="0"/>
            <a:r>
              <a:rPr sz="2800">
                <a:latin typeface="华文中宋" pitchFamily="2" charset="-122"/>
                <a:ea typeface="华文中宋" pitchFamily="2" charset="-122"/>
              </a:rPr>
              <a:t>分类指标：</a:t>
            </a:r>
            <a:endParaRPr sz="2800">
              <a:latin typeface="华文中宋" pitchFamily="2" charset="-122"/>
              <a:ea typeface="华文中宋" pitchFamily="2" charset="-122"/>
            </a:endParaRPr>
          </a:p>
          <a:p>
            <a:pPr lvl="1">
              <a:buFont typeface="Wingdings" panose="05000000000000000000" pitchFamily="2" charset="2"/>
            </a:pPr>
            <a:r>
              <a:rPr sz="2400">
                <a:solidFill>
                  <a:schemeClr val="hlink"/>
                </a:solidFill>
                <a:latin typeface="华文中宋" pitchFamily="2" charset="-122"/>
                <a:ea typeface="华文中宋" pitchFamily="2" charset="-122"/>
              </a:rPr>
              <a:t>物资所占总库存资金比例  </a:t>
            </a:r>
            <a:endParaRPr sz="2400">
              <a:solidFill>
                <a:schemeClr val="hlink"/>
              </a:solidFill>
              <a:latin typeface="华文中宋" pitchFamily="2" charset="-122"/>
              <a:ea typeface="华文中宋" pitchFamily="2" charset="-122"/>
            </a:endParaRPr>
          </a:p>
          <a:p>
            <a:pPr lvl="1">
              <a:buFont typeface="Wingdings" panose="05000000000000000000" pitchFamily="2" charset="2"/>
            </a:pPr>
            <a:r>
              <a:rPr sz="2400">
                <a:solidFill>
                  <a:schemeClr val="hlink"/>
                </a:solidFill>
                <a:latin typeface="华文中宋" pitchFamily="2" charset="-122"/>
                <a:ea typeface="华文中宋" pitchFamily="2" charset="-122"/>
              </a:rPr>
              <a:t>所占库存品种数目比例</a:t>
            </a:r>
            <a:endParaRPr sz="2400">
              <a:solidFill>
                <a:schemeClr val="hlink"/>
              </a:solidFill>
              <a:latin typeface="华文中宋" pitchFamily="2" charset="-122"/>
              <a:ea typeface="华文中宋" pitchFamily="2" charset="-122"/>
            </a:endParaRPr>
          </a:p>
          <a:p>
            <a:pPr lvl="1">
              <a:buFont typeface="Wingdings" panose="05000000000000000000" pitchFamily="2" charset="2"/>
            </a:pPr>
            <a:endParaRPr sz="2400">
              <a:solidFill>
                <a:schemeClr val="hlink"/>
              </a:solidFill>
              <a:latin typeface="华文中宋" pitchFamily="2" charset="-122"/>
              <a:ea typeface="华文中宋" pitchFamily="2" charset="-122"/>
            </a:endParaRPr>
          </a:p>
          <a:p>
            <a:pPr lvl="0"/>
            <a:r>
              <a:rPr sz="2800">
                <a:solidFill>
                  <a:schemeClr val="hlink"/>
                </a:solidFill>
                <a:latin typeface="华文中宋" pitchFamily="2" charset="-122"/>
                <a:ea typeface="华文中宋" pitchFamily="2" charset="-122"/>
              </a:rPr>
              <a:t>缺陷：</a:t>
            </a:r>
            <a:r>
              <a:rPr sz="2800" i="1">
                <a:latin typeface="华文中宋" pitchFamily="2" charset="-122"/>
                <a:ea typeface="华文中宋" pitchFamily="2" charset="-122"/>
              </a:rPr>
              <a:t>C类若为不可缺少的重要部件</a:t>
            </a:r>
            <a:endParaRPr sz="2800" i="1">
              <a:latin typeface="华文中宋" pitchFamily="2" charset="-122"/>
              <a:ea typeface="华文中宋" pitchFamily="2" charset="-122"/>
            </a:endParaRPr>
          </a:p>
        </p:txBody>
      </p:sp>
      <p:grpSp>
        <p:nvGrpSpPr>
          <p:cNvPr id="90119" name="组合 90118"/>
          <p:cNvGrpSpPr/>
          <p:nvPr/>
        </p:nvGrpSpPr>
        <p:grpSpPr>
          <a:xfrm>
            <a:off x="5470525" y="3657600"/>
            <a:ext cx="1671638" cy="1668462"/>
            <a:chOff x="3446" y="2304"/>
            <a:chExt cx="1053" cy="1051"/>
          </a:xfrm>
        </p:grpSpPr>
        <p:sp>
          <p:nvSpPr>
            <p:cNvPr id="90116" name="矩形 90115"/>
            <p:cNvSpPr/>
            <p:nvPr/>
          </p:nvSpPr>
          <p:spPr>
            <a:xfrm>
              <a:off x="3446" y="2714"/>
              <a:ext cx="1053"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华文中宋" pitchFamily="2" charset="-122"/>
                  <a:ea typeface="华文中宋" pitchFamily="2" charset="-122"/>
                </a:rPr>
                <a:t>60%~70%</a:t>
              </a:r>
              <a:endParaRPr sz="2400" b="1">
                <a:latin typeface="华文中宋" pitchFamily="2" charset="-122"/>
                <a:ea typeface="华文中宋" pitchFamily="2" charset="-122"/>
              </a:endParaRPr>
            </a:p>
          </p:txBody>
        </p:sp>
        <p:sp>
          <p:nvSpPr>
            <p:cNvPr id="90117" name="矩形 90116"/>
            <p:cNvSpPr/>
            <p:nvPr/>
          </p:nvSpPr>
          <p:spPr>
            <a:xfrm>
              <a:off x="3456" y="3067"/>
              <a:ext cx="934"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华文中宋" pitchFamily="2" charset="-122"/>
                  <a:ea typeface="华文中宋" pitchFamily="2" charset="-122"/>
                </a:rPr>
                <a:t>5%~20%</a:t>
              </a:r>
              <a:endParaRPr sz="2400" b="1">
                <a:latin typeface="华文中宋" pitchFamily="2" charset="-122"/>
                <a:ea typeface="华文中宋" pitchFamily="2" charset="-122"/>
              </a:endParaRPr>
            </a:p>
          </p:txBody>
        </p:sp>
        <p:sp>
          <p:nvSpPr>
            <p:cNvPr id="90118" name="矩形 90117"/>
            <p:cNvSpPr/>
            <p:nvPr/>
          </p:nvSpPr>
          <p:spPr>
            <a:xfrm>
              <a:off x="3696" y="2304"/>
              <a:ext cx="439"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华文中宋" pitchFamily="2" charset="-122"/>
                  <a:ea typeface="华文中宋" pitchFamily="2" charset="-122"/>
                </a:rPr>
                <a:t>A类</a:t>
              </a:r>
              <a:endParaRPr sz="2400">
                <a:latin typeface="华文中宋" pitchFamily="2" charset="-122"/>
                <a:ea typeface="华文中宋" pitchFamily="2" charset="-122"/>
              </a:endParaRPr>
            </a:p>
          </p:txBody>
        </p:sp>
      </p:grpSp>
      <p:grpSp>
        <p:nvGrpSpPr>
          <p:cNvPr id="90120" name="组合 90119"/>
          <p:cNvGrpSpPr/>
          <p:nvPr/>
        </p:nvGrpSpPr>
        <p:grpSpPr>
          <a:xfrm>
            <a:off x="7239000" y="3657600"/>
            <a:ext cx="1687512" cy="1668462"/>
            <a:chOff x="3446" y="2304"/>
            <a:chExt cx="1063" cy="1051"/>
          </a:xfrm>
        </p:grpSpPr>
        <p:sp>
          <p:nvSpPr>
            <p:cNvPr id="90121" name="矩形 90120"/>
            <p:cNvSpPr/>
            <p:nvPr/>
          </p:nvSpPr>
          <p:spPr>
            <a:xfrm>
              <a:off x="3446" y="2714"/>
              <a:ext cx="911"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华文中宋" pitchFamily="2" charset="-122"/>
                  <a:ea typeface="华文中宋" pitchFamily="2" charset="-122"/>
                </a:rPr>
                <a:t>15%以下</a:t>
              </a:r>
              <a:endParaRPr sz="2400" b="1">
                <a:latin typeface="华文中宋" pitchFamily="2" charset="-122"/>
                <a:ea typeface="华文中宋" pitchFamily="2" charset="-122"/>
              </a:endParaRPr>
            </a:p>
          </p:txBody>
        </p:sp>
        <p:sp>
          <p:nvSpPr>
            <p:cNvPr id="90122" name="矩形 90121"/>
            <p:cNvSpPr/>
            <p:nvPr/>
          </p:nvSpPr>
          <p:spPr>
            <a:xfrm>
              <a:off x="3456" y="3067"/>
              <a:ext cx="1053"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华文中宋" pitchFamily="2" charset="-122"/>
                  <a:ea typeface="华文中宋" pitchFamily="2" charset="-122"/>
                </a:rPr>
                <a:t>60%~70%</a:t>
              </a:r>
              <a:endParaRPr sz="2400" b="1">
                <a:latin typeface="华文中宋" pitchFamily="2" charset="-122"/>
                <a:ea typeface="华文中宋" pitchFamily="2" charset="-122"/>
              </a:endParaRPr>
            </a:p>
          </p:txBody>
        </p:sp>
        <p:sp>
          <p:nvSpPr>
            <p:cNvPr id="90123" name="矩形 90122"/>
            <p:cNvSpPr/>
            <p:nvPr/>
          </p:nvSpPr>
          <p:spPr>
            <a:xfrm>
              <a:off x="3696" y="2304"/>
              <a:ext cx="450"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华文中宋" pitchFamily="2" charset="-122"/>
                  <a:ea typeface="华文中宋" pitchFamily="2" charset="-122"/>
                </a:rPr>
                <a:t>C类</a:t>
              </a:r>
              <a:endParaRPr sz="2400">
                <a:latin typeface="华文中宋" pitchFamily="2" charset="-122"/>
                <a:ea typeface="华文中宋"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childTnLst>
                                    <p:set>
                                      <p:cBhvr additive="base">
                                        <p:cTn id="6" dur="1" fill="hold">
                                          <p:stCondLst>
                                            <p:cond delay="0"/>
                                          </p:stCondLst>
                                        </p:cTn>
                                        <p:tgtEl>
                                          <p:spTgt spid="90119"/>
                                        </p:tgtEl>
                                        <p:attrNameLst>
                                          <p:attrName>style.visibility</p:attrName>
                                        </p:attrNameLst>
                                      </p:cBhvr>
                                      <p:to>
                                        <p:strVal val="visible"/>
                                      </p:to>
                                    </p:set>
                                    <p:animEffect transition="in" filter="wipe(up)">
                                      <p:cBhvr additive="base">
                                        <p:cTn id="7" dur="1000"/>
                                        <p:tgtEl>
                                          <p:spTgt spid="901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childTnLst>
                                    <p:set>
                                      <p:cBhvr additive="base">
                                        <p:cTn id="11" dur="1" fill="hold">
                                          <p:stCondLst>
                                            <p:cond delay="0"/>
                                          </p:stCondLst>
                                        </p:cTn>
                                        <p:tgtEl>
                                          <p:spTgt spid="90120"/>
                                        </p:tgtEl>
                                        <p:attrNameLst>
                                          <p:attrName>style.visibility</p:attrName>
                                        </p:attrNameLst>
                                      </p:cBhvr>
                                      <p:to>
                                        <p:strVal val="visible"/>
                                      </p:to>
                                    </p:set>
                                    <p:animEffect transition="in" filter="wipe(up)">
                                      <p:cBhvr additive="base">
                                        <p:cTn id="12" dur="1000"/>
                                        <p:tgtEl>
                                          <p:spTgt spid="90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9113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重要性分析法</a:t>
            </a:r>
            <a:endParaRPr sz="4800">
              <a:solidFill>
                <a:schemeClr val="hlink"/>
              </a:solidFill>
              <a:ea typeface="华文中宋" pitchFamily="2" charset="-122"/>
            </a:endParaRPr>
          </a:p>
        </p:txBody>
      </p:sp>
      <p:sp>
        <p:nvSpPr>
          <p:cNvPr id="91139" name="文本占位符 9113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按照工作人员的主观认定对每个库存品进行</a:t>
            </a:r>
            <a:r>
              <a:rPr>
                <a:solidFill>
                  <a:schemeClr val="hlink"/>
                </a:solidFill>
                <a:ea typeface="华文中宋" pitchFamily="2" charset="-122"/>
              </a:rPr>
              <a:t>重要度</a:t>
            </a:r>
            <a:r>
              <a:rPr>
                <a:ea typeface="华文中宋" pitchFamily="2" charset="-122"/>
              </a:rPr>
              <a:t>打分，依据分数值高低将物资分为：</a:t>
            </a:r>
            <a:endParaRPr>
              <a:ea typeface="华文中宋" pitchFamily="2" charset="-122"/>
            </a:endParaRPr>
          </a:p>
          <a:p>
            <a:pPr lvl="1">
              <a:buFont typeface="Wingdings" panose="05000000000000000000" pitchFamily="2" charset="2"/>
              <a:buChar char="Ø"/>
            </a:pPr>
            <a:r>
              <a:rPr>
                <a:ea typeface="华文中宋" pitchFamily="2" charset="-122"/>
              </a:rPr>
              <a:t>最高优先级</a:t>
            </a:r>
            <a:endParaRPr>
              <a:ea typeface="华文中宋" pitchFamily="2" charset="-122"/>
            </a:endParaRPr>
          </a:p>
          <a:p>
            <a:pPr lvl="1">
              <a:buFont typeface="Wingdings" panose="05000000000000000000" pitchFamily="2" charset="2"/>
              <a:buChar char="Ø"/>
            </a:pPr>
            <a:r>
              <a:rPr>
                <a:ea typeface="华文中宋" pitchFamily="2" charset="-122"/>
              </a:rPr>
              <a:t>高优先级</a:t>
            </a:r>
            <a:endParaRPr>
              <a:ea typeface="华文中宋" pitchFamily="2" charset="-122"/>
            </a:endParaRPr>
          </a:p>
          <a:p>
            <a:pPr lvl="1">
              <a:buFont typeface="Wingdings" panose="05000000000000000000" pitchFamily="2" charset="2"/>
              <a:buChar char="Ø"/>
            </a:pPr>
            <a:r>
              <a:rPr>
                <a:ea typeface="华文中宋" pitchFamily="2" charset="-122"/>
              </a:rPr>
              <a:t>中优先级</a:t>
            </a:r>
            <a:endParaRPr>
              <a:ea typeface="华文中宋" pitchFamily="2" charset="-122"/>
            </a:endParaRPr>
          </a:p>
          <a:p>
            <a:pPr lvl="1">
              <a:buFont typeface="Wingdings" panose="05000000000000000000" pitchFamily="2" charset="2"/>
              <a:buChar char="Ø"/>
            </a:pPr>
            <a:r>
              <a:rPr>
                <a:ea typeface="华文中宋" pitchFamily="2" charset="-122"/>
              </a:rPr>
              <a:t>低优先级</a:t>
            </a:r>
            <a:endParaRPr>
              <a:ea typeface="华文中宋" pitchFamily="2" charset="-122"/>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9318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A类库存管理</a:t>
            </a:r>
            <a:endParaRPr sz="4800">
              <a:solidFill>
                <a:schemeClr val="hlink"/>
              </a:solidFill>
              <a:ea typeface="华文中宋" pitchFamily="2" charset="-122"/>
            </a:endParaRPr>
          </a:p>
        </p:txBody>
      </p:sp>
      <p:sp>
        <p:nvSpPr>
          <p:cNvPr id="93187" name="文本占位符 9318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solidFill>
                  <a:schemeClr val="hlink"/>
                </a:solidFill>
                <a:ea typeface="华文中宋" pitchFamily="2" charset="-122"/>
              </a:rPr>
              <a:t>最严格</a:t>
            </a:r>
            <a:r>
              <a:rPr>
                <a:ea typeface="华文中宋" pitchFamily="2" charset="-122"/>
              </a:rPr>
              <a:t>的管理和控制</a:t>
            </a:r>
            <a:endParaRPr>
              <a:ea typeface="华文中宋" pitchFamily="2" charset="-122"/>
            </a:endParaRPr>
          </a:p>
          <a:p>
            <a:pPr lvl="0"/>
            <a:r>
              <a:rPr>
                <a:ea typeface="华文中宋" pitchFamily="2" charset="-122"/>
              </a:rPr>
              <a:t>定时盘点</a:t>
            </a:r>
            <a:endParaRPr>
              <a:ea typeface="华文中宋" pitchFamily="2" charset="-122"/>
            </a:endParaRPr>
          </a:p>
          <a:p>
            <a:pPr lvl="0"/>
            <a:r>
              <a:rPr>
                <a:ea typeface="华文中宋" pitchFamily="2" charset="-122"/>
              </a:rPr>
              <a:t>详细记录及经常检查</a:t>
            </a:r>
            <a:endParaRPr>
              <a:ea typeface="华文中宋" pitchFamily="2" charset="-122"/>
            </a:endParaRPr>
          </a:p>
          <a:p>
            <a:pPr lvl="0"/>
            <a:r>
              <a:rPr>
                <a:ea typeface="华文中宋" pitchFamily="2" charset="-122"/>
              </a:rPr>
              <a:t>分析物资使用、存量增减、品质维持</a:t>
            </a:r>
            <a:endParaRPr>
              <a:ea typeface="华文中宋" pitchFamily="2" charset="-122"/>
            </a:endParaRPr>
          </a:p>
          <a:p>
            <a:pPr lvl="0"/>
            <a:r>
              <a:rPr>
                <a:ea typeface="华文中宋" pitchFamily="2" charset="-122"/>
              </a:rPr>
              <a:t>加强进货、发货、运送管理</a:t>
            </a:r>
            <a:endParaRPr>
              <a:ea typeface="华文中宋" pitchFamily="2" charset="-122"/>
            </a:endParaRPr>
          </a:p>
          <a:p>
            <a:pPr lvl="0"/>
            <a:r>
              <a:rPr>
                <a:ea typeface="华文中宋" pitchFamily="2" charset="-122"/>
              </a:rPr>
              <a:t>维持</a:t>
            </a:r>
            <a:r>
              <a:rPr i="1">
                <a:solidFill>
                  <a:schemeClr val="hlink"/>
                </a:solidFill>
                <a:ea typeface="华文中宋" pitchFamily="2" charset="-122"/>
              </a:rPr>
              <a:t>尽可能低</a:t>
            </a:r>
            <a:r>
              <a:rPr>
                <a:ea typeface="华文中宋" pitchFamily="2" charset="-122"/>
              </a:rPr>
              <a:t>的</a:t>
            </a:r>
            <a:r>
              <a:rPr i="1">
                <a:solidFill>
                  <a:schemeClr val="hlink"/>
                </a:solidFill>
                <a:ea typeface="华文中宋" pitchFamily="2" charset="-122"/>
              </a:rPr>
              <a:t>经常库存量</a:t>
            </a:r>
            <a:r>
              <a:rPr>
                <a:ea typeface="华文中宋" pitchFamily="2" charset="-122"/>
              </a:rPr>
              <a:t>和</a:t>
            </a:r>
            <a:r>
              <a:rPr i="1">
                <a:solidFill>
                  <a:schemeClr val="hlink"/>
                </a:solidFill>
                <a:ea typeface="华文中宋" pitchFamily="2" charset="-122"/>
              </a:rPr>
              <a:t>安全库存量</a:t>
            </a:r>
            <a:endParaRPr i="1">
              <a:solidFill>
                <a:schemeClr val="hlink"/>
              </a:solidFill>
              <a:ea typeface="华文中宋" pitchFamily="2" charset="-122"/>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9420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常见订货方式</a:t>
            </a:r>
            <a:endParaRPr sz="4800">
              <a:solidFill>
                <a:schemeClr val="hlink"/>
              </a:solidFill>
              <a:ea typeface="华文中宋" pitchFamily="2" charset="-122"/>
            </a:endParaRPr>
          </a:p>
        </p:txBody>
      </p:sp>
      <p:sp>
        <p:nvSpPr>
          <p:cNvPr id="94211" name="文本占位符 9421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定量订货方式</a:t>
            </a:r>
            <a:endParaRPr>
              <a:ea typeface="华文中宋" pitchFamily="2" charset="-122"/>
            </a:endParaRPr>
          </a:p>
          <a:p>
            <a:pPr lvl="1">
              <a:buNone/>
            </a:pPr>
            <a:r>
              <a:rPr>
                <a:ea typeface="华文中宋" pitchFamily="2" charset="-122"/>
              </a:rPr>
              <a:t>   当库存量下降到预定的最低库存数量（订货点）时，按</a:t>
            </a:r>
            <a:r>
              <a:rPr>
                <a:solidFill>
                  <a:schemeClr val="hlink"/>
                </a:solidFill>
                <a:ea typeface="华文中宋" pitchFamily="2" charset="-122"/>
              </a:rPr>
              <a:t>规定数量</a:t>
            </a:r>
            <a:r>
              <a:rPr>
                <a:ea typeface="华文中宋" pitchFamily="2" charset="-122"/>
              </a:rPr>
              <a:t>进行订货补充的一种库存管理方式。</a:t>
            </a:r>
            <a:endParaRPr>
              <a:ea typeface="华文中宋" pitchFamily="2" charset="-122"/>
            </a:endParaRPr>
          </a:p>
          <a:p>
            <a:pPr lvl="0"/>
            <a:r>
              <a:rPr>
                <a:ea typeface="华文中宋" pitchFamily="2" charset="-122"/>
              </a:rPr>
              <a:t>定期订货方式</a:t>
            </a:r>
            <a:endParaRPr>
              <a:ea typeface="华文中宋" pitchFamily="2" charset="-122"/>
            </a:endParaRPr>
          </a:p>
          <a:p>
            <a:pPr lvl="1">
              <a:buNone/>
            </a:pPr>
            <a:r>
              <a:rPr>
                <a:ea typeface="华文中宋" pitchFamily="2" charset="-122"/>
              </a:rPr>
              <a:t>按预先确定的</a:t>
            </a:r>
            <a:r>
              <a:rPr>
                <a:solidFill>
                  <a:schemeClr val="hlink"/>
                </a:solidFill>
                <a:ea typeface="华文中宋" pitchFamily="2" charset="-122"/>
              </a:rPr>
              <a:t>订货间隔期间</a:t>
            </a:r>
            <a:r>
              <a:rPr>
                <a:ea typeface="华文中宋" pitchFamily="2" charset="-122"/>
              </a:rPr>
              <a:t>进行订货以补充库存的一种库存管理方式</a:t>
            </a:r>
            <a:endParaRPr>
              <a:ea typeface="华文中宋" pitchFamily="2" charset="-122"/>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9523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两种订货方式的比较</a:t>
            </a:r>
            <a:endParaRPr sz="4800">
              <a:solidFill>
                <a:schemeClr val="hlink"/>
              </a:solidFill>
              <a:ea typeface="华文中宋" pitchFamily="2" charset="-122"/>
            </a:endParaRPr>
          </a:p>
        </p:txBody>
      </p:sp>
      <p:sp>
        <p:nvSpPr>
          <p:cNvPr id="95235" name="文本占位符 9523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定量订货方式</a:t>
            </a:r>
            <a:endParaRPr>
              <a:ea typeface="华文中宋" pitchFamily="2" charset="-122"/>
            </a:endParaRPr>
          </a:p>
          <a:p>
            <a:pPr lvl="1">
              <a:buFont typeface="Wingdings" panose="05000000000000000000" pitchFamily="2" charset="2"/>
            </a:pPr>
            <a:r>
              <a:rPr>
                <a:ea typeface="华文中宋" pitchFamily="2" charset="-122"/>
              </a:rPr>
              <a:t>订货前要详细</a:t>
            </a:r>
            <a:r>
              <a:rPr>
                <a:solidFill>
                  <a:schemeClr val="hlink"/>
                </a:solidFill>
                <a:ea typeface="华文中宋" pitchFamily="2" charset="-122"/>
              </a:rPr>
              <a:t>检查和盘点库存</a:t>
            </a:r>
            <a:r>
              <a:rPr>
                <a:ea typeface="华文中宋" pitchFamily="2" charset="-122"/>
              </a:rPr>
              <a:t>，能及时掌握库存动态；但花费时间，增加成本</a:t>
            </a:r>
            <a:endParaRPr>
              <a:ea typeface="华文中宋" pitchFamily="2" charset="-122"/>
            </a:endParaRPr>
          </a:p>
          <a:p>
            <a:pPr lvl="1">
              <a:buFont typeface="Wingdings" panose="05000000000000000000" pitchFamily="2" charset="2"/>
            </a:pPr>
            <a:r>
              <a:rPr>
                <a:ea typeface="华文中宋" pitchFamily="2" charset="-122"/>
              </a:rPr>
              <a:t>每次订货数量固定，</a:t>
            </a:r>
            <a:r>
              <a:rPr>
                <a:solidFill>
                  <a:schemeClr val="hlink"/>
                </a:solidFill>
                <a:ea typeface="华文中宋" pitchFamily="2" charset="-122"/>
              </a:rPr>
              <a:t>方法简便</a:t>
            </a:r>
            <a:endParaRPr>
              <a:solidFill>
                <a:schemeClr val="hlink"/>
              </a:solidFill>
              <a:ea typeface="华文中宋" pitchFamily="2" charset="-122"/>
            </a:endParaRPr>
          </a:p>
          <a:p>
            <a:pPr lvl="0"/>
            <a:r>
              <a:rPr>
                <a:ea typeface="华文中宋" pitchFamily="2" charset="-122"/>
              </a:rPr>
              <a:t>定期订货方式</a:t>
            </a:r>
            <a:endParaRPr>
              <a:ea typeface="华文中宋" pitchFamily="2" charset="-122"/>
            </a:endParaRPr>
          </a:p>
          <a:p>
            <a:pPr lvl="1">
              <a:buFont typeface="Wingdings" panose="05000000000000000000" pitchFamily="2" charset="2"/>
              <a:buChar char="Ø"/>
            </a:pPr>
            <a:r>
              <a:rPr>
                <a:ea typeface="华文中宋" pitchFamily="2" charset="-122"/>
              </a:rPr>
              <a:t>可多种货品</a:t>
            </a:r>
            <a:r>
              <a:rPr>
                <a:solidFill>
                  <a:schemeClr val="hlink"/>
                </a:solidFill>
                <a:ea typeface="华文中宋" pitchFamily="2" charset="-122"/>
              </a:rPr>
              <a:t>同时采购</a:t>
            </a:r>
            <a:r>
              <a:rPr>
                <a:ea typeface="华文中宋" pitchFamily="2" charset="-122"/>
              </a:rPr>
              <a:t>，降低订单处理成本和运输成本</a:t>
            </a:r>
            <a:endParaRPr>
              <a:ea typeface="华文中宋" pitchFamily="2" charset="-122"/>
            </a:endParaRPr>
          </a:p>
          <a:p>
            <a:pPr lvl="1">
              <a:buFont typeface="Wingdings" panose="05000000000000000000" pitchFamily="2" charset="2"/>
              <a:buChar char="Ø"/>
            </a:pPr>
            <a:r>
              <a:rPr>
                <a:ea typeface="华文中宋" pitchFamily="2" charset="-122"/>
              </a:rPr>
              <a:t>不需经常检查和盘点，节省费用；但不能及时掌握库存动态</a:t>
            </a:r>
            <a:endParaRPr>
              <a:ea typeface="华文中宋" pitchFamily="2" charset="-122"/>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9625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最佳订购量（经济订购量）</a:t>
            </a:r>
            <a:endParaRPr sz="4800">
              <a:solidFill>
                <a:schemeClr val="hlink"/>
              </a:solidFill>
              <a:ea typeface="华文中宋" pitchFamily="2" charset="-122"/>
            </a:endParaRPr>
          </a:p>
        </p:txBody>
      </p:sp>
      <p:sp>
        <p:nvSpPr>
          <p:cNvPr id="96259" name="文本占位符 96258"/>
          <p:cNvSpPr>
            <a:spLocks noGrp="1"/>
          </p:cNvSpPr>
          <p:nvPr>
            <p:ph type="body" idx="1"/>
          </p:nvPr>
        </p:nvSpPr>
        <p:spPr>
          <a:xfrm>
            <a:off x="381000" y="5486400"/>
            <a:ext cx="8763000" cy="1143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sz="2800"/>
              <a:t>Q*=                </a:t>
            </a:r>
            <a:r>
              <a:rPr sz="2400">
                <a:solidFill>
                  <a:schemeClr val="hlink"/>
                </a:solidFill>
              </a:rPr>
              <a:t>D</a:t>
            </a:r>
            <a:r>
              <a:rPr sz="2400" i="1">
                <a:latin typeface="华文中宋" pitchFamily="2" charset="-122"/>
                <a:ea typeface="华文中宋" pitchFamily="2" charset="-122"/>
              </a:rPr>
              <a:t>每年需要量</a:t>
            </a:r>
            <a:r>
              <a:rPr sz="2400">
                <a:latin typeface="华文中宋" pitchFamily="2" charset="-122"/>
                <a:ea typeface="华文中宋" pitchFamily="2" charset="-122"/>
              </a:rPr>
              <a:t>、</a:t>
            </a:r>
            <a:r>
              <a:rPr sz="2400">
                <a:solidFill>
                  <a:schemeClr val="hlink"/>
                </a:solidFill>
                <a:latin typeface="华文中宋" pitchFamily="2" charset="-122"/>
                <a:ea typeface="华文中宋" pitchFamily="2" charset="-122"/>
              </a:rPr>
              <a:t>S</a:t>
            </a:r>
            <a:r>
              <a:rPr sz="2400" i="1">
                <a:latin typeface="华文中宋" pitchFamily="2" charset="-122"/>
                <a:ea typeface="华文中宋" pitchFamily="2" charset="-122"/>
              </a:rPr>
              <a:t>每次订购处理成本</a:t>
            </a:r>
            <a:r>
              <a:rPr sz="2400">
                <a:latin typeface="华文中宋" pitchFamily="2" charset="-122"/>
                <a:ea typeface="华文中宋" pitchFamily="2" charset="-122"/>
              </a:rPr>
              <a:t>、</a:t>
            </a:r>
            <a:r>
              <a:rPr sz="2400">
                <a:solidFill>
                  <a:schemeClr val="hlink"/>
                </a:solidFill>
                <a:latin typeface="华文中宋" pitchFamily="2" charset="-122"/>
                <a:ea typeface="华文中宋" pitchFamily="2" charset="-122"/>
              </a:rPr>
              <a:t>C</a:t>
            </a:r>
            <a:r>
              <a:rPr sz="2400" i="1">
                <a:latin typeface="华文中宋" pitchFamily="2" charset="-122"/>
                <a:ea typeface="华文中宋" pitchFamily="2" charset="-122"/>
              </a:rPr>
              <a:t>单位成本</a:t>
            </a:r>
            <a:endParaRPr sz="2400" i="1">
              <a:latin typeface="华文中宋" pitchFamily="2" charset="-122"/>
              <a:ea typeface="华文中宋" pitchFamily="2" charset="-122"/>
            </a:endParaRPr>
          </a:p>
          <a:p>
            <a:pPr lvl="0">
              <a:buNone/>
            </a:pPr>
            <a:r>
              <a:rPr sz="2400">
                <a:latin typeface="华文中宋" pitchFamily="2" charset="-122"/>
                <a:ea typeface="华文中宋" pitchFamily="2" charset="-122"/>
              </a:rPr>
              <a:t>              </a:t>
            </a:r>
            <a:r>
              <a:rPr sz="2400">
                <a:solidFill>
                  <a:schemeClr val="hlink"/>
                </a:solidFill>
                <a:latin typeface="华文中宋" pitchFamily="2" charset="-122"/>
                <a:ea typeface="华文中宋" pitchFamily="2" charset="-122"/>
              </a:rPr>
              <a:t>I  </a:t>
            </a:r>
            <a:r>
              <a:rPr sz="2400" i="1">
                <a:latin typeface="华文中宋" pitchFamily="2" charset="-122"/>
                <a:ea typeface="华文中宋" pitchFamily="2" charset="-122"/>
              </a:rPr>
              <a:t>每年的占用成本占单位成本的百分比</a:t>
            </a:r>
            <a:r>
              <a:rPr sz="2400"/>
              <a:t>                           </a:t>
            </a:r>
            <a:endParaRPr sz="2400"/>
          </a:p>
        </p:txBody>
      </p:sp>
      <p:grpSp>
        <p:nvGrpSpPr>
          <p:cNvPr id="96263" name="组合 96262"/>
          <p:cNvGrpSpPr/>
          <p:nvPr/>
        </p:nvGrpSpPr>
        <p:grpSpPr>
          <a:xfrm>
            <a:off x="1154112" y="1524000"/>
            <a:ext cx="5703888" cy="3200400"/>
            <a:chOff x="720" y="864"/>
            <a:chExt cx="3792" cy="1872"/>
          </a:xfrm>
        </p:grpSpPr>
        <p:cxnSp>
          <p:nvCxnSpPr>
            <p:cNvPr id="96264" name="直接连接符 96263"/>
            <p:cNvCxnSpPr/>
            <p:nvPr/>
          </p:nvCxnSpPr>
          <p:spPr>
            <a:xfrm flipH="1" flipV="1">
              <a:off x="720" y="864"/>
              <a:ext cx="0" cy="1872"/>
            </a:xfrm>
            <a:prstGeom prst="line">
              <a:avLst/>
            </a:prstGeom>
            <a:noFill/>
            <a:ln w="38100">
              <a:solidFill>
                <a:schemeClr val="tx1"/>
              </a:solidFill>
              <a:miter lim="800000"/>
              <a:tailEnd type="triangle"/>
            </a:ln>
          </p:spPr>
        </p:cxnSp>
        <p:cxnSp>
          <p:nvCxnSpPr>
            <p:cNvPr id="96265" name="直接连接符 96264"/>
            <p:cNvCxnSpPr/>
            <p:nvPr/>
          </p:nvCxnSpPr>
          <p:spPr>
            <a:xfrm flipV="1">
              <a:off x="720" y="2736"/>
              <a:ext cx="3792" cy="0"/>
            </a:xfrm>
            <a:prstGeom prst="line">
              <a:avLst/>
            </a:prstGeom>
            <a:noFill/>
            <a:ln w="38100">
              <a:solidFill>
                <a:schemeClr val="tx1"/>
              </a:solidFill>
              <a:miter lim="800000"/>
              <a:tailEnd type="triangle"/>
            </a:ln>
          </p:spPr>
        </p:cxnSp>
      </p:grpSp>
      <p:cxnSp>
        <p:nvCxnSpPr>
          <p:cNvPr id="96270" name="直接连接符 96269"/>
          <p:cNvCxnSpPr/>
          <p:nvPr/>
        </p:nvCxnSpPr>
        <p:spPr>
          <a:xfrm flipH="1">
            <a:off x="3962400" y="2743200"/>
            <a:ext cx="0" cy="1960562"/>
          </a:xfrm>
          <a:prstGeom prst="line">
            <a:avLst/>
          </a:prstGeom>
          <a:noFill/>
          <a:ln w="25400">
            <a:solidFill>
              <a:schemeClr val="tx1"/>
            </a:solidFill>
            <a:prstDash val="sysDot"/>
            <a:miter lim="800000"/>
          </a:ln>
        </p:spPr>
      </p:cxnSp>
      <p:sp>
        <p:nvSpPr>
          <p:cNvPr id="96273" name="矩形 96272"/>
          <p:cNvSpPr/>
          <p:nvPr/>
        </p:nvSpPr>
        <p:spPr>
          <a:xfrm>
            <a:off x="3810000" y="4800600"/>
            <a:ext cx="425450" cy="45720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b="1">
                <a:latin typeface="Garamond" pitchFamily="18" charset="0"/>
                <a:ea typeface="华文中宋" pitchFamily="2" charset="-122"/>
              </a:rPr>
              <a:t>Q</a:t>
            </a:r>
            <a:endParaRPr sz="2400" b="1">
              <a:latin typeface="Garamond" pitchFamily="18" charset="0"/>
              <a:ea typeface="华文中宋" pitchFamily="2" charset="-122"/>
            </a:endParaRPr>
          </a:p>
        </p:txBody>
      </p:sp>
      <p:sp>
        <p:nvSpPr>
          <p:cNvPr id="96274" name="矩形 96273"/>
          <p:cNvSpPr/>
          <p:nvPr/>
        </p:nvSpPr>
        <p:spPr>
          <a:xfrm>
            <a:off x="6019800" y="4876800"/>
            <a:ext cx="1098550" cy="457200"/>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Garamond" pitchFamily="18" charset="0"/>
                <a:ea typeface="华文中宋" pitchFamily="2" charset="-122"/>
              </a:rPr>
              <a:t>订购量</a:t>
            </a:r>
            <a:endParaRPr sz="2400">
              <a:latin typeface="Garamond" pitchFamily="18" charset="0"/>
              <a:ea typeface="华文中宋" pitchFamily="2" charset="-122"/>
            </a:endParaRPr>
          </a:p>
        </p:txBody>
      </p:sp>
      <p:sp>
        <p:nvSpPr>
          <p:cNvPr id="96275" name="矩形 96274"/>
          <p:cNvSpPr/>
          <p:nvPr/>
        </p:nvSpPr>
        <p:spPr>
          <a:xfrm>
            <a:off x="609600" y="2149475"/>
            <a:ext cx="549275" cy="1704975"/>
          </a:xfrm>
          <a:prstGeom prst="rect">
            <a:avLst/>
          </a:prstGeom>
          <a:noFill/>
          <a:ln>
            <a:noFill/>
            <a:miter lim="800000"/>
          </a:ln>
        </p:spPr>
        <p:txBody>
          <a:bodyPr vert="vert"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Garamond" pitchFamily="18" charset="0"/>
                <a:ea typeface="华文中宋" pitchFamily="2" charset="-122"/>
              </a:rPr>
              <a:t>单位成本</a:t>
            </a:r>
            <a:endParaRPr sz="2400">
              <a:latin typeface="Garamond" pitchFamily="18" charset="0"/>
              <a:ea typeface="华文中宋" pitchFamily="2" charset="-122"/>
            </a:endParaRPr>
          </a:p>
        </p:txBody>
      </p:sp>
      <p:sp>
        <p:nvSpPr>
          <p:cNvPr id="96277" name="矩形 96276"/>
          <p:cNvSpPr/>
          <p:nvPr/>
        </p:nvSpPr>
        <p:spPr>
          <a:xfrm>
            <a:off x="5105400" y="1676400"/>
            <a:ext cx="1454150" cy="396875"/>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i="1">
                <a:latin typeface="Garamond" pitchFamily="18" charset="0"/>
                <a:ea typeface="华文中宋" pitchFamily="2" charset="-122"/>
              </a:rPr>
              <a:t>单位总成本</a:t>
            </a:r>
            <a:endParaRPr sz="2000" i="1">
              <a:latin typeface="Garamond" pitchFamily="18" charset="0"/>
              <a:ea typeface="华文中宋" pitchFamily="2" charset="-122"/>
            </a:endParaRPr>
          </a:p>
        </p:txBody>
      </p:sp>
      <p:sp>
        <p:nvSpPr>
          <p:cNvPr id="96278" name="矩形 96277"/>
          <p:cNvSpPr/>
          <p:nvPr/>
        </p:nvSpPr>
        <p:spPr>
          <a:xfrm>
            <a:off x="6400800" y="2667000"/>
            <a:ext cx="1708150" cy="396875"/>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i="1">
                <a:latin typeface="Garamond" pitchFamily="18" charset="0"/>
                <a:ea typeface="华文中宋" pitchFamily="2" charset="-122"/>
              </a:rPr>
              <a:t>单位占用成本</a:t>
            </a:r>
            <a:endParaRPr sz="2000" i="1">
              <a:latin typeface="Garamond" pitchFamily="18" charset="0"/>
              <a:ea typeface="华文中宋" pitchFamily="2" charset="-122"/>
            </a:endParaRPr>
          </a:p>
        </p:txBody>
      </p:sp>
      <p:sp>
        <p:nvSpPr>
          <p:cNvPr id="96279" name="矩形 96278"/>
          <p:cNvSpPr/>
          <p:nvPr/>
        </p:nvSpPr>
        <p:spPr>
          <a:xfrm>
            <a:off x="5562600" y="3962400"/>
            <a:ext cx="1708150" cy="396875"/>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000" i="1">
                <a:latin typeface="Garamond" pitchFamily="18" charset="0"/>
                <a:ea typeface="华文中宋" pitchFamily="2" charset="-122"/>
              </a:rPr>
              <a:t>单位订购成本</a:t>
            </a:r>
            <a:endParaRPr sz="2000" i="1">
              <a:latin typeface="Garamond" pitchFamily="18" charset="0"/>
              <a:ea typeface="华文中宋" pitchFamily="2" charset="-122"/>
            </a:endParaRPr>
          </a:p>
        </p:txBody>
      </p:sp>
      <p:cxnSp>
        <p:nvCxnSpPr>
          <p:cNvPr id="96280" name="直接连接符 96279"/>
          <p:cNvCxnSpPr/>
          <p:nvPr/>
        </p:nvCxnSpPr>
        <p:spPr>
          <a:xfrm flipV="1">
            <a:off x="1143000" y="2895600"/>
            <a:ext cx="5181600" cy="1828800"/>
          </a:xfrm>
          <a:prstGeom prst="line">
            <a:avLst/>
          </a:prstGeom>
          <a:noFill/>
          <a:ln w="38100">
            <a:solidFill>
              <a:srgbClr val="FF00FF"/>
            </a:solidFill>
            <a:miter lim="800000"/>
          </a:ln>
        </p:spPr>
      </p:cxnSp>
      <p:sp>
        <p:nvSpPr>
          <p:cNvPr id="96285" name="任意多边形: 形状 96284"/>
          <p:cNvSpPr/>
          <p:nvPr/>
        </p:nvSpPr>
        <p:spPr>
          <a:xfrm rot="21060000">
            <a:off x="3200400" y="2438400"/>
            <a:ext cx="2133600" cy="1905000"/>
          </a:xfrm>
          <a:custGeom>
            <a:avLst/>
            <a:gdLst/>
            <a:ahLst/>
            <a:cxnLst/>
            <a:rect l="0" t="0" r="0" b="0"/>
            <a:pathLst>
              <a:path w="1344" h="1200">
                <a:moveTo>
                  <a:pt x="0" y="0"/>
                </a:moveTo>
                <a:cubicBezTo>
                  <a:pt x="64" y="208"/>
                  <a:pt x="128" y="416"/>
                  <a:pt x="240" y="576"/>
                </a:cubicBezTo>
                <a:cubicBezTo>
                  <a:pt x="352" y="736"/>
                  <a:pt x="488" y="856"/>
                  <a:pt x="672" y="960"/>
                </a:cubicBezTo>
                <a:cubicBezTo>
                  <a:pt x="856" y="1064"/>
                  <a:pt x="1232" y="1160"/>
                  <a:pt x="1344" y="1200"/>
                </a:cubicBezTo>
              </a:path>
            </a:pathLst>
          </a:custGeom>
          <a:noFill/>
          <a:ln w="38100">
            <a:solidFill>
              <a:srgbClr val="FF00FF"/>
            </a:solidFill>
            <a:miter lim="800000"/>
          </a:ln>
        </p:spPr>
        <p:txBody>
          <a:bodyPr/>
          <a:lstStyle/>
          <a:p/>
        </p:txBody>
      </p:sp>
      <p:sp>
        <p:nvSpPr>
          <p:cNvPr id="96286" name="任意多边形: 形状 96285"/>
          <p:cNvSpPr/>
          <p:nvPr/>
        </p:nvSpPr>
        <p:spPr>
          <a:xfrm>
            <a:off x="2971800" y="1905000"/>
            <a:ext cx="2057400" cy="863600"/>
          </a:xfrm>
          <a:custGeom>
            <a:avLst/>
            <a:gdLst/>
            <a:ahLst/>
            <a:cxnLst/>
            <a:rect l="0" t="0" r="0" b="0"/>
            <a:pathLst>
              <a:path w="1296" h="736">
                <a:moveTo>
                  <a:pt x="0" y="0"/>
                </a:moveTo>
                <a:cubicBezTo>
                  <a:pt x="60" y="160"/>
                  <a:pt x="120" y="320"/>
                  <a:pt x="192" y="432"/>
                </a:cubicBezTo>
                <a:cubicBezTo>
                  <a:pt x="264" y="544"/>
                  <a:pt x="344" y="624"/>
                  <a:pt x="432" y="672"/>
                </a:cubicBezTo>
                <a:cubicBezTo>
                  <a:pt x="520" y="720"/>
                  <a:pt x="632" y="736"/>
                  <a:pt x="720" y="720"/>
                </a:cubicBezTo>
                <a:cubicBezTo>
                  <a:pt x="808" y="704"/>
                  <a:pt x="880" y="656"/>
                  <a:pt x="960" y="576"/>
                </a:cubicBezTo>
                <a:cubicBezTo>
                  <a:pt x="1040" y="496"/>
                  <a:pt x="1144" y="336"/>
                  <a:pt x="1200" y="240"/>
                </a:cubicBezTo>
                <a:cubicBezTo>
                  <a:pt x="1256" y="144"/>
                  <a:pt x="1276" y="72"/>
                  <a:pt x="1296" y="0"/>
                </a:cubicBezTo>
              </a:path>
            </a:pathLst>
          </a:custGeom>
          <a:noFill/>
          <a:ln w="38100">
            <a:solidFill>
              <a:schemeClr val="hlink"/>
            </a:solidFill>
            <a:miter lim="800000"/>
          </a:ln>
        </p:spPr>
        <p:txBody>
          <a:bodyPr/>
          <a:lstStyle/>
          <a:p/>
        </p:txBody>
      </p:sp>
      <p:grpSp>
        <p:nvGrpSpPr>
          <p:cNvPr id="96296" name="组合 96295"/>
          <p:cNvGrpSpPr/>
          <p:nvPr/>
        </p:nvGrpSpPr>
        <p:grpSpPr>
          <a:xfrm>
            <a:off x="1143000" y="5410200"/>
            <a:ext cx="1047750" cy="855662"/>
            <a:chOff x="816" y="3408"/>
            <a:chExt cx="660" cy="539"/>
          </a:xfrm>
        </p:grpSpPr>
        <p:grpSp>
          <p:nvGrpSpPr>
            <p:cNvPr id="96289" name="组合 96288"/>
            <p:cNvGrpSpPr/>
            <p:nvPr/>
          </p:nvGrpSpPr>
          <p:grpSpPr>
            <a:xfrm>
              <a:off x="960" y="3412"/>
              <a:ext cx="516" cy="535"/>
              <a:chOff x="1056" y="3355"/>
              <a:chExt cx="516" cy="535"/>
            </a:xfrm>
          </p:grpSpPr>
          <p:sp>
            <p:nvSpPr>
              <p:cNvPr id="96287" name="矩形 96286"/>
              <p:cNvSpPr/>
              <p:nvPr/>
            </p:nvSpPr>
            <p:spPr>
              <a:xfrm>
                <a:off x="1056" y="3355"/>
                <a:ext cx="516"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华文中宋" pitchFamily="2" charset="-122"/>
                    <a:ea typeface="华文中宋" pitchFamily="2" charset="-122"/>
                  </a:rPr>
                  <a:t>2DS</a:t>
                </a:r>
                <a:endParaRPr sz="2400">
                  <a:latin typeface="华文中宋" pitchFamily="2" charset="-122"/>
                  <a:ea typeface="华文中宋" pitchFamily="2" charset="-122"/>
                </a:endParaRPr>
              </a:p>
            </p:txBody>
          </p:sp>
          <p:sp>
            <p:nvSpPr>
              <p:cNvPr id="96288" name="矩形 96287"/>
              <p:cNvSpPr/>
              <p:nvPr/>
            </p:nvSpPr>
            <p:spPr>
              <a:xfrm>
                <a:off x="1104" y="3602"/>
                <a:ext cx="323" cy="288"/>
              </a:xfrm>
              <a:prstGeom prst="rect">
                <a:avLst/>
              </a:prstGeom>
              <a:noFill/>
              <a:ln>
                <a:noFill/>
                <a:miter lim="800000"/>
              </a:ln>
            </p:spPr>
            <p:txBody>
              <a:bodyPr wrap="none" anchor="t" anchorCtr="0">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anose="020B0604020202020204"/>
                    <a:ea typeface="宋体" panose="02010600030101010101" pitchFamily="2" charset="-122"/>
                  </a:defRPr>
                </a:lvl5pPr>
              </a:lstStyle>
              <a:p>
                <a:pPr lvl="0"/>
                <a:r>
                  <a:rPr sz="2400">
                    <a:latin typeface="华文中宋" pitchFamily="2" charset="-122"/>
                    <a:ea typeface="华文中宋" pitchFamily="2" charset="-122"/>
                  </a:rPr>
                  <a:t>IC</a:t>
                </a:r>
                <a:endParaRPr sz="2400">
                  <a:latin typeface="华文中宋" pitchFamily="2" charset="-122"/>
                  <a:ea typeface="华文中宋" pitchFamily="2" charset="-122"/>
                </a:endParaRPr>
              </a:p>
            </p:txBody>
          </p:sp>
        </p:grpSp>
        <p:grpSp>
          <p:nvGrpSpPr>
            <p:cNvPr id="96295" name="组合 96294"/>
            <p:cNvGrpSpPr/>
            <p:nvPr/>
          </p:nvGrpSpPr>
          <p:grpSpPr>
            <a:xfrm>
              <a:off x="816" y="3408"/>
              <a:ext cx="576" cy="528"/>
              <a:chOff x="912" y="3456"/>
              <a:chExt cx="480" cy="432"/>
            </a:xfrm>
          </p:grpSpPr>
          <p:cxnSp>
            <p:nvCxnSpPr>
              <p:cNvPr id="96290" name="直接连接符 96289"/>
              <p:cNvCxnSpPr/>
              <p:nvPr/>
            </p:nvCxnSpPr>
            <p:spPr>
              <a:xfrm>
                <a:off x="1056" y="3456"/>
                <a:ext cx="336" cy="0"/>
              </a:xfrm>
              <a:prstGeom prst="line">
                <a:avLst/>
              </a:prstGeom>
              <a:noFill/>
              <a:ln w="31750">
                <a:solidFill>
                  <a:schemeClr val="tx1"/>
                </a:solidFill>
                <a:miter lim="800000"/>
              </a:ln>
            </p:spPr>
          </p:cxnSp>
          <p:cxnSp>
            <p:nvCxnSpPr>
              <p:cNvPr id="96291" name="直接连接符 96290"/>
              <p:cNvCxnSpPr/>
              <p:nvPr/>
            </p:nvCxnSpPr>
            <p:spPr>
              <a:xfrm>
                <a:off x="1056" y="3696"/>
                <a:ext cx="336" cy="0"/>
              </a:xfrm>
              <a:prstGeom prst="line">
                <a:avLst/>
              </a:prstGeom>
              <a:noFill/>
              <a:ln w="31750">
                <a:solidFill>
                  <a:schemeClr val="tx1"/>
                </a:solidFill>
                <a:miter lim="800000"/>
              </a:ln>
            </p:spPr>
          </p:cxnSp>
          <p:cxnSp>
            <p:nvCxnSpPr>
              <p:cNvPr id="96292" name="直接连接符 96291"/>
              <p:cNvCxnSpPr/>
              <p:nvPr/>
            </p:nvCxnSpPr>
            <p:spPr>
              <a:xfrm flipH="1">
                <a:off x="1008" y="3456"/>
                <a:ext cx="48" cy="432"/>
              </a:xfrm>
              <a:prstGeom prst="line">
                <a:avLst/>
              </a:prstGeom>
              <a:noFill/>
              <a:ln w="31750">
                <a:solidFill>
                  <a:schemeClr val="tx1"/>
                </a:solidFill>
                <a:miter lim="800000"/>
              </a:ln>
            </p:spPr>
          </p:cxnSp>
          <p:cxnSp>
            <p:nvCxnSpPr>
              <p:cNvPr id="96293" name="直接连接符 96292"/>
              <p:cNvCxnSpPr/>
              <p:nvPr/>
            </p:nvCxnSpPr>
            <p:spPr>
              <a:xfrm>
                <a:off x="960" y="3696"/>
                <a:ext cx="48" cy="192"/>
              </a:xfrm>
              <a:prstGeom prst="line">
                <a:avLst/>
              </a:prstGeom>
              <a:noFill/>
              <a:ln w="31750">
                <a:solidFill>
                  <a:schemeClr val="tx1"/>
                </a:solidFill>
                <a:miter lim="800000"/>
              </a:ln>
            </p:spPr>
          </p:cxnSp>
          <p:cxnSp>
            <p:nvCxnSpPr>
              <p:cNvPr id="96294" name="直接连接符 96293"/>
              <p:cNvCxnSpPr/>
              <p:nvPr/>
            </p:nvCxnSpPr>
            <p:spPr>
              <a:xfrm flipH="1">
                <a:off x="912" y="3696"/>
                <a:ext cx="48" cy="48"/>
              </a:xfrm>
              <a:prstGeom prst="line">
                <a:avLst/>
              </a:prstGeom>
              <a:noFill/>
              <a:ln w="31750">
                <a:solidFill>
                  <a:schemeClr val="tx1"/>
                </a:solidFill>
                <a:miter lim="800000"/>
              </a:ln>
            </p:spPr>
          </p:cxnSp>
        </p:grpSp>
      </p:gr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9728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运输管理</a:t>
            </a:r>
            <a:endParaRPr sz="4800">
              <a:solidFill>
                <a:schemeClr val="hlink"/>
              </a:solidFill>
              <a:ea typeface="华文中宋" pitchFamily="2" charset="-122"/>
            </a:endParaRPr>
          </a:p>
        </p:txBody>
      </p:sp>
      <p:sp>
        <p:nvSpPr>
          <p:cNvPr id="97283" name="文本占位符 9728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sz="2800">
                <a:solidFill>
                  <a:schemeClr val="hlink"/>
                </a:solidFill>
                <a:ea typeface="华文中宋" pitchFamily="2" charset="-122"/>
              </a:rPr>
              <a:t>铁路运输</a:t>
            </a:r>
            <a:endParaRPr sz="2800">
              <a:solidFill>
                <a:schemeClr val="hlink"/>
              </a:solidFill>
              <a:ea typeface="华文中宋" pitchFamily="2" charset="-122"/>
            </a:endParaRPr>
          </a:p>
          <a:p>
            <a:pPr lvl="1">
              <a:lnSpc>
                <a:spcPct val="90000"/>
              </a:lnSpc>
              <a:buNone/>
            </a:pPr>
            <a:r>
              <a:rPr sz="2400" i="1">
                <a:solidFill>
                  <a:schemeClr val="hlink"/>
                </a:solidFill>
                <a:ea typeface="华文中宋" pitchFamily="2" charset="-122"/>
              </a:rPr>
              <a:t>最重要</a:t>
            </a:r>
            <a:r>
              <a:rPr sz="2400" i="1">
                <a:ea typeface="华文中宋" pitchFamily="2" charset="-122"/>
              </a:rPr>
              <a:t>的货运方式，用整车装运大宗散装产品</a:t>
            </a:r>
            <a:endParaRPr sz="2400" i="1">
              <a:ea typeface="华文中宋" pitchFamily="2" charset="-122"/>
            </a:endParaRPr>
          </a:p>
          <a:p>
            <a:pPr lvl="0">
              <a:lnSpc>
                <a:spcPct val="90000"/>
              </a:lnSpc>
            </a:pPr>
            <a:r>
              <a:rPr sz="2800">
                <a:solidFill>
                  <a:schemeClr val="hlink"/>
                </a:solidFill>
                <a:ea typeface="华文中宋" pitchFamily="2" charset="-122"/>
              </a:rPr>
              <a:t>水运</a:t>
            </a:r>
            <a:endParaRPr sz="2800">
              <a:solidFill>
                <a:schemeClr val="hlink"/>
              </a:solidFill>
              <a:ea typeface="华文中宋" pitchFamily="2" charset="-122"/>
            </a:endParaRPr>
          </a:p>
          <a:p>
            <a:pPr lvl="1">
              <a:lnSpc>
                <a:spcPct val="90000"/>
              </a:lnSpc>
              <a:buNone/>
            </a:pPr>
            <a:r>
              <a:rPr sz="2400" i="1">
                <a:ea typeface="华文中宋" pitchFamily="2" charset="-122"/>
              </a:rPr>
              <a:t>适合体积大、价值低、不易腐产品；成本低、速度慢、易受气候条件影响</a:t>
            </a:r>
            <a:endParaRPr sz="2400" i="1">
              <a:ea typeface="华文中宋" pitchFamily="2" charset="-122"/>
            </a:endParaRPr>
          </a:p>
          <a:p>
            <a:pPr lvl="0">
              <a:lnSpc>
                <a:spcPct val="90000"/>
              </a:lnSpc>
            </a:pPr>
            <a:r>
              <a:rPr sz="2800">
                <a:solidFill>
                  <a:schemeClr val="hlink"/>
                </a:solidFill>
                <a:ea typeface="华文中宋" pitchFamily="2" charset="-122"/>
              </a:rPr>
              <a:t>卡车运输</a:t>
            </a:r>
            <a:endParaRPr sz="2800">
              <a:solidFill>
                <a:schemeClr val="hlink"/>
              </a:solidFill>
              <a:ea typeface="华文中宋" pitchFamily="2" charset="-122"/>
            </a:endParaRPr>
          </a:p>
          <a:p>
            <a:pPr lvl="1">
              <a:lnSpc>
                <a:spcPct val="90000"/>
              </a:lnSpc>
              <a:buNone/>
            </a:pPr>
            <a:r>
              <a:rPr sz="2400" i="1">
                <a:ea typeface="华文中宋" pitchFamily="2" charset="-122"/>
              </a:rPr>
              <a:t>运输路线和时间灵活，可上门送货</a:t>
            </a:r>
            <a:endParaRPr sz="2400" i="1">
              <a:ea typeface="华文中宋" pitchFamily="2" charset="-122"/>
            </a:endParaRPr>
          </a:p>
          <a:p>
            <a:pPr lvl="0">
              <a:lnSpc>
                <a:spcPct val="90000"/>
              </a:lnSpc>
            </a:pPr>
            <a:r>
              <a:rPr sz="2800">
                <a:solidFill>
                  <a:schemeClr val="hlink"/>
                </a:solidFill>
                <a:ea typeface="华文中宋" pitchFamily="2" charset="-122"/>
              </a:rPr>
              <a:t>管道运输</a:t>
            </a:r>
            <a:r>
              <a:rPr sz="2400" i="1">
                <a:ea typeface="华文中宋" pitchFamily="2" charset="-122"/>
              </a:rPr>
              <a:t>——石油、煤、化工产品</a:t>
            </a:r>
            <a:endParaRPr sz="2400" i="1">
              <a:ea typeface="华文中宋" pitchFamily="2" charset="-122"/>
            </a:endParaRPr>
          </a:p>
          <a:p>
            <a:pPr lvl="0">
              <a:lnSpc>
                <a:spcPct val="90000"/>
              </a:lnSpc>
            </a:pPr>
            <a:r>
              <a:rPr sz="2800">
                <a:solidFill>
                  <a:schemeClr val="hlink"/>
                </a:solidFill>
                <a:ea typeface="华文中宋" pitchFamily="2" charset="-122"/>
              </a:rPr>
              <a:t>空运</a:t>
            </a:r>
            <a:r>
              <a:rPr sz="2400" i="1">
                <a:ea typeface="华文中宋" pitchFamily="2" charset="-122"/>
              </a:rPr>
              <a:t>——易腐、价值高、体积小的产品</a:t>
            </a:r>
            <a:endParaRPr sz="2400" i="1">
              <a:ea typeface="华文中宋" pitchFamily="2" charset="-122"/>
            </a:endParaRPr>
          </a:p>
          <a:p>
            <a:pPr lvl="0">
              <a:lnSpc>
                <a:spcPct val="90000"/>
              </a:lnSpc>
            </a:pPr>
            <a:r>
              <a:rPr sz="2400" i="1">
                <a:ea typeface="华文中宋" pitchFamily="2" charset="-122"/>
              </a:rPr>
              <a:t>题140 、141</a:t>
            </a:r>
            <a:endParaRPr sz="2400" i="1">
              <a:ea typeface="华文中宋" pitchFamily="2" charset="-122"/>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标题 9830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选择运输方式的考虑因素</a:t>
            </a:r>
            <a:endParaRPr sz="4800">
              <a:solidFill>
                <a:schemeClr val="hlink"/>
              </a:solidFill>
              <a:ea typeface="华文中宋" pitchFamily="2" charset="-122"/>
            </a:endParaRPr>
          </a:p>
        </p:txBody>
      </p:sp>
      <p:sp>
        <p:nvSpPr>
          <p:cNvPr id="98307" name="文本占位符 9830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速度</a:t>
            </a:r>
            <a:endParaRPr>
              <a:ea typeface="华文中宋" pitchFamily="2" charset="-122"/>
            </a:endParaRPr>
          </a:p>
          <a:p>
            <a:pPr lvl="0"/>
            <a:r>
              <a:rPr>
                <a:ea typeface="华文中宋" pitchFamily="2" charset="-122"/>
              </a:rPr>
              <a:t>频率</a:t>
            </a:r>
            <a:endParaRPr>
              <a:ea typeface="华文中宋" pitchFamily="2" charset="-122"/>
            </a:endParaRPr>
          </a:p>
          <a:p>
            <a:pPr lvl="0"/>
            <a:r>
              <a:rPr>
                <a:ea typeface="华文中宋" pitchFamily="2" charset="-122"/>
              </a:rPr>
              <a:t>可靠性</a:t>
            </a:r>
            <a:endParaRPr>
              <a:ea typeface="华文中宋" pitchFamily="2" charset="-122"/>
            </a:endParaRPr>
          </a:p>
          <a:p>
            <a:pPr lvl="0"/>
            <a:r>
              <a:rPr>
                <a:ea typeface="华文中宋" pitchFamily="2" charset="-122"/>
              </a:rPr>
              <a:t>运载能力</a:t>
            </a:r>
            <a:endParaRPr>
              <a:ea typeface="华文中宋" pitchFamily="2" charset="-122"/>
            </a:endParaRPr>
          </a:p>
          <a:p>
            <a:pPr lvl="0"/>
            <a:r>
              <a:rPr>
                <a:ea typeface="华文中宋" pitchFamily="2" charset="-122"/>
              </a:rPr>
              <a:t>可用性</a:t>
            </a:r>
            <a:endParaRPr>
              <a:ea typeface="华文中宋" pitchFamily="2" charset="-122"/>
            </a:endParaRPr>
          </a:p>
          <a:p>
            <a:pPr lvl="0"/>
            <a:r>
              <a:rPr>
                <a:ea typeface="华文中宋" pitchFamily="2" charset="-122"/>
              </a:rPr>
              <a:t>成本</a:t>
            </a:r>
            <a:endParaRPr>
              <a:ea typeface="华文中宋" pitchFamily="2" charset="-122"/>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标题 9932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复合一贯制运输</a:t>
            </a:r>
            <a:endParaRPr sz="4800">
              <a:solidFill>
                <a:schemeClr val="hlink"/>
              </a:solidFill>
              <a:ea typeface="华文中宋" pitchFamily="2" charset="-122"/>
            </a:endParaRPr>
          </a:p>
        </p:txBody>
      </p:sp>
      <p:sp>
        <p:nvSpPr>
          <p:cNvPr id="99331" name="文本占位符 9933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ea typeface="华文中宋" pitchFamily="2" charset="-122"/>
              </a:rPr>
              <a:t>杂货运输现代化  集装箱</a:t>
            </a:r>
            <a:endParaRPr>
              <a:ea typeface="华文中宋" pitchFamily="2" charset="-122"/>
            </a:endParaRPr>
          </a:p>
          <a:p>
            <a:pPr lvl="0"/>
            <a:r>
              <a:rPr>
                <a:ea typeface="华文中宋" pitchFamily="2" charset="-122"/>
              </a:rPr>
              <a:t>水陆联运</a:t>
            </a:r>
            <a:endParaRPr>
              <a:ea typeface="华文中宋" pitchFamily="2" charset="-122"/>
            </a:endParaRPr>
          </a:p>
          <a:p>
            <a:pPr lvl="0"/>
            <a:r>
              <a:rPr>
                <a:ea typeface="华文中宋" pitchFamily="2" charset="-122"/>
              </a:rPr>
              <a:t>水上联运</a:t>
            </a:r>
            <a:endParaRPr>
              <a:ea typeface="华文中宋" pitchFamily="2" charset="-122"/>
            </a:endParaRPr>
          </a:p>
          <a:p>
            <a:pPr lvl="0"/>
            <a:r>
              <a:rPr>
                <a:ea typeface="华文中宋" pitchFamily="2" charset="-122"/>
              </a:rPr>
              <a:t>陆陆联运</a:t>
            </a:r>
            <a:endParaRPr>
              <a:ea typeface="华文中宋" pitchFamily="2" charset="-122"/>
            </a:endParaRPr>
          </a:p>
          <a:p>
            <a:pPr lvl="0"/>
            <a:r>
              <a:rPr>
                <a:ea typeface="华文中宋" pitchFamily="2" charset="-122"/>
              </a:rPr>
              <a:t>陆空联运</a:t>
            </a:r>
            <a:endParaRPr>
              <a:ea typeface="华文中宋" pitchFamily="2" charset="-122"/>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标题 10035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应收账款管理</a:t>
            </a:r>
            <a:endParaRPr sz="4800">
              <a:solidFill>
                <a:schemeClr val="hlink"/>
              </a:solidFill>
              <a:ea typeface="华文中宋" pitchFamily="2" charset="-122"/>
            </a:endParaRPr>
          </a:p>
        </p:txBody>
      </p:sp>
      <p:sp>
        <p:nvSpPr>
          <p:cNvPr id="100355" name="文本占位符 10035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buNone/>
            </a:pPr>
            <a:r>
              <a:rPr>
                <a:ea typeface="华文中宋" pitchFamily="2" charset="-122"/>
              </a:rPr>
              <a:t>   管好钱的关键</a:t>
            </a:r>
            <a:r>
              <a:rPr i="1">
                <a:ea typeface="华文中宋" pitchFamily="2" charset="-122"/>
              </a:rPr>
              <a:t>——</a:t>
            </a:r>
            <a:r>
              <a:rPr i="1">
                <a:solidFill>
                  <a:schemeClr val="hlink"/>
                </a:solidFill>
                <a:ea typeface="华文中宋" pitchFamily="2" charset="-122"/>
              </a:rPr>
              <a:t>应收账款管理</a:t>
            </a:r>
            <a:endParaRPr i="1">
              <a:solidFill>
                <a:schemeClr val="hlink"/>
              </a:solidFill>
              <a:ea typeface="华文中宋" pitchFamily="2" charset="-122"/>
            </a:endParaRPr>
          </a:p>
          <a:p>
            <a:pPr lvl="0">
              <a:lnSpc>
                <a:spcPct val="90000"/>
              </a:lnSpc>
            </a:pPr>
            <a:r>
              <a:rPr>
                <a:ea typeface="华文中宋" pitchFamily="2" charset="-122"/>
              </a:rPr>
              <a:t>积极调查，做好客户信息管理</a:t>
            </a:r>
            <a:endParaRPr>
              <a:ea typeface="华文中宋" pitchFamily="2" charset="-122"/>
            </a:endParaRPr>
          </a:p>
          <a:p>
            <a:pPr lvl="0">
              <a:lnSpc>
                <a:spcPct val="90000"/>
              </a:lnSpc>
            </a:pPr>
            <a:r>
              <a:rPr>
                <a:ea typeface="华文中宋" pitchFamily="2" charset="-122"/>
              </a:rPr>
              <a:t>分析信息，确定客户信用额度</a:t>
            </a:r>
            <a:endParaRPr>
              <a:ea typeface="华文中宋" pitchFamily="2" charset="-122"/>
            </a:endParaRPr>
          </a:p>
          <a:p>
            <a:pPr lvl="0">
              <a:lnSpc>
                <a:spcPct val="90000"/>
              </a:lnSpc>
            </a:pPr>
            <a:r>
              <a:rPr>
                <a:ea typeface="华文中宋" pitchFamily="2" charset="-122"/>
              </a:rPr>
              <a:t>谨慎行事，进行信用风险控制</a:t>
            </a:r>
            <a:endParaRPr>
              <a:ea typeface="华文中宋" pitchFamily="2" charset="-122"/>
            </a:endParaRPr>
          </a:p>
          <a:p>
            <a:pPr lvl="0">
              <a:lnSpc>
                <a:spcPct val="90000"/>
              </a:lnSpc>
            </a:pPr>
            <a:r>
              <a:rPr>
                <a:ea typeface="华文中宋" pitchFamily="2" charset="-122"/>
              </a:rPr>
              <a:t>密切关注，实施应收账款监控</a:t>
            </a:r>
            <a:endParaRPr>
              <a:ea typeface="华文中宋" pitchFamily="2" charset="-122"/>
            </a:endParaRPr>
          </a:p>
          <a:p>
            <a:pPr lvl="0">
              <a:lnSpc>
                <a:spcPct val="90000"/>
              </a:lnSpc>
            </a:pPr>
            <a:r>
              <a:rPr>
                <a:ea typeface="华文中宋" pitchFamily="2" charset="-122"/>
              </a:rPr>
              <a:t>想方设法，追回客户拖欠账款</a:t>
            </a:r>
            <a:endParaRPr>
              <a:ea typeface="华文中宋" pitchFamily="2" charset="-122"/>
            </a:endParaRPr>
          </a:p>
          <a:p>
            <a:pPr lvl="0">
              <a:lnSpc>
                <a:spcPct val="90000"/>
              </a:lnSpc>
            </a:pPr>
            <a:endParaRPr>
              <a:ea typeface="华文中宋" pitchFamily="2" charset="-122"/>
            </a:endParaRPr>
          </a:p>
          <a:p>
            <a:pPr lvl="0">
              <a:lnSpc>
                <a:spcPct val="90000"/>
              </a:lnSpc>
            </a:pPr>
            <a:r>
              <a:rPr>
                <a:ea typeface="华文中宋" pitchFamily="2" charset="-122"/>
              </a:rPr>
              <a:t>资金管理流：题142、143</a:t>
            </a:r>
            <a:endParaRPr>
              <a:ea typeface="华文中宋" pitchFamily="2" charset="-122"/>
            </a:endParaRPr>
          </a:p>
          <a:p>
            <a:pPr lvl="0">
              <a:lnSpc>
                <a:spcPct val="90000"/>
              </a:lnSpc>
            </a:pPr>
            <a:endParaRPr>
              <a:ea typeface="华文中宋" pitchFamily="2" charset="-122"/>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标题 10137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生产者需沟通的信息</a:t>
            </a:r>
            <a:endParaRPr sz="4800">
              <a:solidFill>
                <a:schemeClr val="hlink"/>
              </a:solidFill>
              <a:ea typeface="华文中宋" pitchFamily="2" charset="-122"/>
            </a:endParaRPr>
          </a:p>
        </p:txBody>
      </p:sp>
      <p:sp>
        <p:nvSpPr>
          <p:cNvPr id="101379" name="文本占位符 10137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宏观信息</a:t>
            </a:r>
            <a:endParaRPr>
              <a:ea typeface="华文中宋" pitchFamily="2" charset="-122"/>
            </a:endParaRPr>
          </a:p>
          <a:p>
            <a:pPr lvl="0"/>
            <a:r>
              <a:rPr>
                <a:ea typeface="华文中宋" pitchFamily="2" charset="-122"/>
              </a:rPr>
              <a:t>竞争对手信息</a:t>
            </a:r>
            <a:endParaRPr>
              <a:ea typeface="华文中宋" pitchFamily="2" charset="-122"/>
            </a:endParaRPr>
          </a:p>
          <a:p>
            <a:pPr lvl="0"/>
            <a:r>
              <a:rPr>
                <a:ea typeface="华文中宋" pitchFamily="2" charset="-122"/>
              </a:rPr>
              <a:t>客户信息</a:t>
            </a:r>
            <a:endParaRPr>
              <a:ea typeface="华文中宋" pitchFamily="2" charset="-122"/>
            </a:endParaRPr>
          </a:p>
          <a:p>
            <a:pPr lvl="0"/>
            <a:r>
              <a:rPr>
                <a:ea typeface="华文中宋" pitchFamily="2" charset="-122"/>
              </a:rPr>
              <a:t>公司信息</a:t>
            </a:r>
            <a:endParaRPr>
              <a:ea typeface="华文中宋" pitchFamily="2" charset="-122"/>
            </a:endParaRPr>
          </a:p>
          <a:p>
            <a:pPr lvl="0"/>
            <a:r>
              <a:rPr>
                <a:ea typeface="华文中宋" pitchFamily="2" charset="-122"/>
              </a:rPr>
              <a:t>题144—149</a:t>
            </a:r>
            <a:endParaRPr>
              <a:ea typeface="华文中宋" pitchFamily="2" charset="-122"/>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标题 10240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信息沟通的方式或途径</a:t>
            </a:r>
            <a:endParaRPr sz="4800">
              <a:solidFill>
                <a:schemeClr val="hlink"/>
              </a:solidFill>
              <a:ea typeface="华文中宋" pitchFamily="2" charset="-122"/>
            </a:endParaRPr>
          </a:p>
        </p:txBody>
      </p:sp>
      <p:sp>
        <p:nvSpPr>
          <p:cNvPr id="102403" name="文本占位符 10240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内部报告制度</a:t>
            </a:r>
            <a:endParaRPr>
              <a:ea typeface="华文中宋" pitchFamily="2" charset="-122"/>
            </a:endParaRPr>
          </a:p>
          <a:p>
            <a:pPr lvl="0"/>
            <a:r>
              <a:rPr>
                <a:ea typeface="华文中宋" pitchFamily="2" charset="-122"/>
              </a:rPr>
              <a:t>客户数据库</a:t>
            </a:r>
            <a:endParaRPr>
              <a:ea typeface="华文中宋" pitchFamily="2" charset="-122"/>
            </a:endParaRPr>
          </a:p>
          <a:p>
            <a:pPr lvl="0"/>
            <a:r>
              <a:rPr>
                <a:ea typeface="华文中宋" pitchFamily="2" charset="-122"/>
              </a:rPr>
              <a:t>销售代表的例行巡视和拜访</a:t>
            </a:r>
            <a:endParaRPr>
              <a:ea typeface="华文中宋" pitchFamily="2" charset="-122"/>
            </a:endParaRPr>
          </a:p>
          <a:p>
            <a:pPr lvl="0"/>
            <a:r>
              <a:rPr>
                <a:ea typeface="华文中宋" pitchFamily="2" charset="-122"/>
              </a:rPr>
              <a:t>渠道成员会议</a:t>
            </a:r>
            <a:endParaRPr>
              <a:ea typeface="华文中宋" pitchFamily="2" charset="-122"/>
            </a:endParaRPr>
          </a:p>
          <a:p>
            <a:pPr lvl="0"/>
            <a:r>
              <a:rPr>
                <a:ea typeface="华文中宋" pitchFamily="2" charset="-122"/>
              </a:rPr>
              <a:t>互联网络</a:t>
            </a:r>
            <a:endParaRPr>
              <a:ea typeface="华文中宋" pitchFamily="2" charset="-122"/>
            </a:endParaRPr>
          </a:p>
          <a:p>
            <a:pPr lvl="0"/>
            <a:r>
              <a:rPr>
                <a:ea typeface="华文中宋" pitchFamily="2" charset="-122"/>
              </a:rPr>
              <a:t>公司简报</a:t>
            </a:r>
            <a:endParaRPr>
              <a:ea typeface="华文中宋" pitchFamily="2" charset="-122"/>
            </a:endParaRPr>
          </a:p>
          <a:p>
            <a:pPr lvl="0"/>
            <a:r>
              <a:rPr>
                <a:ea typeface="华文中宋" pitchFamily="2" charset="-122"/>
              </a:rPr>
              <a:t>题150—155</a:t>
            </a:r>
            <a:endParaRPr>
              <a:ea typeface="华文中宋" pitchFamily="2" charset="-122"/>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标题 10342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市场推广策划 </a:t>
            </a:r>
            <a:endParaRPr sz="4800">
              <a:solidFill>
                <a:schemeClr val="hlink"/>
              </a:solidFill>
              <a:ea typeface="华文中宋" pitchFamily="2" charset="-122"/>
            </a:endParaRPr>
          </a:p>
        </p:txBody>
      </p:sp>
      <p:sp>
        <p:nvSpPr>
          <p:cNvPr id="103427" name="文本占位符 103426"/>
          <p:cNvSpPr>
            <a:spLocks noGrp="1"/>
          </p:cNvSpPr>
          <p:nvPr>
            <p:ph type="body" idx="1"/>
          </p:nvPr>
        </p:nvSpPr>
        <p:spPr>
          <a:xfrm>
            <a:off x="457200" y="1600200"/>
            <a:ext cx="8229600" cy="4572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buNone/>
            </a:pPr>
            <a:r>
              <a:rPr i="1">
                <a:ea typeface="华文中宋" pitchFamily="2" charset="-122"/>
              </a:rPr>
              <a:t>   市场推广是企业的营销活动中</a:t>
            </a:r>
            <a:r>
              <a:rPr>
                <a:solidFill>
                  <a:schemeClr val="hlink"/>
                </a:solidFill>
                <a:ea typeface="华文中宋" pitchFamily="2" charset="-122"/>
              </a:rPr>
              <a:t>最复杂、最富</a:t>
            </a:r>
            <a:r>
              <a:rPr i="1">
                <a:ea typeface="华文中宋" pitchFamily="2" charset="-122"/>
              </a:rPr>
              <a:t>技巧的一个环节</a:t>
            </a:r>
            <a:endParaRPr i="1">
              <a:ea typeface="华文中宋" pitchFamily="2" charset="-122"/>
            </a:endParaRPr>
          </a:p>
          <a:p>
            <a:pPr lvl="0">
              <a:lnSpc>
                <a:spcPct val="90000"/>
              </a:lnSpc>
            </a:pPr>
            <a:r>
              <a:rPr>
                <a:ea typeface="华文中宋" pitchFamily="2" charset="-122"/>
              </a:rPr>
              <a:t>销售促进的内容</a:t>
            </a:r>
            <a:endParaRPr>
              <a:ea typeface="华文中宋" pitchFamily="2" charset="-122"/>
            </a:endParaRPr>
          </a:p>
          <a:p>
            <a:pPr lvl="1">
              <a:lnSpc>
                <a:spcPct val="90000"/>
              </a:lnSpc>
              <a:buFont typeface="Wingdings" panose="05000000000000000000" pitchFamily="2" charset="2"/>
              <a:buChar char="Ø"/>
            </a:pPr>
            <a:r>
              <a:rPr i="1">
                <a:ea typeface="华文中宋" pitchFamily="2" charset="-122"/>
              </a:rPr>
              <a:t>建立销售促进目标</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选择销售促进工具</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制定销售促进方案</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试验、实施和控制销售促进方案</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评估销售促进效果</a:t>
            </a:r>
            <a:endParaRPr i="1">
              <a:ea typeface="华文中宋" pitchFamily="2" charset="-122"/>
            </a:endParaRPr>
          </a:p>
          <a:p>
            <a:pPr lvl="1">
              <a:lnSpc>
                <a:spcPct val="90000"/>
              </a:lnSpc>
              <a:buFont typeface="Wingdings" panose="05000000000000000000" pitchFamily="2" charset="2"/>
              <a:buChar char="Ø"/>
            </a:pPr>
            <a:r>
              <a:rPr i="1">
                <a:ea typeface="华文中宋" pitchFamily="2" charset="-122"/>
              </a:rPr>
              <a:t>题156—172</a:t>
            </a:r>
            <a:endParaRPr i="1">
              <a:ea typeface="华文中宋" pitchFamily="2" charset="-122"/>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标题 10444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p:txBody>
      </p:sp>
      <p:sp>
        <p:nvSpPr>
          <p:cNvPr id="104451" name="文本占位符 10445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sz="3600">
                <a:latin typeface="华文中宋" pitchFamily="2" charset="-122"/>
                <a:ea typeface="华文中宋" pitchFamily="2" charset="-122"/>
              </a:rPr>
              <a:t>实施计划包括的两个时间：</a:t>
            </a:r>
            <a:endParaRPr sz="3600">
              <a:latin typeface="华文中宋" pitchFamily="2" charset="-122"/>
              <a:ea typeface="华文中宋" pitchFamily="2" charset="-122"/>
            </a:endParaRPr>
          </a:p>
          <a:p>
            <a:pPr lvl="1">
              <a:buFont typeface="Wingdings" panose="05000000000000000000" pitchFamily="2" charset="2"/>
              <a:buChar char="Ø"/>
            </a:pPr>
            <a:r>
              <a:rPr sz="3200">
                <a:solidFill>
                  <a:schemeClr val="hlink"/>
                </a:solidFill>
                <a:latin typeface="华文中宋" pitchFamily="2" charset="-122"/>
                <a:ea typeface="华文中宋" pitchFamily="2" charset="-122"/>
              </a:rPr>
              <a:t>前置时间</a:t>
            </a:r>
            <a:endParaRPr sz="3200">
              <a:solidFill>
                <a:schemeClr val="hlink"/>
              </a:solidFill>
              <a:latin typeface="华文中宋" pitchFamily="2" charset="-122"/>
              <a:ea typeface="华文中宋" pitchFamily="2" charset="-122"/>
            </a:endParaRPr>
          </a:p>
          <a:p>
            <a:pPr lvl="2">
              <a:buFont typeface="Wingdings" panose="05000000000000000000" pitchFamily="2" charset="2"/>
              <a:buNone/>
            </a:pPr>
            <a:r>
              <a:rPr sz="2800">
                <a:latin typeface="华文中宋" pitchFamily="2" charset="-122"/>
                <a:ea typeface="华文中宋" pitchFamily="2" charset="-122"/>
              </a:rPr>
              <a:t>从开始实施销售促进方案前所必须的准备时间</a:t>
            </a:r>
            <a:endParaRPr sz="2800">
              <a:latin typeface="华文中宋" pitchFamily="2" charset="-122"/>
              <a:ea typeface="华文中宋" pitchFamily="2" charset="-122"/>
            </a:endParaRPr>
          </a:p>
          <a:p>
            <a:pPr lvl="1">
              <a:buFont typeface="Wingdings" panose="05000000000000000000" pitchFamily="2" charset="2"/>
              <a:buChar char="Ø"/>
            </a:pPr>
            <a:r>
              <a:rPr sz="3200">
                <a:solidFill>
                  <a:schemeClr val="hlink"/>
                </a:solidFill>
                <a:latin typeface="华文中宋" pitchFamily="2" charset="-122"/>
                <a:ea typeface="华文中宋" pitchFamily="2" charset="-122"/>
              </a:rPr>
              <a:t>销售延续时间</a:t>
            </a:r>
            <a:endParaRPr sz="3200">
              <a:solidFill>
                <a:schemeClr val="hlink"/>
              </a:solidFill>
              <a:latin typeface="华文中宋" pitchFamily="2" charset="-122"/>
              <a:ea typeface="华文中宋" pitchFamily="2" charset="-122"/>
            </a:endParaRPr>
          </a:p>
          <a:p>
            <a:pPr lvl="2">
              <a:buFont typeface="Wingdings" panose="05000000000000000000" pitchFamily="2" charset="2"/>
              <a:buNone/>
            </a:pPr>
            <a:r>
              <a:rPr sz="2800">
                <a:latin typeface="华文中宋" pitchFamily="2" charset="-122"/>
                <a:ea typeface="华文中宋" pitchFamily="2" charset="-122"/>
              </a:rPr>
              <a:t>从开始实施优惠措施起到大约95%的采取此优待办法的商品已经到达消费者手中为止的时间</a:t>
            </a:r>
            <a:endParaRPr sz="2800">
              <a:latin typeface="华文中宋" pitchFamily="2" charset="-122"/>
              <a:ea typeface="华文中宋" pitchFamily="2" charset="-122"/>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0547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销售促进策略</a:t>
            </a:r>
            <a:endParaRPr sz="4800">
              <a:solidFill>
                <a:schemeClr val="hlink"/>
              </a:solidFill>
              <a:ea typeface="华文中宋" pitchFamily="2" charset="-122"/>
            </a:endParaRPr>
          </a:p>
        </p:txBody>
      </p:sp>
      <p:sp>
        <p:nvSpPr>
          <p:cNvPr id="105475" name="文本占位符 105474"/>
          <p:cNvSpPr>
            <a:spLocks noGrp="1"/>
          </p:cNvSpPr>
          <p:nvPr>
            <p:ph type="body" idx="1"/>
          </p:nvPr>
        </p:nvSpPr>
        <p:spPr>
          <a:xfrm>
            <a:off x="457200" y="1600200"/>
            <a:ext cx="8229600" cy="4724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solidFill>
                  <a:schemeClr val="hlink"/>
                </a:solidFill>
                <a:ea typeface="华文中宋" pitchFamily="2" charset="-122"/>
              </a:rPr>
              <a:t>退费优待</a:t>
            </a:r>
            <a:endParaRPr>
              <a:solidFill>
                <a:schemeClr val="hlink"/>
              </a:solidFill>
              <a:ea typeface="华文中宋" pitchFamily="2" charset="-122"/>
            </a:endParaRPr>
          </a:p>
          <a:p>
            <a:pPr lvl="1">
              <a:lnSpc>
                <a:spcPct val="90000"/>
              </a:lnSpc>
              <a:buNone/>
            </a:pPr>
            <a:r>
              <a:rPr>
                <a:ea typeface="华文中宋" pitchFamily="2" charset="-122"/>
              </a:rPr>
              <a:t>提供购物凭证，退还一定金额</a:t>
            </a:r>
            <a:endParaRPr>
              <a:ea typeface="华文中宋" pitchFamily="2" charset="-122"/>
            </a:endParaRPr>
          </a:p>
          <a:p>
            <a:pPr lvl="0">
              <a:lnSpc>
                <a:spcPct val="90000"/>
              </a:lnSpc>
            </a:pPr>
            <a:r>
              <a:rPr>
                <a:solidFill>
                  <a:schemeClr val="hlink"/>
                </a:solidFill>
                <a:ea typeface="华文中宋" pitchFamily="2" charset="-122"/>
              </a:rPr>
              <a:t>竞赛与抽奖</a:t>
            </a:r>
            <a:endParaRPr>
              <a:solidFill>
                <a:schemeClr val="hlink"/>
              </a:solidFill>
              <a:ea typeface="华文中宋" pitchFamily="2" charset="-122"/>
            </a:endParaRPr>
          </a:p>
          <a:p>
            <a:pPr lvl="0">
              <a:lnSpc>
                <a:spcPct val="90000"/>
              </a:lnSpc>
            </a:pPr>
            <a:r>
              <a:rPr>
                <a:solidFill>
                  <a:schemeClr val="hlink"/>
                </a:solidFill>
                <a:ea typeface="华文中宋" pitchFamily="2" charset="-122"/>
              </a:rPr>
              <a:t>付费赠送</a:t>
            </a:r>
            <a:endParaRPr>
              <a:solidFill>
                <a:schemeClr val="hlink"/>
              </a:solidFill>
              <a:ea typeface="华文中宋" pitchFamily="2" charset="-122"/>
            </a:endParaRPr>
          </a:p>
          <a:p>
            <a:pPr lvl="1">
              <a:lnSpc>
                <a:spcPct val="90000"/>
              </a:lnSpc>
              <a:buNone/>
            </a:pPr>
            <a:r>
              <a:rPr>
                <a:ea typeface="华文中宋" pitchFamily="2" charset="-122"/>
              </a:rPr>
              <a:t>购买特定商品，再加部分费用即可获赠品</a:t>
            </a:r>
            <a:endParaRPr>
              <a:ea typeface="华文中宋" pitchFamily="2" charset="-122"/>
            </a:endParaRPr>
          </a:p>
          <a:p>
            <a:pPr lvl="0">
              <a:lnSpc>
                <a:spcPct val="90000"/>
              </a:lnSpc>
            </a:pPr>
            <a:r>
              <a:rPr>
                <a:solidFill>
                  <a:schemeClr val="hlink"/>
                </a:solidFill>
                <a:ea typeface="华文中宋" pitchFamily="2" charset="-122"/>
              </a:rPr>
              <a:t>包装促销</a:t>
            </a:r>
            <a:endParaRPr>
              <a:solidFill>
                <a:schemeClr val="hlink"/>
              </a:solidFill>
              <a:ea typeface="华文中宋" pitchFamily="2" charset="-122"/>
            </a:endParaRPr>
          </a:p>
          <a:p>
            <a:pPr lvl="1">
              <a:lnSpc>
                <a:spcPct val="90000"/>
              </a:lnSpc>
              <a:buNone/>
            </a:pPr>
            <a:r>
              <a:rPr>
                <a:ea typeface="华文中宋" pitchFamily="2" charset="-122"/>
              </a:rPr>
              <a:t>包装内、上、外附赠赠品</a:t>
            </a:r>
            <a:endParaRPr>
              <a:ea typeface="华文中宋" pitchFamily="2" charset="-122"/>
            </a:endParaRPr>
          </a:p>
          <a:p>
            <a:pPr lvl="0">
              <a:lnSpc>
                <a:spcPct val="90000"/>
              </a:lnSpc>
            </a:pPr>
            <a:r>
              <a:rPr>
                <a:solidFill>
                  <a:schemeClr val="hlink"/>
                </a:solidFill>
                <a:ea typeface="华文中宋" pitchFamily="2" charset="-122"/>
              </a:rPr>
              <a:t>零售补贴</a:t>
            </a:r>
            <a:endParaRPr>
              <a:solidFill>
                <a:schemeClr val="hlink"/>
              </a:solidFill>
              <a:ea typeface="华文中宋" pitchFamily="2" charset="-122"/>
            </a:endParaRPr>
          </a:p>
          <a:p>
            <a:pPr lvl="1">
              <a:lnSpc>
                <a:spcPct val="90000"/>
              </a:lnSpc>
              <a:buNone/>
            </a:pPr>
            <a:r>
              <a:rPr>
                <a:ea typeface="华文中宋" pitchFamily="2" charset="-122"/>
              </a:rPr>
              <a:t>厂商激励零售商的</a:t>
            </a:r>
            <a:r>
              <a:rPr>
                <a:solidFill>
                  <a:schemeClr val="hlink"/>
                </a:solidFill>
                <a:ea typeface="华文中宋" pitchFamily="2" charset="-122"/>
              </a:rPr>
              <a:t>惯用法宝</a:t>
            </a:r>
            <a:endParaRPr>
              <a:solidFill>
                <a:schemeClr val="hlink"/>
              </a:solidFill>
              <a:ea typeface="华文中宋" pitchFamily="2" charset="-122"/>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标题 10649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退费优待</a:t>
            </a:r>
            <a:endParaRPr sz="4800">
              <a:solidFill>
                <a:schemeClr val="hlink"/>
              </a:solidFill>
              <a:ea typeface="华文中宋" pitchFamily="2" charset="-122"/>
            </a:endParaRPr>
          </a:p>
        </p:txBody>
      </p:sp>
      <p:sp>
        <p:nvSpPr>
          <p:cNvPr id="106499" name="文本占位符 106498"/>
          <p:cNvSpPr>
            <a:spLocks noGrp="1"/>
          </p:cNvSpPr>
          <p:nvPr>
            <p:ph type="body" idx="1"/>
          </p:nvPr>
        </p:nvSpPr>
        <p:spPr>
          <a:xfrm>
            <a:off x="457200" y="1600200"/>
            <a:ext cx="84582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latin typeface="华文中宋" pitchFamily="2" charset="-122"/>
                <a:ea typeface="华文中宋" pitchFamily="2" charset="-122"/>
              </a:rPr>
              <a:t>20世纪80年代，美国</a:t>
            </a:r>
            <a:r>
              <a:rPr>
                <a:solidFill>
                  <a:schemeClr val="hlink"/>
                </a:solidFill>
                <a:latin typeface="华文中宋" pitchFamily="2" charset="-122"/>
                <a:ea typeface="华文中宋" pitchFamily="2" charset="-122"/>
              </a:rPr>
              <a:t>最热门</a:t>
            </a:r>
            <a:r>
              <a:rPr>
                <a:latin typeface="华文中宋" pitchFamily="2" charset="-122"/>
                <a:ea typeface="华文中宋" pitchFamily="2" charset="-122"/>
              </a:rPr>
              <a:t>的促销方式之一</a:t>
            </a:r>
            <a:endParaRPr>
              <a:latin typeface="华文中宋" pitchFamily="2" charset="-122"/>
              <a:ea typeface="华文中宋" pitchFamily="2" charset="-122"/>
            </a:endParaRPr>
          </a:p>
          <a:p>
            <a:pPr lvl="0"/>
            <a:r>
              <a:rPr>
                <a:latin typeface="华文中宋" pitchFamily="2" charset="-122"/>
                <a:ea typeface="华文中宋" pitchFamily="2" charset="-122"/>
              </a:rPr>
              <a:t>可用于同家厂商的同类型商品，也可与别家厂商的商品联合举办</a:t>
            </a:r>
            <a:endParaRPr>
              <a:latin typeface="华文中宋" pitchFamily="2" charset="-122"/>
              <a:ea typeface="华文中宋" pitchFamily="2" charset="-122"/>
            </a:endParaRPr>
          </a:p>
          <a:p>
            <a:pPr lvl="0"/>
            <a:r>
              <a:rPr>
                <a:latin typeface="华文中宋" pitchFamily="2" charset="-122"/>
                <a:ea typeface="华文中宋" pitchFamily="2" charset="-122"/>
              </a:rPr>
              <a:t>适用于各行各业，绝大部分商品，效果明显</a:t>
            </a:r>
            <a:endParaRPr>
              <a:latin typeface="华文中宋" pitchFamily="2" charset="-122"/>
              <a:ea typeface="华文中宋" pitchFamily="2" charset="-122"/>
            </a:endParaRPr>
          </a:p>
          <a:p>
            <a:pPr lvl="0"/>
            <a:r>
              <a:rPr>
                <a:latin typeface="华文中宋" pitchFamily="2" charset="-122"/>
                <a:ea typeface="华文中宋" pitchFamily="2" charset="-122"/>
              </a:rPr>
              <a:t>不适用产品——</a:t>
            </a:r>
            <a:r>
              <a:rPr>
                <a:solidFill>
                  <a:schemeClr val="hlink"/>
                </a:solidFill>
                <a:latin typeface="华文中宋" pitchFamily="2" charset="-122"/>
                <a:ea typeface="华文中宋" pitchFamily="2" charset="-122"/>
              </a:rPr>
              <a:t>高度个性化</a:t>
            </a:r>
            <a:r>
              <a:rPr>
                <a:latin typeface="华文中宋" pitchFamily="2" charset="-122"/>
                <a:ea typeface="华文中宋" pitchFamily="2" charset="-122"/>
              </a:rPr>
              <a:t>商品、</a:t>
            </a:r>
            <a:r>
              <a:rPr>
                <a:solidFill>
                  <a:schemeClr val="hlink"/>
                </a:solidFill>
                <a:latin typeface="华文中宋" pitchFamily="2" charset="-122"/>
                <a:ea typeface="华文中宋" pitchFamily="2" charset="-122"/>
              </a:rPr>
              <a:t>经久耐用</a:t>
            </a:r>
            <a:r>
              <a:rPr>
                <a:latin typeface="华文中宋" pitchFamily="2" charset="-122"/>
                <a:ea typeface="华文中宋" pitchFamily="2" charset="-122"/>
              </a:rPr>
              <a:t>商品</a:t>
            </a:r>
            <a:endParaRPr>
              <a:latin typeface="华文中宋" pitchFamily="2" charset="-122"/>
              <a:ea typeface="华文中宋" pitchFamily="2" charset="-122"/>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标题 10752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竞赛与抽奖</a:t>
            </a:r>
            <a:endParaRPr sz="4800">
              <a:solidFill>
                <a:schemeClr val="hlink"/>
              </a:solidFill>
              <a:ea typeface="华文中宋" pitchFamily="2" charset="-122"/>
            </a:endParaRPr>
          </a:p>
        </p:txBody>
      </p:sp>
      <p:sp>
        <p:nvSpPr>
          <p:cNvPr id="107523" name="文本占位符 10752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latin typeface="华文中宋" pitchFamily="2" charset="-122"/>
                <a:ea typeface="华文中宋" pitchFamily="2" charset="-122"/>
              </a:rPr>
              <a:t>竞赛的3个要素</a:t>
            </a:r>
            <a:endParaRPr>
              <a:latin typeface="华文中宋" pitchFamily="2" charset="-122"/>
              <a:ea typeface="华文中宋" pitchFamily="2" charset="-122"/>
            </a:endParaRPr>
          </a:p>
          <a:p>
            <a:pPr lvl="1">
              <a:buFont typeface="Wingdings" panose="05000000000000000000" pitchFamily="2" charset="2"/>
            </a:pPr>
            <a:r>
              <a:rPr i="1">
                <a:latin typeface="华文中宋" pitchFamily="2" charset="-122"/>
                <a:ea typeface="华文中宋" pitchFamily="2" charset="-122"/>
              </a:rPr>
              <a:t>奖品</a:t>
            </a:r>
            <a:endParaRPr i="1">
              <a:latin typeface="华文中宋" pitchFamily="2" charset="-122"/>
              <a:ea typeface="华文中宋" pitchFamily="2" charset="-122"/>
            </a:endParaRPr>
          </a:p>
          <a:p>
            <a:pPr lvl="1">
              <a:buFont typeface="Wingdings" panose="05000000000000000000" pitchFamily="2" charset="2"/>
            </a:pPr>
            <a:r>
              <a:rPr i="1">
                <a:latin typeface="华文中宋" pitchFamily="2" charset="-122"/>
                <a:ea typeface="华文中宋" pitchFamily="2" charset="-122"/>
              </a:rPr>
              <a:t>参与者的才能和学识</a:t>
            </a:r>
            <a:endParaRPr i="1">
              <a:latin typeface="华文中宋" pitchFamily="2" charset="-122"/>
              <a:ea typeface="华文中宋" pitchFamily="2" charset="-122"/>
            </a:endParaRPr>
          </a:p>
          <a:p>
            <a:pPr lvl="1">
              <a:buFont typeface="Wingdings" panose="05000000000000000000" pitchFamily="2" charset="2"/>
            </a:pPr>
            <a:r>
              <a:rPr i="1">
                <a:latin typeface="华文中宋" pitchFamily="2" charset="-122"/>
                <a:ea typeface="华文中宋" pitchFamily="2" charset="-122"/>
              </a:rPr>
              <a:t>某些参加条件限制</a:t>
            </a:r>
            <a:endParaRPr i="1">
              <a:latin typeface="华文中宋" pitchFamily="2" charset="-122"/>
              <a:ea typeface="华文中宋" pitchFamily="2" charset="-122"/>
            </a:endParaRPr>
          </a:p>
          <a:p>
            <a:pPr lvl="0"/>
            <a:r>
              <a:rPr i="1">
                <a:latin typeface="华文中宋" pitchFamily="2" charset="-122"/>
                <a:ea typeface="华文中宋" pitchFamily="2" charset="-122"/>
              </a:rPr>
              <a:t>直接式抽奖</a:t>
            </a:r>
            <a:endParaRPr i="1">
              <a:latin typeface="华文中宋" pitchFamily="2" charset="-122"/>
              <a:ea typeface="华文中宋" pitchFamily="2" charset="-122"/>
            </a:endParaRPr>
          </a:p>
          <a:p>
            <a:pPr lvl="0"/>
            <a:r>
              <a:rPr i="1">
                <a:latin typeface="华文中宋" pitchFamily="2" charset="-122"/>
                <a:ea typeface="华文中宋" pitchFamily="2" charset="-122"/>
              </a:rPr>
              <a:t>对奖式抽奖</a:t>
            </a:r>
            <a:endParaRPr i="1">
              <a:latin typeface="华文中宋" pitchFamily="2" charset="-122"/>
              <a:ea typeface="华文中宋" pitchFamily="2" charset="-122"/>
            </a:endParaRPr>
          </a:p>
          <a:p>
            <a:pPr lvl="1">
              <a:buNone/>
            </a:pPr>
            <a:r>
              <a:rPr i="1">
                <a:latin typeface="华文中宋" pitchFamily="2" charset="-122"/>
                <a:ea typeface="华文中宋" pitchFamily="2" charset="-122"/>
              </a:rPr>
              <a:t>厂商事先选定好数字或标志，到期后，由媒体公告中奖数字或标志</a:t>
            </a:r>
            <a:endParaRPr i="1">
              <a:latin typeface="华文中宋" pitchFamily="2" charset="-122"/>
              <a:ea typeface="华文中宋" pitchFamily="2" charset="-122"/>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标题 10854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计划性学习</a:t>
            </a:r>
            <a:endParaRPr sz="4800">
              <a:solidFill>
                <a:schemeClr val="hlink"/>
              </a:solidFill>
              <a:ea typeface="华文中宋" pitchFamily="2" charset="-122"/>
            </a:endParaRPr>
          </a:p>
        </p:txBody>
      </p:sp>
      <p:sp>
        <p:nvSpPr>
          <p:cNvPr id="108547" name="文本占位符 10854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参加者必须首先详细阅读举办活动的宣传资料，以便获得符合参加活动的答案，然后在商品标签、包装或广告上回答某些问题，最后由厂商抽出答出正确答案的中奖者。</a:t>
            </a:r>
            <a:endParaRPr>
              <a:ea typeface="华文中宋" pitchFamily="2" charset="-122"/>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0956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p:txBody>
      </p:sp>
      <p:sp>
        <p:nvSpPr>
          <p:cNvPr id="109571" name="文本占位符 10957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i="1">
                <a:ea typeface="华文中宋" pitchFamily="2" charset="-122"/>
              </a:rPr>
              <a:t>付费赠送成功的</a:t>
            </a:r>
            <a:r>
              <a:rPr>
                <a:solidFill>
                  <a:schemeClr val="hlink"/>
                </a:solidFill>
                <a:ea typeface="华文中宋" pitchFamily="2" charset="-122"/>
              </a:rPr>
              <a:t>关键</a:t>
            </a:r>
            <a:r>
              <a:rPr i="1">
                <a:ea typeface="华文中宋" pitchFamily="2" charset="-122"/>
              </a:rPr>
              <a:t>——赠品只能从此次赠送中获得，而很难从别处寻找。</a:t>
            </a:r>
            <a:endParaRPr i="1">
              <a:ea typeface="华文中宋" pitchFamily="2" charset="-122"/>
            </a:endParaRPr>
          </a:p>
          <a:p>
            <a:pPr lvl="0"/>
            <a:r>
              <a:rPr i="1">
                <a:ea typeface="华文中宋" pitchFamily="2" charset="-122"/>
              </a:rPr>
              <a:t>厂商激励零售商积极促销的惯用法宝是——</a:t>
            </a:r>
            <a:r>
              <a:rPr>
                <a:solidFill>
                  <a:schemeClr val="hlink"/>
                </a:solidFill>
                <a:ea typeface="华文中宋" pitchFamily="2" charset="-122"/>
              </a:rPr>
              <a:t>零售补贴</a:t>
            </a:r>
            <a:r>
              <a:rPr>
                <a:ea typeface="华文中宋" pitchFamily="2" charset="-122"/>
              </a:rPr>
              <a:t>（</a:t>
            </a:r>
            <a:r>
              <a:rPr>
                <a:solidFill>
                  <a:schemeClr val="hlink"/>
                </a:solidFill>
                <a:ea typeface="华文中宋" pitchFamily="2" charset="-122"/>
              </a:rPr>
              <a:t>零售折让</a:t>
            </a:r>
            <a:r>
              <a:rPr>
                <a:ea typeface="华文中宋" pitchFamily="2" charset="-122"/>
              </a:rPr>
              <a:t>）</a:t>
            </a:r>
            <a:endParaRPr>
              <a:ea typeface="华文中宋" pitchFamily="2" charset="-122"/>
            </a:endParaRPr>
          </a:p>
          <a:p>
            <a:pPr lvl="1">
              <a:buFont typeface="Wingdings" panose="05000000000000000000" pitchFamily="2" charset="2"/>
              <a:buChar char="Ø"/>
            </a:pPr>
            <a:r>
              <a:rPr i="1">
                <a:ea typeface="华文中宋" pitchFamily="2" charset="-122"/>
              </a:rPr>
              <a:t>无条件补贴</a:t>
            </a:r>
            <a:endParaRPr i="1">
              <a:ea typeface="华文中宋" pitchFamily="2" charset="-122"/>
            </a:endParaRPr>
          </a:p>
          <a:p>
            <a:pPr lvl="1">
              <a:buFont typeface="Wingdings" panose="05000000000000000000" pitchFamily="2" charset="2"/>
              <a:buChar char="Ø"/>
            </a:pPr>
            <a:r>
              <a:rPr i="1">
                <a:ea typeface="华文中宋" pitchFamily="2" charset="-122"/>
              </a:rPr>
              <a:t>有条件补贴</a:t>
            </a:r>
            <a:endParaRPr i="1">
              <a:ea typeface="华文中宋" pitchFamily="2" charset="-122"/>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文本占位符 110594"/>
          <p:cNvSpPr>
            <a:spLocks noGrp="1"/>
          </p:cNvSpPr>
          <p:nvPr>
            <p:ph type="body" idx="1"/>
          </p:nvPr>
        </p:nvSpPr>
        <p:spPr>
          <a:xfrm>
            <a:off x="457200" y="655638"/>
            <a:ext cx="8229600" cy="58213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solidFill>
                  <a:schemeClr val="hlink"/>
                </a:solidFill>
                <a:ea typeface="华文中宋" pitchFamily="2" charset="-122"/>
              </a:rPr>
              <a:t>无条件补贴  题171、172</a:t>
            </a:r>
            <a:endParaRPr>
              <a:solidFill>
                <a:schemeClr val="hlink"/>
              </a:solidFill>
              <a:ea typeface="华文中宋" pitchFamily="2" charset="-122"/>
            </a:endParaRPr>
          </a:p>
          <a:p>
            <a:pPr lvl="1">
              <a:buFont typeface="Wingdings" panose="05000000000000000000" pitchFamily="2" charset="2"/>
            </a:pPr>
            <a:r>
              <a:rPr>
                <a:ea typeface="华文中宋" pitchFamily="2" charset="-122"/>
              </a:rPr>
              <a:t>购买补贴</a:t>
            </a:r>
            <a:endParaRPr>
              <a:ea typeface="华文中宋" pitchFamily="2" charset="-122"/>
            </a:endParaRPr>
          </a:p>
          <a:p>
            <a:pPr lvl="1">
              <a:buFont typeface="Wingdings" panose="05000000000000000000" pitchFamily="2" charset="2"/>
            </a:pPr>
            <a:r>
              <a:rPr>
                <a:ea typeface="华文中宋" pitchFamily="2" charset="-122"/>
              </a:rPr>
              <a:t>凭发票扣抵补贴</a:t>
            </a:r>
            <a:endParaRPr>
              <a:ea typeface="华文中宋" pitchFamily="2" charset="-122"/>
            </a:endParaRPr>
          </a:p>
          <a:p>
            <a:pPr lvl="1">
              <a:buFont typeface="Wingdings" panose="05000000000000000000" pitchFamily="2" charset="2"/>
            </a:pPr>
            <a:r>
              <a:rPr>
                <a:ea typeface="华文中宋" pitchFamily="2" charset="-122"/>
              </a:rPr>
              <a:t>免费附赠补贴</a:t>
            </a:r>
            <a:endParaRPr>
              <a:ea typeface="华文中宋" pitchFamily="2" charset="-122"/>
            </a:endParaRPr>
          </a:p>
          <a:p>
            <a:pPr lvl="1">
              <a:buFont typeface="Wingdings" panose="05000000000000000000" pitchFamily="2" charset="2"/>
            </a:pPr>
            <a:r>
              <a:rPr>
                <a:ea typeface="华文中宋" pitchFamily="2" charset="-122"/>
              </a:rPr>
              <a:t>延期付款</a:t>
            </a:r>
            <a:endParaRPr>
              <a:ea typeface="华文中宋" pitchFamily="2" charset="-122"/>
            </a:endParaRPr>
          </a:p>
          <a:p>
            <a:pPr lvl="0"/>
            <a:r>
              <a:rPr>
                <a:solidFill>
                  <a:schemeClr val="hlink"/>
                </a:solidFill>
                <a:ea typeface="华文中宋" pitchFamily="2" charset="-122"/>
              </a:rPr>
              <a:t>有条件补贴</a:t>
            </a:r>
            <a:endParaRPr>
              <a:solidFill>
                <a:schemeClr val="hlink"/>
              </a:solidFill>
              <a:ea typeface="华文中宋" pitchFamily="2" charset="-122"/>
            </a:endParaRPr>
          </a:p>
          <a:p>
            <a:pPr lvl="1">
              <a:buFont typeface="Wingdings" panose="05000000000000000000" pitchFamily="2" charset="2"/>
              <a:buChar char="Ø"/>
            </a:pPr>
            <a:r>
              <a:rPr i="1">
                <a:ea typeface="华文中宋" pitchFamily="2" charset="-122"/>
              </a:rPr>
              <a:t>现金折让</a:t>
            </a:r>
            <a:endParaRPr i="1">
              <a:ea typeface="华文中宋" pitchFamily="2" charset="-122"/>
            </a:endParaRPr>
          </a:p>
          <a:p>
            <a:pPr lvl="1">
              <a:buFont typeface="Wingdings" panose="05000000000000000000" pitchFamily="2" charset="2"/>
              <a:buChar char="Ø"/>
            </a:pPr>
            <a:r>
              <a:rPr i="1">
                <a:ea typeface="华文中宋" pitchFamily="2" charset="-122"/>
              </a:rPr>
              <a:t>广告补贴</a:t>
            </a:r>
            <a:endParaRPr i="1">
              <a:ea typeface="华文中宋" pitchFamily="2" charset="-122"/>
            </a:endParaRPr>
          </a:p>
          <a:p>
            <a:pPr lvl="1">
              <a:buFont typeface="Wingdings" panose="05000000000000000000" pitchFamily="2" charset="2"/>
              <a:buChar char="Ø"/>
            </a:pPr>
            <a:r>
              <a:rPr i="1">
                <a:ea typeface="华文中宋" pitchFamily="2" charset="-122"/>
              </a:rPr>
              <a:t>大批展示补贴</a:t>
            </a:r>
            <a:endParaRPr i="1">
              <a:ea typeface="华文中宋" pitchFamily="2" charset="-122"/>
            </a:endParaRPr>
          </a:p>
          <a:p>
            <a:pPr lvl="1">
              <a:buFont typeface="Wingdings" panose="05000000000000000000" pitchFamily="2" charset="2"/>
              <a:buChar char="Ø"/>
            </a:pPr>
            <a:r>
              <a:rPr i="1">
                <a:ea typeface="华文中宋" pitchFamily="2" charset="-122"/>
              </a:rPr>
              <a:t>点存货补贴</a:t>
            </a:r>
            <a:endParaRPr i="1">
              <a:ea typeface="华文中宋" pitchFamily="2" charset="-122"/>
            </a:endParaRPr>
          </a:p>
          <a:p>
            <a:pPr lvl="1">
              <a:buFont typeface="Wingdings" panose="05000000000000000000" pitchFamily="2" charset="2"/>
              <a:buChar char="Ø"/>
            </a:pPr>
            <a:r>
              <a:rPr i="1">
                <a:ea typeface="华文中宋" pitchFamily="2" charset="-122"/>
              </a:rPr>
              <a:t>恢复库存补贴</a:t>
            </a:r>
            <a:endParaRPr i="1">
              <a:ea typeface="华文中宋" pitchFamily="2" charset="-122"/>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1161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公共关系的特征</a:t>
            </a:r>
            <a:endParaRPr sz="4800">
              <a:solidFill>
                <a:schemeClr val="hlink"/>
              </a:solidFill>
              <a:ea typeface="华文中宋" pitchFamily="2" charset="-122"/>
            </a:endParaRPr>
          </a:p>
        </p:txBody>
      </p:sp>
      <p:sp>
        <p:nvSpPr>
          <p:cNvPr id="111619" name="文本占位符 11161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buNone/>
            </a:pPr>
            <a:r>
              <a:rPr>
                <a:ea typeface="华文中宋" pitchFamily="2" charset="-122"/>
              </a:rPr>
              <a:t>   企业</a:t>
            </a:r>
            <a:r>
              <a:rPr>
                <a:solidFill>
                  <a:schemeClr val="hlink"/>
                </a:solidFill>
                <a:ea typeface="华文中宋" pitchFamily="2" charset="-122"/>
              </a:rPr>
              <a:t>任何人</a:t>
            </a:r>
            <a:r>
              <a:rPr>
                <a:ea typeface="华文中宋" pitchFamily="2" charset="-122"/>
              </a:rPr>
              <a:t>都在一定程度上担负着公共关系的职责</a:t>
            </a:r>
            <a:endParaRPr>
              <a:ea typeface="华文中宋" pitchFamily="2" charset="-122"/>
            </a:endParaRPr>
          </a:p>
          <a:p>
            <a:pPr lvl="0">
              <a:lnSpc>
                <a:spcPct val="90000"/>
              </a:lnSpc>
              <a:buNone/>
            </a:pPr>
            <a:endParaRPr sz="1600">
              <a:ea typeface="华文中宋" pitchFamily="2" charset="-122"/>
            </a:endParaRPr>
          </a:p>
          <a:p>
            <a:pPr lvl="0">
              <a:lnSpc>
                <a:spcPct val="90000"/>
              </a:lnSpc>
            </a:pPr>
            <a:r>
              <a:rPr sz="2800" i="1">
                <a:ea typeface="华文中宋" pitchFamily="2" charset="-122"/>
              </a:rPr>
              <a:t>是一定社会组织与其他社会公众间的相互关系</a:t>
            </a:r>
            <a:endParaRPr sz="2800" i="1">
              <a:ea typeface="华文中宋" pitchFamily="2" charset="-122"/>
            </a:endParaRPr>
          </a:p>
          <a:p>
            <a:pPr lvl="0">
              <a:lnSpc>
                <a:spcPct val="90000"/>
              </a:lnSpc>
            </a:pPr>
            <a:r>
              <a:rPr sz="2800" i="1">
                <a:ea typeface="华文中宋" pitchFamily="2" charset="-122"/>
              </a:rPr>
              <a:t>目标是为企业广结良缘，在社会公众中创造良好的企业形象和社会信誉</a:t>
            </a:r>
            <a:endParaRPr sz="2800" i="1">
              <a:ea typeface="华文中宋" pitchFamily="2" charset="-122"/>
            </a:endParaRPr>
          </a:p>
          <a:p>
            <a:pPr lvl="0">
              <a:lnSpc>
                <a:spcPct val="90000"/>
              </a:lnSpc>
            </a:pPr>
            <a:r>
              <a:rPr sz="2800" i="1">
                <a:ea typeface="华文中宋" pitchFamily="2" charset="-122"/>
              </a:rPr>
              <a:t>以真诚合作、平等互利、共同发展为基本原则</a:t>
            </a:r>
            <a:endParaRPr sz="2800" i="1">
              <a:ea typeface="华文中宋" pitchFamily="2" charset="-122"/>
            </a:endParaRPr>
          </a:p>
          <a:p>
            <a:pPr lvl="0">
              <a:lnSpc>
                <a:spcPct val="90000"/>
              </a:lnSpc>
            </a:pPr>
            <a:r>
              <a:rPr sz="2800" i="1">
                <a:ea typeface="华文中宋" pitchFamily="2" charset="-122"/>
              </a:rPr>
              <a:t>是一种信息沟通，是创造“人和”的艺术</a:t>
            </a:r>
            <a:endParaRPr sz="2800" i="1">
              <a:ea typeface="华文中宋" pitchFamily="2" charset="-122"/>
            </a:endParaRPr>
          </a:p>
          <a:p>
            <a:pPr lvl="0">
              <a:lnSpc>
                <a:spcPct val="90000"/>
              </a:lnSpc>
            </a:pPr>
            <a:r>
              <a:rPr sz="2800" i="1">
                <a:ea typeface="华文中宋" pitchFamily="2" charset="-122"/>
              </a:rPr>
              <a:t>是一种长期活动</a:t>
            </a:r>
            <a:endParaRPr sz="2800" i="1">
              <a:ea typeface="华文中宋" pitchFamily="2" charset="-122"/>
            </a:endParaRPr>
          </a:p>
          <a:p>
            <a:pPr lvl="0">
              <a:lnSpc>
                <a:spcPct val="90000"/>
              </a:lnSpc>
            </a:pPr>
            <a:r>
              <a:rPr i="1">
                <a:ea typeface="华文中宋" pitchFamily="2" charset="-122"/>
              </a:rPr>
              <a:t>题173—210</a:t>
            </a:r>
            <a:endParaRPr i="1">
              <a:ea typeface="华文中宋" pitchFamily="2" charset="-122"/>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标题 11264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公共关系的作用</a:t>
            </a:r>
            <a:endParaRPr sz="4800">
              <a:solidFill>
                <a:schemeClr val="hlink"/>
              </a:solidFill>
              <a:ea typeface="华文中宋" pitchFamily="2" charset="-122"/>
            </a:endParaRPr>
          </a:p>
        </p:txBody>
      </p:sp>
      <p:sp>
        <p:nvSpPr>
          <p:cNvPr id="112643" name="文本占位符 11264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搜集信息，监测环境</a:t>
            </a:r>
            <a:endParaRPr>
              <a:ea typeface="华文中宋" pitchFamily="2" charset="-122"/>
            </a:endParaRPr>
          </a:p>
          <a:p>
            <a:pPr lvl="0"/>
            <a:r>
              <a:rPr>
                <a:ea typeface="华文中宋" pitchFamily="2" charset="-122"/>
              </a:rPr>
              <a:t>咨询建议，决策参考</a:t>
            </a:r>
            <a:endParaRPr>
              <a:ea typeface="华文中宋" pitchFamily="2" charset="-122"/>
            </a:endParaRPr>
          </a:p>
          <a:p>
            <a:pPr lvl="0"/>
            <a:r>
              <a:rPr>
                <a:ea typeface="华文中宋" pitchFamily="2" charset="-122"/>
              </a:rPr>
              <a:t>舆论寒舍，创造气氛</a:t>
            </a:r>
            <a:endParaRPr>
              <a:ea typeface="华文中宋" pitchFamily="2" charset="-122"/>
            </a:endParaRPr>
          </a:p>
          <a:p>
            <a:pPr lvl="0"/>
            <a:r>
              <a:rPr>
                <a:ea typeface="华文中宋" pitchFamily="2" charset="-122"/>
              </a:rPr>
              <a:t>交往沟通，协调关系</a:t>
            </a:r>
            <a:endParaRPr>
              <a:ea typeface="华文中宋" pitchFamily="2" charset="-122"/>
            </a:endParaRPr>
          </a:p>
          <a:p>
            <a:pPr lvl="0"/>
            <a:r>
              <a:rPr>
                <a:ea typeface="华文中宋" pitchFamily="2" charset="-122"/>
              </a:rPr>
              <a:t>教育引导，社会服务</a:t>
            </a:r>
            <a:endParaRPr>
              <a:ea typeface="华文中宋" pitchFamily="2" charset="-122"/>
            </a:endParaRPr>
          </a:p>
          <a:p>
            <a:pPr lvl="0"/>
            <a:endParaRPr>
              <a:ea typeface="华文中宋" pitchFamily="2" charset="-122"/>
            </a:endParaRPr>
          </a:p>
          <a:p>
            <a:pPr lvl="0">
              <a:buNone/>
            </a:pPr>
            <a:r>
              <a:rPr>
                <a:solidFill>
                  <a:schemeClr val="hlink"/>
                </a:solidFill>
                <a:ea typeface="华文中宋" pitchFamily="2" charset="-122"/>
              </a:rPr>
              <a:t>    交往沟通</a:t>
            </a:r>
            <a:r>
              <a:rPr i="1">
                <a:ea typeface="华文中宋" pitchFamily="2" charset="-122"/>
              </a:rPr>
              <a:t>是公关的</a:t>
            </a:r>
            <a:r>
              <a:rPr>
                <a:solidFill>
                  <a:schemeClr val="hlink"/>
                </a:solidFill>
                <a:ea typeface="华文中宋" pitchFamily="2" charset="-122"/>
              </a:rPr>
              <a:t>基础</a:t>
            </a:r>
            <a:endParaRPr>
              <a:solidFill>
                <a:schemeClr val="hlink"/>
              </a:solidFill>
              <a:ea typeface="华文中宋" pitchFamily="2" charset="-122"/>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标题 11366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企业形象信息</a:t>
            </a:r>
            <a:endParaRPr sz="4800">
              <a:solidFill>
                <a:schemeClr val="hlink"/>
              </a:solidFill>
              <a:ea typeface="华文中宋" pitchFamily="2" charset="-122"/>
            </a:endParaRPr>
          </a:p>
        </p:txBody>
      </p:sp>
      <p:sp>
        <p:nvSpPr>
          <p:cNvPr id="113667" name="文本占位符 11366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产品形象信息</a:t>
            </a:r>
            <a:endParaRPr>
              <a:ea typeface="华文中宋" pitchFamily="2" charset="-122"/>
            </a:endParaRPr>
          </a:p>
          <a:p>
            <a:pPr lvl="0"/>
            <a:r>
              <a:rPr>
                <a:ea typeface="华文中宋" pitchFamily="2" charset="-122"/>
              </a:rPr>
              <a:t>公众对企业组织机构的评价</a:t>
            </a:r>
            <a:endParaRPr>
              <a:ea typeface="华文中宋" pitchFamily="2" charset="-122"/>
            </a:endParaRPr>
          </a:p>
          <a:p>
            <a:pPr lvl="0"/>
            <a:r>
              <a:rPr>
                <a:ea typeface="华文中宋" pitchFamily="2" charset="-122"/>
              </a:rPr>
              <a:t>公众对企业经营管理水平的评价</a:t>
            </a:r>
            <a:endParaRPr>
              <a:ea typeface="华文中宋" pitchFamily="2" charset="-122"/>
            </a:endParaRPr>
          </a:p>
          <a:p>
            <a:pPr lvl="0"/>
            <a:r>
              <a:rPr>
                <a:ea typeface="华文中宋" pitchFamily="2" charset="-122"/>
              </a:rPr>
              <a:t>公众对企业人员素质的评价</a:t>
            </a:r>
            <a:endParaRPr>
              <a:ea typeface="华文中宋" pitchFamily="2" charset="-122"/>
            </a:endParaRPr>
          </a:p>
          <a:p>
            <a:pPr lvl="0"/>
            <a:r>
              <a:rPr>
                <a:ea typeface="华文中宋" pitchFamily="2" charset="-122"/>
              </a:rPr>
              <a:t>公众对企业服务质量的评价</a:t>
            </a:r>
            <a:endParaRPr>
              <a:ea typeface="华文中宋" pitchFamily="2" charset="-122"/>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标题 11468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公共关系的主要工具</a:t>
            </a:r>
            <a:endParaRPr sz="4800">
              <a:solidFill>
                <a:schemeClr val="hlink"/>
              </a:solidFill>
              <a:ea typeface="华文中宋" pitchFamily="2" charset="-122"/>
            </a:endParaRPr>
          </a:p>
        </p:txBody>
      </p:sp>
      <p:sp>
        <p:nvSpPr>
          <p:cNvPr id="114691" name="文本占位符 114690"/>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i="1">
                <a:ea typeface="华文中宋" pitchFamily="2" charset="-122"/>
              </a:rPr>
              <a:t>新产品宣传报道</a:t>
            </a:r>
            <a:endParaRPr i="1">
              <a:ea typeface="华文中宋" pitchFamily="2" charset="-122"/>
            </a:endParaRPr>
          </a:p>
          <a:p>
            <a:pPr lvl="0"/>
            <a:r>
              <a:rPr i="1">
                <a:ea typeface="华文中宋" pitchFamily="2" charset="-122"/>
              </a:rPr>
              <a:t>产品发布</a:t>
            </a:r>
            <a:endParaRPr i="1">
              <a:ea typeface="华文中宋" pitchFamily="2" charset="-122"/>
            </a:endParaRPr>
          </a:p>
          <a:p>
            <a:pPr lvl="0"/>
            <a:r>
              <a:rPr i="1">
                <a:ea typeface="华文中宋" pitchFamily="2" charset="-122"/>
              </a:rPr>
              <a:t>消费者教育</a:t>
            </a:r>
            <a:endParaRPr i="1">
              <a:ea typeface="华文中宋" pitchFamily="2" charset="-122"/>
            </a:endParaRPr>
          </a:p>
          <a:p>
            <a:pPr lvl="0"/>
            <a:r>
              <a:rPr i="1">
                <a:ea typeface="华文中宋" pitchFamily="2" charset="-122"/>
              </a:rPr>
              <a:t>赞助</a:t>
            </a:r>
            <a:endParaRPr i="1">
              <a:ea typeface="华文中宋" pitchFamily="2" charset="-122"/>
            </a:endParaRPr>
          </a:p>
          <a:p>
            <a:pPr lvl="0"/>
            <a:r>
              <a:rPr i="1">
                <a:ea typeface="华文中宋" pitchFamily="2" charset="-122"/>
              </a:rPr>
              <a:t>国际互联网网站</a:t>
            </a:r>
            <a:endParaRPr i="1">
              <a:ea typeface="华文中宋" pitchFamily="2" charset="-122"/>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标题 115713"/>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公共关系的主要决策</a:t>
            </a:r>
            <a:endParaRPr sz="4800">
              <a:solidFill>
                <a:schemeClr val="hlink"/>
              </a:solidFill>
              <a:ea typeface="华文中宋" pitchFamily="2" charset="-122"/>
            </a:endParaRPr>
          </a:p>
        </p:txBody>
      </p:sp>
      <p:sp>
        <p:nvSpPr>
          <p:cNvPr id="115715" name="文本占位符 115714"/>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确定公关目标</a:t>
            </a:r>
            <a:endParaRPr>
              <a:ea typeface="华文中宋" pitchFamily="2" charset="-122"/>
            </a:endParaRPr>
          </a:p>
          <a:p>
            <a:pPr lvl="1">
              <a:buFont typeface="Wingdings" panose="05000000000000000000" pitchFamily="2" charset="2"/>
            </a:pPr>
            <a:r>
              <a:rPr i="1">
                <a:ea typeface="华文中宋" pitchFamily="2" charset="-122"/>
              </a:rPr>
              <a:t>树立知名度与可信度</a:t>
            </a:r>
            <a:endParaRPr i="1">
              <a:ea typeface="华文中宋" pitchFamily="2" charset="-122"/>
            </a:endParaRPr>
          </a:p>
          <a:p>
            <a:pPr lvl="1">
              <a:buFont typeface="Wingdings" panose="05000000000000000000" pitchFamily="2" charset="2"/>
            </a:pPr>
            <a:r>
              <a:rPr i="1">
                <a:ea typeface="华文中宋" pitchFamily="2" charset="-122"/>
              </a:rPr>
              <a:t>激励营销员和经销商</a:t>
            </a:r>
            <a:endParaRPr i="1">
              <a:ea typeface="华文中宋" pitchFamily="2" charset="-122"/>
            </a:endParaRPr>
          </a:p>
          <a:p>
            <a:pPr lvl="1">
              <a:buFont typeface="Wingdings" panose="05000000000000000000" pitchFamily="2" charset="2"/>
            </a:pPr>
            <a:r>
              <a:rPr i="1">
                <a:ea typeface="华文中宋" pitchFamily="2" charset="-122"/>
              </a:rPr>
              <a:t>降低促销成本</a:t>
            </a:r>
            <a:endParaRPr i="1">
              <a:ea typeface="华文中宋" pitchFamily="2" charset="-122"/>
            </a:endParaRPr>
          </a:p>
          <a:p>
            <a:pPr lvl="0"/>
            <a:r>
              <a:rPr>
                <a:ea typeface="华文中宋" pitchFamily="2" charset="-122"/>
              </a:rPr>
              <a:t>选择公关信息和公关媒体</a:t>
            </a:r>
            <a:endParaRPr>
              <a:ea typeface="华文中宋" pitchFamily="2" charset="-122"/>
            </a:endParaRPr>
          </a:p>
          <a:p>
            <a:pPr lvl="0"/>
            <a:r>
              <a:rPr>
                <a:ea typeface="华文中宋" pitchFamily="2" charset="-122"/>
              </a:rPr>
              <a:t>实施营销公关计划</a:t>
            </a:r>
            <a:endParaRPr>
              <a:ea typeface="华文中宋" pitchFamily="2" charset="-122"/>
            </a:endParaRPr>
          </a:p>
          <a:p>
            <a:pPr lvl="0"/>
            <a:r>
              <a:rPr>
                <a:ea typeface="华文中宋" pitchFamily="2" charset="-122"/>
              </a:rPr>
              <a:t>评估公关效果</a:t>
            </a:r>
            <a:endParaRPr>
              <a:ea typeface="华文中宋" pitchFamily="2" charset="-122"/>
            </a:endParaRPr>
          </a:p>
          <a:p>
            <a:pPr lvl="0"/>
            <a:endParaRPr>
              <a:ea typeface="华文中宋" pitchFamily="2" charset="-122"/>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16737"/>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宣传性公共关系</a:t>
            </a:r>
            <a:endParaRPr sz="4800">
              <a:solidFill>
                <a:schemeClr val="hlink"/>
              </a:solidFill>
              <a:ea typeface="华文中宋" pitchFamily="2" charset="-122"/>
            </a:endParaRPr>
          </a:p>
        </p:txBody>
      </p:sp>
      <p:sp>
        <p:nvSpPr>
          <p:cNvPr id="116739" name="文本占位符 116738"/>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t>    </a:t>
            </a:r>
            <a:r>
              <a:rPr>
                <a:ea typeface="华文中宋" pitchFamily="2" charset="-122"/>
              </a:rPr>
              <a:t>发新闻稿、广告、板报、演讲、记者招待会、新产品展览会、经验或技术交流会、印发公共关系刊物、制作视听资料</a:t>
            </a:r>
            <a:endParaRPr>
              <a:ea typeface="华文中宋" pitchFamily="2" charset="-122"/>
            </a:endParaRPr>
          </a:p>
          <a:p>
            <a:pPr lvl="0">
              <a:buNone/>
            </a:pPr>
            <a:endParaRPr sz="1800">
              <a:ea typeface="华文中宋" pitchFamily="2" charset="-122"/>
            </a:endParaRPr>
          </a:p>
          <a:p>
            <a:pPr lvl="0"/>
            <a:r>
              <a:rPr>
                <a:ea typeface="华文中宋" pitchFamily="2" charset="-122"/>
              </a:rPr>
              <a:t>对内宣传的常用形式</a:t>
            </a:r>
            <a:endParaRPr>
              <a:ea typeface="华文中宋" pitchFamily="2" charset="-122"/>
            </a:endParaRPr>
          </a:p>
          <a:p>
            <a:pPr lvl="1">
              <a:buFont typeface="Wingdings" panose="05000000000000000000" pitchFamily="2" charset="2"/>
              <a:buChar char="Ø"/>
            </a:pPr>
            <a:r>
              <a:rPr>
                <a:ea typeface="华文中宋" pitchFamily="2" charset="-122"/>
              </a:rPr>
              <a:t>企业报纸</a:t>
            </a:r>
            <a:endParaRPr>
              <a:ea typeface="华文中宋" pitchFamily="2" charset="-122"/>
            </a:endParaRPr>
          </a:p>
          <a:p>
            <a:pPr lvl="1">
              <a:buFont typeface="Wingdings" panose="05000000000000000000" pitchFamily="2" charset="2"/>
              <a:buChar char="Ø"/>
            </a:pPr>
            <a:r>
              <a:rPr>
                <a:ea typeface="华文中宋" pitchFamily="2" charset="-122"/>
              </a:rPr>
              <a:t>职工手册</a:t>
            </a:r>
            <a:endParaRPr>
              <a:ea typeface="华文中宋" pitchFamily="2" charset="-122"/>
            </a:endParaRPr>
          </a:p>
          <a:p>
            <a:pPr lvl="1">
              <a:buFont typeface="Wingdings" panose="05000000000000000000" pitchFamily="2" charset="2"/>
              <a:buChar char="Ø"/>
            </a:pPr>
            <a:r>
              <a:rPr>
                <a:ea typeface="华文中宋" pitchFamily="2" charset="-122"/>
              </a:rPr>
              <a:t>黑板报</a:t>
            </a:r>
            <a:endParaRPr>
              <a:ea typeface="华文中宋" pitchFamily="2" charset="-122"/>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标题 117761"/>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交际性公共关系</a:t>
            </a:r>
            <a:endParaRPr sz="4800">
              <a:solidFill>
                <a:schemeClr val="hlink"/>
              </a:solidFill>
              <a:ea typeface="华文中宋" pitchFamily="2" charset="-122"/>
            </a:endParaRPr>
          </a:p>
        </p:txBody>
      </p:sp>
      <p:sp>
        <p:nvSpPr>
          <p:cNvPr id="117763" name="文本占位符 117762"/>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r>
              <a:rPr>
                <a:ea typeface="华文中宋" pitchFamily="2" charset="-122"/>
              </a:rPr>
              <a:t>团体交际形式</a:t>
            </a:r>
            <a:endParaRPr>
              <a:ea typeface="华文中宋" pitchFamily="2" charset="-122"/>
            </a:endParaRPr>
          </a:p>
          <a:p>
            <a:pPr lvl="1">
              <a:buFont typeface="Wingdings" panose="05000000000000000000" pitchFamily="2" charset="2"/>
              <a:buNone/>
            </a:pPr>
            <a:r>
              <a:rPr>
                <a:ea typeface="华文中宋" pitchFamily="2" charset="-122"/>
              </a:rPr>
              <a:t>招待会、座谈会、工作午餐会、宴会、茶话会、慰问、舞会</a:t>
            </a:r>
            <a:endParaRPr>
              <a:ea typeface="华文中宋" pitchFamily="2" charset="-122"/>
            </a:endParaRPr>
          </a:p>
          <a:p>
            <a:pPr lvl="0"/>
            <a:r>
              <a:rPr>
                <a:ea typeface="华文中宋" pitchFamily="2" charset="-122"/>
              </a:rPr>
              <a:t>个人交往形式</a:t>
            </a:r>
            <a:endParaRPr>
              <a:ea typeface="华文中宋" pitchFamily="2" charset="-122"/>
            </a:endParaRPr>
          </a:p>
          <a:p>
            <a:pPr lvl="1">
              <a:buNone/>
            </a:pPr>
            <a:r>
              <a:rPr>
                <a:ea typeface="华文中宋" pitchFamily="2" charset="-122"/>
              </a:rPr>
              <a:t>交谈、拜访、祝贺、个人署名信件</a:t>
            </a:r>
            <a:endParaRPr>
              <a:ea typeface="华文中宋" pitchFamily="2" charset="-122"/>
            </a:endParaRPr>
          </a:p>
          <a:p>
            <a:pPr lvl="1">
              <a:buNone/>
            </a:pPr>
            <a:endParaRPr>
              <a:ea typeface="华文中宋" pitchFamily="2" charset="-122"/>
            </a:endParaRPr>
          </a:p>
          <a:p>
            <a:pPr lvl="1">
              <a:buNone/>
            </a:pPr>
            <a:r>
              <a:rPr sz="3200">
                <a:solidFill>
                  <a:schemeClr val="hlink"/>
                </a:solidFill>
                <a:ea typeface="华文中宋" pitchFamily="2" charset="-122"/>
              </a:rPr>
              <a:t>交际性公共关系</a:t>
            </a:r>
            <a:r>
              <a:rPr i="1">
                <a:ea typeface="华文中宋" pitchFamily="2" charset="-122"/>
              </a:rPr>
              <a:t>是公共关系活动中</a:t>
            </a:r>
            <a:r>
              <a:rPr sz="3200">
                <a:solidFill>
                  <a:schemeClr val="hlink"/>
                </a:solidFill>
                <a:ea typeface="华文中宋" pitchFamily="2" charset="-122"/>
              </a:rPr>
              <a:t>应用最多</a:t>
            </a:r>
            <a:r>
              <a:rPr i="1">
                <a:ea typeface="华文中宋" pitchFamily="2" charset="-122"/>
              </a:rPr>
              <a:t>的一种模式</a:t>
            </a:r>
            <a:endParaRPr i="1">
              <a:ea typeface="华文中宋" pitchFamily="2" charset="-122"/>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标题 11878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服务性公共关系</a:t>
            </a:r>
            <a:endParaRPr sz="4800">
              <a:solidFill>
                <a:schemeClr val="hlink"/>
              </a:solidFill>
              <a:ea typeface="华文中宋" pitchFamily="2" charset="-122"/>
            </a:endParaRPr>
          </a:p>
        </p:txBody>
      </p:sp>
      <p:sp>
        <p:nvSpPr>
          <p:cNvPr id="118787" name="文本占位符 118786"/>
          <p:cNvSpPr>
            <a:spLocks noGrp="1"/>
          </p:cNvSpPr>
          <p:nvPr>
            <p:ph type="body" idx="1"/>
          </p:nvPr>
        </p:nvSpPr>
        <p:spPr>
          <a:xfrm>
            <a:off x="457200" y="1600200"/>
            <a:ext cx="8229600" cy="45259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buNone/>
            </a:pPr>
            <a:r>
              <a:rPr>
                <a:ea typeface="华文中宋" pitchFamily="2" charset="-122"/>
              </a:rPr>
              <a:t>如：大型购物中心</a:t>
            </a:r>
            <a:endParaRPr>
              <a:ea typeface="华文中宋" pitchFamily="2" charset="-122"/>
            </a:endParaRPr>
          </a:p>
          <a:p>
            <a:pPr lvl="0"/>
            <a:r>
              <a:rPr>
                <a:ea typeface="华文中宋" pitchFamily="2" charset="-122"/>
              </a:rPr>
              <a:t>提供娱乐服务</a:t>
            </a:r>
            <a:endParaRPr>
              <a:ea typeface="华文中宋" pitchFamily="2" charset="-122"/>
            </a:endParaRPr>
          </a:p>
          <a:p>
            <a:pPr lvl="0"/>
            <a:r>
              <a:rPr>
                <a:ea typeface="华文中宋" pitchFamily="2" charset="-122"/>
              </a:rPr>
              <a:t>提供饮食服务</a:t>
            </a:r>
            <a:endParaRPr>
              <a:ea typeface="华文中宋" pitchFamily="2" charset="-122"/>
            </a:endParaRPr>
          </a:p>
          <a:p>
            <a:pPr lvl="0"/>
            <a:r>
              <a:rPr>
                <a:ea typeface="华文中宋" pitchFamily="2" charset="-122"/>
              </a:rPr>
              <a:t>提供送货服务</a:t>
            </a:r>
            <a:endParaRPr>
              <a:ea typeface="华文中宋" pitchFamily="2" charset="-122"/>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标题 119809"/>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1" i="0" u="none">
                <a:solidFill>
                  <a:schemeClr val="tx2"/>
                </a:solidFill>
                <a:effectLst>
                  <a:outerShdw blurRad="38100" dist="38100" dir="2700000" algn="tl">
                    <a:schemeClr val="bg2"/>
                  </a:outerShdw>
                </a:effectLst>
                <a:latin typeface="Garamond" pitchFamily="18" charset="0"/>
                <a:ea typeface="宋体" panose="02010600030101010101" pitchFamily="2" charset="-122"/>
              </a:defRPr>
            </a:lvl1pPr>
          </a:lstStyle>
          <a:p>
            <a:pPr lvl="0"/>
            <a:r>
              <a:rPr sz="4800">
                <a:solidFill>
                  <a:schemeClr val="hlink"/>
                </a:solidFill>
                <a:ea typeface="华文中宋" pitchFamily="2" charset="-122"/>
              </a:rPr>
              <a:t>确定公关的对象</a:t>
            </a:r>
            <a:endParaRPr sz="4800">
              <a:solidFill>
                <a:schemeClr val="hlink"/>
              </a:solidFill>
              <a:ea typeface="华文中宋" pitchFamily="2" charset="-122"/>
            </a:endParaRPr>
          </a:p>
        </p:txBody>
      </p:sp>
      <p:sp>
        <p:nvSpPr>
          <p:cNvPr id="119811" name="文本占位符 119810"/>
          <p:cNvSpPr>
            <a:spLocks noGrp="1"/>
          </p:cNvSpPr>
          <p:nvPr>
            <p:ph type="body" idx="1"/>
          </p:nvPr>
        </p:nvSpPr>
        <p:spPr>
          <a:xfrm>
            <a:off x="228600" y="1600200"/>
            <a:ext cx="8686800" cy="5105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32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8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tx2"/>
              </a:buClr>
              <a:buSzPct val="70000"/>
              <a:buFont typeface="Wingdings" panose="05000000000000000000" pitchFamily="2" charset="2"/>
              <a:buChar char="n"/>
              <a:defRPr kumimoji="0" lang="zh-CN" altLang="en-US" sz="24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n"/>
              <a:defRPr kumimoji="0" lang="zh-CN" altLang="en-US" sz="2000" b="0" i="0" u="none">
                <a:solidFill>
                  <a:schemeClr val="tx1"/>
                </a:solidFill>
                <a:effectLst>
                  <a:outerShdw blurRad="38100" dist="38100" dir="2700000" algn="tl">
                    <a:schemeClr val="bg2"/>
                  </a:outerShdw>
                </a:effectLst>
                <a:latin typeface="Garamond" pitchFamily="18" charset="0"/>
                <a:ea typeface="宋体" panose="02010600030101010101" pitchFamily="2" charset="-122"/>
              </a:defRPr>
            </a:lvl5pPr>
          </a:lstStyle>
          <a:p>
            <a:pPr lvl="0">
              <a:lnSpc>
                <a:spcPct val="90000"/>
              </a:lnSpc>
            </a:pPr>
            <a:r>
              <a:rPr>
                <a:solidFill>
                  <a:schemeClr val="hlink"/>
                </a:solidFill>
                <a:ea typeface="华文中宋" pitchFamily="2" charset="-122"/>
              </a:rPr>
              <a:t>媒介关系</a:t>
            </a:r>
            <a:endParaRPr>
              <a:solidFill>
                <a:schemeClr val="hlink"/>
              </a:solidFill>
              <a:ea typeface="华文中宋" pitchFamily="2" charset="-122"/>
            </a:endParaRPr>
          </a:p>
          <a:p>
            <a:pPr lvl="1">
              <a:lnSpc>
                <a:spcPct val="90000"/>
              </a:lnSpc>
              <a:buFont typeface="Wingdings" panose="05000000000000000000" pitchFamily="2" charset="2"/>
              <a:buChar char="Ø"/>
            </a:pPr>
            <a:r>
              <a:rPr>
                <a:ea typeface="华文中宋" pitchFamily="2" charset="-122"/>
              </a:rPr>
              <a:t>是实现公关目标的重要手段</a:t>
            </a:r>
            <a:endParaRPr>
              <a:ea typeface="华文中宋" pitchFamily="2" charset="-122"/>
            </a:endParaRPr>
          </a:p>
          <a:p>
            <a:pPr lvl="1">
              <a:lnSpc>
                <a:spcPct val="90000"/>
              </a:lnSpc>
              <a:buFont typeface="Wingdings" panose="05000000000000000000" pitchFamily="2" charset="2"/>
              <a:buChar char="Ø"/>
            </a:pPr>
            <a:r>
              <a:rPr>
                <a:ea typeface="华文中宋" pitchFamily="2" charset="-122"/>
              </a:rPr>
              <a:t>是必须努力争取的重要公众</a:t>
            </a:r>
            <a:endParaRPr>
              <a:ea typeface="华文中宋" pitchFamily="2" charset="-122"/>
            </a:endParaRPr>
          </a:p>
          <a:p>
            <a:pPr lvl="1">
              <a:lnSpc>
                <a:spcPct val="90000"/>
              </a:lnSpc>
              <a:buFont typeface="Wingdings" panose="05000000000000000000" pitchFamily="2" charset="2"/>
              <a:buNone/>
            </a:pPr>
            <a:r>
              <a:rPr i="1">
                <a:ea typeface="华文中宋" pitchFamily="2" charset="-122"/>
              </a:rPr>
              <a:t>在国外，公关人员的</a:t>
            </a:r>
            <a:r>
              <a:rPr>
                <a:solidFill>
                  <a:schemeClr val="hlink"/>
                </a:solidFill>
                <a:ea typeface="华文中宋" pitchFamily="2" charset="-122"/>
              </a:rPr>
              <a:t>第一要务</a:t>
            </a:r>
            <a:r>
              <a:rPr i="1">
                <a:ea typeface="华文中宋" pitchFamily="2" charset="-122"/>
              </a:rPr>
              <a:t>是同</a:t>
            </a:r>
            <a:r>
              <a:rPr>
                <a:solidFill>
                  <a:schemeClr val="hlink"/>
                </a:solidFill>
                <a:ea typeface="华文中宋" pitchFamily="2" charset="-122"/>
              </a:rPr>
              <a:t>新闻界</a:t>
            </a:r>
            <a:r>
              <a:rPr i="1">
                <a:ea typeface="华文中宋" pitchFamily="2" charset="-122"/>
              </a:rPr>
              <a:t>搞好关系</a:t>
            </a:r>
            <a:endParaRPr i="1">
              <a:ea typeface="华文中宋" pitchFamily="2" charset="-122"/>
            </a:endParaRPr>
          </a:p>
          <a:p>
            <a:pPr lvl="0">
              <a:lnSpc>
                <a:spcPct val="90000"/>
              </a:lnSpc>
              <a:buChar char="•"/>
            </a:pPr>
            <a:r>
              <a:rPr>
                <a:solidFill>
                  <a:schemeClr val="hlink"/>
                </a:solidFill>
                <a:ea typeface="华文中宋" pitchFamily="2" charset="-122"/>
              </a:rPr>
              <a:t>消费者关系</a:t>
            </a:r>
            <a:endParaRPr>
              <a:solidFill>
                <a:schemeClr val="hlink"/>
              </a:solidFill>
              <a:ea typeface="华文中宋" pitchFamily="2" charset="-122"/>
            </a:endParaRPr>
          </a:p>
          <a:p>
            <a:pPr lvl="1">
              <a:lnSpc>
                <a:spcPct val="90000"/>
              </a:lnSpc>
              <a:buNone/>
            </a:pPr>
            <a:r>
              <a:rPr i="1">
                <a:ea typeface="华文中宋" pitchFamily="2" charset="-122"/>
              </a:rPr>
              <a:t>最大的社会群体</a:t>
            </a:r>
            <a:endParaRPr i="1">
              <a:ea typeface="华文中宋" pitchFamily="2" charset="-122"/>
            </a:endParaRPr>
          </a:p>
          <a:p>
            <a:pPr lvl="0">
              <a:lnSpc>
                <a:spcPct val="90000"/>
              </a:lnSpc>
            </a:pPr>
            <a:r>
              <a:rPr>
                <a:solidFill>
                  <a:schemeClr val="hlink"/>
                </a:solidFill>
                <a:ea typeface="华文中宋" pitchFamily="2" charset="-122"/>
              </a:rPr>
              <a:t>社区关系</a:t>
            </a:r>
            <a:endParaRPr>
              <a:solidFill>
                <a:schemeClr val="hlink"/>
              </a:solidFill>
              <a:ea typeface="华文中宋" pitchFamily="2" charset="-122"/>
            </a:endParaRPr>
          </a:p>
          <a:p>
            <a:pPr lvl="1">
              <a:lnSpc>
                <a:spcPct val="90000"/>
              </a:lnSpc>
              <a:buNone/>
            </a:pPr>
            <a:r>
              <a:rPr i="1">
                <a:ea typeface="华文中宋" pitchFamily="2" charset="-122"/>
              </a:rPr>
              <a:t>是社会组织生存、发展的“根基”</a:t>
            </a:r>
            <a:endParaRPr i="1">
              <a:ea typeface="华文中宋" pitchFamily="2" charset="-122"/>
            </a:endParaRPr>
          </a:p>
          <a:p>
            <a:pPr lvl="1">
              <a:lnSpc>
                <a:spcPct val="90000"/>
              </a:lnSpc>
              <a:buNone/>
            </a:pPr>
            <a:r>
              <a:rPr i="1">
                <a:ea typeface="华文中宋" pitchFamily="2" charset="-122"/>
              </a:rPr>
              <a:t>对于一家工商机构来说，</a:t>
            </a:r>
            <a:r>
              <a:rPr>
                <a:solidFill>
                  <a:schemeClr val="hlink"/>
                </a:solidFill>
                <a:ea typeface="华文中宋" pitchFamily="2" charset="-122"/>
              </a:rPr>
              <a:t>社区公众</a:t>
            </a:r>
            <a:r>
              <a:rPr i="1">
                <a:ea typeface="华文中宋" pitchFamily="2" charset="-122"/>
              </a:rPr>
              <a:t>是最稳定的顾客</a:t>
            </a:r>
            <a:endParaRPr i="1">
              <a:ea typeface="华文中宋" pitchFamily="2" charset="-122"/>
            </a:endParaRPr>
          </a:p>
          <a:p>
            <a:pPr lvl="0">
              <a:lnSpc>
                <a:spcPct val="90000"/>
              </a:lnSpc>
            </a:pPr>
            <a:r>
              <a:rPr>
                <a:solidFill>
                  <a:schemeClr val="hlink"/>
                </a:solidFill>
                <a:ea typeface="华文中宋" pitchFamily="2" charset="-122"/>
              </a:rPr>
              <a:t>政府关系</a:t>
            </a:r>
            <a:endParaRPr>
              <a:solidFill>
                <a:schemeClr val="hlink"/>
              </a:solidFill>
              <a:ea typeface="华文中宋" pitchFamily="2" charset="-122"/>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8315696"/>
          </a:xfrm>
          <a:prstGeom prst="rect">
            <a:avLst/>
          </a:prstGeom>
        </p:spPr>
      </p:pic>
      <p:sp>
        <p:nvSpPr>
          <p:cNvPr id="4" name="文本框 3"/>
          <p:cNvSpPr txBox="1"/>
          <p:nvPr/>
        </p:nvSpPr>
        <p:spPr>
          <a:xfrm>
            <a:off x="2707574" y="2553194"/>
            <a:ext cx="6115792" cy="1107996"/>
          </a:xfrm>
          <a:prstGeom prst="rect">
            <a:avLst/>
          </a:prstGeom>
          <a:noFill/>
        </p:spPr>
        <p:txBody>
          <a:bodyPr wrap="square" rtlCol="0">
            <a:spAutoFit/>
          </a:bodyPr>
          <a:lstStyle>
            <a:defPPr algn="l" rtl="0" eaLnBrk="0" hangingPunct="0">
              <a:defRPr kumimoji="0" lang="zh-CN">
                <a:latin typeface="Arial" panose="020B0604020202020204"/>
              </a:defRPr>
            </a:defPPr>
            <a:lvl1pPr marL="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pPr algn="ctr"/>
            <a:r>
              <a:rPr lang="zh-CN" altLang="en-US" sz="6600" b="1">
                <a:solidFill>
                  <a:schemeClr val="accent4">
                    <a:lumMod val="60000"/>
                    <a:lumOff val="40000"/>
                  </a:schemeClr>
                </a:solidFill>
              </a:rPr>
              <a:t>谢  谢</a:t>
            </a:r>
            <a:endParaRPr lang="zh-CN" altLang="en-US" sz="6600" b="1">
              <a:solidFill>
                <a:schemeClr val="accent4">
                  <a:lumMod val="60000"/>
                  <a:lumOff val="40000"/>
                </a:schemeClr>
              </a:solidFill>
            </a:endParaRPr>
          </a:p>
        </p:txBody>
      </p:sp>
      <p:sp>
        <p:nvSpPr>
          <p:cNvPr id="5" name="文本框 4"/>
          <p:cNvSpPr txBox="1"/>
          <p:nvPr/>
        </p:nvSpPr>
        <p:spPr>
          <a:xfrm>
            <a:off x="760018" y="2600690"/>
            <a:ext cx="1973275" cy="1067867"/>
          </a:xfrm>
          <a:prstGeom prst="rect">
            <a:avLst/>
          </a:prstGeom>
          <a:noFill/>
        </p:spPr>
        <p:txBody>
          <a:bodyPr wrap="square" rtlCol="0">
            <a:spAutoFit/>
          </a:bodyPr>
          <a:lstStyle>
            <a:defPPr algn="l" rtl="0" eaLnBrk="0" hangingPunct="0">
              <a:defRPr kumimoji="0" lang="zh-CN">
                <a:latin typeface="Arial" panose="020B0604020202020204"/>
              </a:defRPr>
            </a:defPPr>
            <a:lvl1pPr marL="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fld id="{3CB63818-F775-485E-AC9F-B7A279412E93}" type="datetime7">
              <a:rPr lang="zh-CN" altLang="en-US" sz="1600" smtClean="0">
                <a:solidFill>
                  <a:srgbClr val="5E0000"/>
                </a:solidFill>
              </a:rPr>
            </a:fld>
            <a:fld id="{18F954D4-B90F-4D9D-90B7-10F53BEB48CA}" type="datetime11">
              <a:rPr lang="zh-CN" altLang="en-US" sz="1600" smtClean="0">
                <a:solidFill>
                  <a:srgbClr val="5E0000"/>
                </a:solidFill>
              </a:rPr>
            </a:fld>
            <a:fld id="{E844D2BC-A244-4B6A-A385-15E2A3FD8C02}" type="datetime10">
              <a:rPr lang="zh-CN" altLang="en-US" sz="1600" smtClean="0">
                <a:solidFill>
                  <a:srgbClr val="5E0000"/>
                </a:solidFill>
              </a:rPr>
            </a:fld>
            <a:fld id="{26FDBA32-79D0-4584-A2BB-3877FDBAD545}" type="datetime10">
              <a:rPr lang="zh-CN" altLang="en-US" sz="1600" smtClean="0">
                <a:solidFill>
                  <a:srgbClr val="5E0000"/>
                </a:solidFill>
              </a:rPr>
            </a:fld>
            <a:fld id="{9E4B9890-81ED-4584-A21F-8B29D5569743}" type="datetime7">
              <a:rPr lang="zh-CN" altLang="en-US" sz="1600" smtClean="0">
                <a:solidFill>
                  <a:srgbClr val="5E0000"/>
                </a:solidFill>
              </a:rPr>
            </a:fld>
            <a:fld id="{C8425AAD-D49B-4C0A-B77A-B00AA183A4C4}" type="datetime7">
              <a:rPr lang="zh-CN" altLang="en-US" sz="1600" smtClean="0">
                <a:solidFill>
                  <a:srgbClr val="5E0000"/>
                </a:solidFill>
              </a:rPr>
            </a:fld>
            <a:fld id="{2BD8E1DF-60F6-41C5-93EA-3739C1FFD193}" type="datetime10">
              <a:rPr lang="zh-CN" altLang="en-US" sz="1600" smtClean="0">
                <a:solidFill>
                  <a:srgbClr val="5E0000"/>
                </a:solidFill>
              </a:rPr>
            </a:fld>
            <a:endParaRPr lang="zh-CN" altLang="en-US" sz="1600">
              <a:solidFill>
                <a:srgbClr val="5E0000"/>
              </a:solidFill>
            </a:endParaRPr>
          </a:p>
        </p:txBody>
      </p:sp>
      <p:sp>
        <p:nvSpPr>
          <p:cNvPr id="6" name="文本框 5"/>
          <p:cNvSpPr txBox="1"/>
          <p:nvPr/>
        </p:nvSpPr>
        <p:spPr>
          <a:xfrm>
            <a:off x="8621486" y="2507027"/>
            <a:ext cx="1418704" cy="823783"/>
          </a:xfrm>
          <a:prstGeom prst="rect">
            <a:avLst/>
          </a:prstGeom>
          <a:noFill/>
        </p:spPr>
        <p:txBody>
          <a:bodyPr wrap="square" rtlCol="0">
            <a:spAutoFit/>
          </a:bodyPr>
          <a:lstStyle>
            <a:defPPr algn="l" rtl="0" eaLnBrk="0" hangingPunct="0">
              <a:defRPr kumimoji="0" lang="zh-CN">
                <a:latin typeface="Arial" panose="020B0604020202020204"/>
              </a:defRPr>
            </a:defPPr>
            <a:lvl1pPr marL="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fld id="{DEF8428D-D3E1-4E3E-8033-9DA62D60EE1D}" type="datetime10">
              <a:rPr lang="zh-CN" altLang="en-US" sz="1600" smtClean="0">
                <a:solidFill>
                  <a:srgbClr val="550000"/>
                </a:solidFill>
              </a:rPr>
            </a:fld>
            <a:fld id="{80C574CA-59C5-4765-8EFB-9072F02F3984}" type="datetime11">
              <a:rPr lang="zh-CN" altLang="en-US" sz="1600" smtClean="0">
                <a:solidFill>
                  <a:srgbClr val="550000"/>
                </a:solidFill>
              </a:rPr>
            </a:fld>
            <a:fld id="{44BB0620-425A-4B1F-92DB-CA1A4B1865E5}" type="datetime7">
              <a:rPr lang="zh-CN" altLang="en-US" sz="1600" smtClean="0">
                <a:solidFill>
                  <a:srgbClr val="550000"/>
                </a:solidFill>
              </a:rPr>
            </a:fld>
            <a:fld id="{AB3848C2-155C-41B2-8DFB-04773731455E}" type="datetime7">
              <a:rPr lang="zh-CN" altLang="en-US" sz="1600" smtClean="0">
                <a:solidFill>
                  <a:srgbClr val="550000"/>
                </a:solidFill>
              </a:rPr>
            </a:fld>
            <a:fld id="{68248748-1054-447E-B901-28316A1A586D}" type="datetime11">
              <a:rPr lang="zh-CN" altLang="en-US" sz="1600" smtClean="0">
                <a:solidFill>
                  <a:srgbClr val="550000"/>
                </a:solidFill>
              </a:rPr>
            </a:fld>
            <a:endParaRPr lang="zh-CN" altLang="en-US" sz="1600">
              <a:solidFill>
                <a:srgbClr val="550000"/>
              </a:solidFill>
            </a:endParaRPr>
          </a:p>
        </p:txBody>
      </p:sp>
      <p:sp>
        <p:nvSpPr>
          <p:cNvPr id="7" name="文本框 6"/>
          <p:cNvSpPr txBox="1"/>
          <p:nvPr/>
        </p:nvSpPr>
        <p:spPr>
          <a:xfrm>
            <a:off x="3554680" y="5270913"/>
            <a:ext cx="5087722" cy="335615"/>
          </a:xfrm>
          <a:prstGeom prst="rect">
            <a:avLst/>
          </a:prstGeom>
          <a:noFill/>
        </p:spPr>
        <p:txBody>
          <a:bodyPr wrap="square" rtlCol="0">
            <a:spAutoFit/>
          </a:bodyPr>
          <a:lstStyle>
            <a:defPPr algn="l" rtl="0" eaLnBrk="0" hangingPunct="0">
              <a:defRPr kumimoji="0" lang="zh-CN">
                <a:latin typeface="Arial" panose="020B0604020202020204"/>
              </a:defRPr>
            </a:defPPr>
            <a:lvl1pPr marL="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1pPr>
            <a:lvl2pPr marL="4572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2pPr>
            <a:lvl3pPr marL="9144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3pPr>
            <a:lvl4pPr marL="13716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4pPr>
            <a:lvl5pPr marL="1828800" indent="0" algn="l" defTabSz="914400" rtl="0" eaLnBrk="1" fontAlgn="auto" latinLnBrk="0" hangingPunct="1">
              <a:lnSpc>
                <a:spcPct val="100000"/>
              </a:lnSpc>
              <a:spcBef>
                <a:spcPct val="0"/>
              </a:spcBef>
              <a:spcAft>
                <a:spcPct val="0"/>
              </a:spcAft>
              <a:buClrTx/>
              <a:buSzTx/>
              <a:buFontTx/>
              <a:buNone/>
              <a:defRPr kumimoji="0" sz="1800" b="0" i="0" u="none" kern="1200">
                <a:solidFill>
                  <a:schemeClr val="tx1"/>
                </a:solidFill>
                <a:latin typeface="+mn-lt"/>
                <a:ea typeface="+mn-ea"/>
                <a:cs typeface="+mn-cs"/>
              </a:defRPr>
            </a:lvl5pPr>
            <a:lvl6pPr marL="2286000" algn="l" defTabSz="914400" rtl="0" eaLnBrk="1" latinLnBrk="0" hangingPunct="1">
              <a:defRPr kumimoji="0" sz="1800" kern="1200">
                <a:solidFill>
                  <a:schemeClr val="tx1"/>
                </a:solidFill>
                <a:latin typeface="+mn-lt"/>
                <a:ea typeface="+mn-ea"/>
                <a:cs typeface="+mn-cs"/>
              </a:defRPr>
            </a:lvl6pPr>
            <a:lvl7pPr marL="2743200" algn="l" defTabSz="914400" rtl="0" eaLnBrk="1" latinLnBrk="0" hangingPunct="1">
              <a:defRPr kumimoji="0" sz="1800" kern="1200">
                <a:solidFill>
                  <a:schemeClr val="tx1"/>
                </a:solidFill>
                <a:latin typeface="+mn-lt"/>
                <a:ea typeface="+mn-ea"/>
                <a:cs typeface="+mn-cs"/>
              </a:defRPr>
            </a:lvl7pPr>
            <a:lvl8pPr marL="3200400" algn="l" defTabSz="914400" rtl="0" eaLnBrk="1" latinLnBrk="0" hangingPunct="1">
              <a:defRPr kumimoji="0" sz="1800" kern="1200">
                <a:solidFill>
                  <a:schemeClr val="tx1"/>
                </a:solidFill>
                <a:latin typeface="+mn-lt"/>
                <a:ea typeface="+mn-ea"/>
                <a:cs typeface="+mn-cs"/>
              </a:defRPr>
            </a:lvl8pPr>
          </a:lstStyle>
          <a:p>
            <a:fld id="{B06AF9B2-A3EE-4622-B850-75E3CB61715E}" type="datetime9">
              <a:rPr lang="zh-CN" altLang="en-US" sz="1600" smtClean="0">
                <a:solidFill>
                  <a:srgbClr val="8D3839"/>
                </a:solidFill>
              </a:rPr>
            </a:fld>
            <a:endParaRPr lang="zh-CN" altLang="en-US" sz="1600">
              <a:solidFill>
                <a:srgbClr val="8D3839"/>
              </a:solidFill>
            </a:endParaRPr>
          </a:p>
        </p:txBody>
      </p:sp>
    </p:spTree>
  </p:cSld>
  <p:clrMapOvr>
    <a:masterClrMapping/>
  </p:clrMapOvr>
  <p:transition>
    <p:fade/>
  </p:transition>
</p:sld>
</file>

<file path=ppt/tags/tag1.xml><?xml version="1.0" encoding="utf-8"?>
<p:tagLst xmlns:p="http://schemas.openxmlformats.org/presentationml/2006/main">
  <p:tag name="AS_NET" val="4.0.30319.42000"/>
  <p:tag name="AS_OS" val="Microsoft Windows NT 6.1.7601 Service Pack 1"/>
  <p:tag name="AS_RELEASE_DATE" val="2016.11.28"/>
  <p:tag name="AS_TITLE" val="Aspose.Slides for .NET 4.0"/>
  <p:tag name="AS_VERSION" val="16.11.0.0"/>
</p:tagLst>
</file>

<file path=ppt/theme/theme1.xml><?xml version="1.0" encoding="utf-8"?>
<a:theme xmlns:a="http://schemas.openxmlformats.org/drawingml/2006/main" name=" overriden">
  <a:themeElements>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DFDFE9"/>
        </a:dk2>
        <a:lt2>
          <a:srgbClr val="3E3E5C"/>
        </a:lt2>
        <a:accent1>
          <a:srgbClr val="CC66FF"/>
        </a:accent1>
        <a:accent2>
          <a:srgbClr val="679ACD"/>
        </a:accent2>
        <a:accent3>
          <a:srgbClr val="9BBB59"/>
        </a:accent3>
        <a:accent4>
          <a:srgbClr val="8064A2"/>
        </a:accent4>
        <a:accent5>
          <a:srgbClr val="4BACC6"/>
        </a:accent5>
        <a:accent6>
          <a:srgbClr val="F79646"/>
        </a:accent6>
        <a:hlink>
          <a:srgbClr val="CCECFF"/>
        </a:hlink>
        <a:folHlink>
          <a:srgbClr val="CCCCFF"/>
        </a:folHlink>
      </a:clrScheme>
      <a:clrMap bg1="lt1" tx1="dk1" bg2="lt2" tx2="dk2" accent1="accent1" accent2="accent2" accent3="accent3" accent4="accent4" accent5="accent5" accent6="accent6" hlink="hlink" folHlink="folHlink"/>
    </a:extraClrScheme>
    <a:extraClrScheme>
      <a:clrScheme name="">
        <a:dk1>
          <a:srgbClr val="FFFFFF"/>
        </a:dk1>
        <a:lt1>
          <a:srgbClr val="4A9400"/>
        </a:lt1>
        <a:dk2>
          <a:srgbClr val="BAE8BA"/>
        </a:dk2>
        <a:lt2>
          <a:srgbClr val="2A5400"/>
        </a:lt2>
        <a:accent1>
          <a:srgbClr val="33CC33"/>
        </a:accent1>
        <a:accent2>
          <a:srgbClr val="99CC00"/>
        </a:accent2>
        <a:accent3>
          <a:srgbClr val="9BBB59"/>
        </a:accent3>
        <a:accent4>
          <a:srgbClr val="8064A2"/>
        </a:accent4>
        <a:accent5>
          <a:srgbClr val="4BACC6"/>
        </a:accent5>
        <a:accent6>
          <a:srgbClr val="F79646"/>
        </a:accent6>
        <a:hlink>
          <a:srgbClr val="99FF33"/>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1596D"/>
        </a:lt1>
        <a:dk2>
          <a:srgbClr val="DDDDDD"/>
        </a:dk2>
        <a:lt2>
          <a:srgbClr val="000000"/>
        </a:lt2>
        <a:accent1>
          <a:srgbClr val="787E8A"/>
        </a:accent1>
        <a:accent2>
          <a:srgbClr val="339966"/>
        </a:accent2>
        <a:accent3>
          <a:srgbClr val="9BBB59"/>
        </a:accent3>
        <a:accent4>
          <a:srgbClr val="8064A2"/>
        </a:accent4>
        <a:accent5>
          <a:srgbClr val="4BACC6"/>
        </a:accent5>
        <a:accent6>
          <a:srgbClr val="F79646"/>
        </a:accent6>
        <a:hlink>
          <a:srgbClr val="00FFFF"/>
        </a:hlink>
        <a:folHlink>
          <a:srgbClr val="74B6D0"/>
        </a:folHlink>
      </a:clrScheme>
      <a:clrMap bg1="lt1" tx1="dk1" bg2="lt2" tx2="dk2" accent1="accent1" accent2="accent2" accent3="accent3" accent4="accent4" accent5="accent5" accent6="accent6" hlink="hlink" folHlink="folHlink"/>
    </a:extraClrScheme>
    <a:extraClrScheme>
      <a:clrScheme name="">
        <a:dk1>
          <a:srgbClr val="FFFFFF"/>
        </a:dk1>
        <a:lt1>
          <a:srgbClr val="8C0000"/>
        </a:lt1>
        <a:dk2>
          <a:srgbClr val="DFD293"/>
        </a:dk2>
        <a:lt2>
          <a:srgbClr val="5C1F00"/>
        </a:lt2>
        <a:accent1>
          <a:srgbClr val="FF6845"/>
        </a:accent1>
        <a:accent2>
          <a:srgbClr val="BE7960"/>
        </a:accent2>
        <a:accent3>
          <a:srgbClr val="9BBB59"/>
        </a:accent3>
        <a:accent4>
          <a:srgbClr val="8064A2"/>
        </a:accent4>
        <a:accent5>
          <a:srgbClr val="4BACC6"/>
        </a:accent5>
        <a:accent6>
          <a:srgbClr val="F79646"/>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7F3F3"/>
        </a:dk1>
        <a:lt1>
          <a:srgbClr val="8A6362"/>
        </a:lt1>
        <a:dk2>
          <a:srgbClr val="D8C1BA"/>
        </a:dk2>
        <a:lt2>
          <a:srgbClr val="5E4444"/>
        </a:lt2>
        <a:accent1>
          <a:srgbClr val="CC6600"/>
        </a:accent1>
        <a:accent2>
          <a:srgbClr val="C16059"/>
        </a:accent2>
        <a:accent3>
          <a:srgbClr val="9BBB59"/>
        </a:accent3>
        <a:accent4>
          <a:srgbClr val="8064A2"/>
        </a:accent4>
        <a:accent5>
          <a:srgbClr val="4BACC6"/>
        </a:accent5>
        <a:accent6>
          <a:srgbClr val="F79646"/>
        </a:accent6>
        <a:hlink>
          <a:srgbClr val="FFCC00"/>
        </a:hlink>
        <a:folHlink>
          <a:srgbClr val="CBB557"/>
        </a:folHlink>
      </a:clrScheme>
      <a:clrMap bg1="lt1" tx1="dk1" bg2="lt2" tx2="dk2" accent1="accent1" accent2="accent2" accent3="accent3" accent4="accent4" accent5="accent5" accent6="accent6" hlink="hlink" folHlink="folHlink"/>
    </a:extraClrScheme>
    <a:extraClrScheme>
      <a:clrScheme name="">
        <a:dk1>
          <a:srgbClr val="FFFFFF"/>
        </a:dk1>
        <a:lt1>
          <a:srgbClr val="BFA673"/>
        </a:lt1>
        <a:dk2>
          <a:srgbClr val="E6E3AA"/>
        </a:dk2>
        <a:lt2>
          <a:srgbClr val="7F6737"/>
        </a:lt2>
        <a:accent1>
          <a:srgbClr val="FFCC00"/>
        </a:accent1>
        <a:accent2>
          <a:srgbClr val="808000"/>
        </a:accent2>
        <a:accent3>
          <a:srgbClr val="9BBB59"/>
        </a:accent3>
        <a:accent4>
          <a:srgbClr val="8064A2"/>
        </a:accent4>
        <a:accent5>
          <a:srgbClr val="4BACC6"/>
        </a:accent5>
        <a:accent6>
          <a:srgbClr val="F79646"/>
        </a:accent6>
        <a:hlink>
          <a:srgbClr val="784700"/>
        </a:hlink>
        <a:folHlink>
          <a:srgbClr val="9A7200"/>
        </a:folHlink>
      </a:clrScheme>
      <a:clrMap bg1="lt1" tx1="dk1" bg2="lt2" tx2="dk2" accent1="accent1" accent2="accent2" accent3="accent3" accent4="accent4" accent5="accent5" accent6="accent6" hlink="hlink" folHlink="folHlink"/>
    </a:extraClrScheme>
    <a:extraClrScheme>
      <a:clrScheme name="">
        <a:dk1>
          <a:srgbClr val="4B2500"/>
        </a:dk1>
        <a:lt1>
          <a:srgbClr val="F9F0D3"/>
        </a:lt1>
        <a:dk2>
          <a:srgbClr val="A69564"/>
        </a:dk2>
        <a:lt2>
          <a:srgbClr val="EFDEAF"/>
        </a:lt2>
        <a:accent1>
          <a:srgbClr val="FFFFE3"/>
        </a:accent1>
        <a:accent2>
          <a:srgbClr val="BFBFA7"/>
        </a:accent2>
        <a:accent3>
          <a:srgbClr val="9BBB59"/>
        </a:accent3>
        <a:accent4>
          <a:srgbClr val="8064A2"/>
        </a:accent4>
        <a:accent5>
          <a:srgbClr val="4BACC6"/>
        </a:accent5>
        <a:accent6>
          <a:srgbClr val="F79646"/>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CECFF"/>
        </a:accent1>
        <a:accent2>
          <a:srgbClr val="333399"/>
        </a:accent2>
        <a:accent3>
          <a:srgbClr val="9BBB59"/>
        </a:accent3>
        <a:accent4>
          <a:srgbClr val="8064A2"/>
        </a:accent4>
        <a:accent5>
          <a:srgbClr val="4BACC6"/>
        </a:accent5>
        <a:accent6>
          <a:srgbClr val="F79646"/>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FFFFFF"/>
    </a:dk1>
    <a:lt1>
      <a:srgbClr val="003399"/>
    </a:lt1>
    <a:dk2>
      <a:srgbClr val="E5E5FF"/>
    </a:dk2>
    <a:lt2>
      <a:srgbClr val="000514"/>
    </a:lt2>
    <a:accent1>
      <a:srgbClr val="0099CC"/>
    </a:accent1>
    <a:accent2>
      <a:srgbClr val="A886E0"/>
    </a:accent2>
    <a:accent3>
      <a:srgbClr val="9BBB59"/>
    </a:accent3>
    <a:accent4>
      <a:srgbClr val="8064A2"/>
    </a:accent4>
    <a:accent5>
      <a:srgbClr val="4BACC6"/>
    </a:accent5>
    <a:accent6>
      <a:srgbClr val="F79646"/>
    </a:accent6>
    <a:hlink>
      <a:srgbClr val="FFCC00"/>
    </a:hlink>
    <a:folHlink>
      <a:srgbClr val="FFFFCC"/>
    </a:folHlink>
  </a:clrScheme>
</a:themeOverride>
</file>

<file path=docProps/app.xml><?xml version="1.0" encoding="utf-8"?>
<Properties xmlns="http://schemas.openxmlformats.org/officeDocument/2006/extended-properties" xmlns:vt="http://schemas.openxmlformats.org/officeDocument/2006/docPropsVTypes">
  <Template>Stream</Template>
  <TotalTime>0</TotalTime>
  <Words>7742</Words>
  <Application>WPS 演示</Application>
  <PresentationFormat>全屏显示(4:3)</PresentationFormat>
  <Paragraphs>1090</Paragraphs>
  <Slides>97</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97</vt:i4>
      </vt:variant>
    </vt:vector>
  </HeadingPairs>
  <TitlesOfParts>
    <vt:vector size="110" baseType="lpstr">
      <vt:lpstr>Arial</vt:lpstr>
      <vt:lpstr>宋体</vt:lpstr>
      <vt:lpstr>Wingdings</vt:lpstr>
      <vt:lpstr>Garamond</vt:lpstr>
      <vt:lpstr>Arial</vt:lpstr>
      <vt:lpstr>华文中宋</vt:lpstr>
      <vt:lpstr>Times New Roman</vt:lpstr>
      <vt:lpstr>Segoe Print</vt:lpstr>
      <vt:lpstr>微软雅黑</vt:lpstr>
      <vt:lpstr>Arial Unicode MS</vt:lpstr>
      <vt:lpstr>Calibri</vt:lpstr>
      <vt:lpstr> overriden</vt:lpstr>
      <vt:lpstr>Office 主题​​</vt:lpstr>
      <vt:lpstr>国家职业资格培训教程          营销师  营销策划</vt:lpstr>
      <vt:lpstr>营销策划</vt:lpstr>
      <vt:lpstr>第一节  制定区域市场计划</vt:lpstr>
      <vt:lpstr>一、选择目标市场</vt:lpstr>
      <vt:lpstr>选择细分市场</vt:lpstr>
      <vt:lpstr>密集单一市场</vt:lpstr>
      <vt:lpstr>有选择的专业化</vt:lpstr>
      <vt:lpstr>市场专业化</vt:lpstr>
      <vt:lpstr>产品专业化</vt:lpstr>
      <vt:lpstr>完全市场覆盖</vt:lpstr>
      <vt:lpstr>二、划分销售区域</vt:lpstr>
      <vt:lpstr>划分销售区域的原则</vt:lpstr>
      <vt:lpstr>销售区域划分流程</vt:lpstr>
      <vt:lpstr>选择控制单元</vt:lpstr>
      <vt:lpstr>确定客户的位置和潜力</vt:lpstr>
      <vt:lpstr>合成销售区域</vt:lpstr>
      <vt:lpstr>销售人员的任务</vt:lpstr>
      <vt:lpstr>确定销售队伍规模的方法</vt:lpstr>
      <vt:lpstr>设计销售组织结构</vt:lpstr>
      <vt:lpstr>影响销售组织设计的因素</vt:lpstr>
      <vt:lpstr>销售组织的模式</vt:lpstr>
      <vt:lpstr>PowerPoint 演示文稿</vt:lpstr>
      <vt:lpstr>PowerPoint 演示文稿</vt:lpstr>
      <vt:lpstr>PowerPoint 演示文稿</vt:lpstr>
      <vt:lpstr>地域型销售组织结构</vt:lpstr>
      <vt:lpstr>销售区域战略开发的技巧</vt:lpstr>
      <vt:lpstr>价格以外的竞争要素</vt:lpstr>
      <vt:lpstr>正确处理目标顾客与现有客户的关系</vt:lpstr>
      <vt:lpstr>正确处理目标顾客与现有客户的关系</vt:lpstr>
      <vt:lpstr>销售区域的时间管理</vt:lpstr>
      <vt:lpstr>产品生命周期</vt:lpstr>
      <vt:lpstr>介绍（引入）期</vt:lpstr>
      <vt:lpstr>成长期</vt:lpstr>
      <vt:lpstr>PowerPoint 演示文稿</vt:lpstr>
      <vt:lpstr>产品种类、形式、品牌的生命周期</vt:lpstr>
      <vt:lpstr>介绍期的营销策略</vt:lpstr>
      <vt:lpstr>快速撇脂策略</vt:lpstr>
      <vt:lpstr>缓慢撇脂策略</vt:lpstr>
      <vt:lpstr>快速渗透策略</vt:lpstr>
      <vt:lpstr>缓慢渗透策略</vt:lpstr>
      <vt:lpstr>成长期的营销策略</vt:lpstr>
      <vt:lpstr>成熟期的营销策略</vt:lpstr>
      <vt:lpstr>PowerPoint 演示文稿</vt:lpstr>
      <vt:lpstr>PowerPoint 演示文稿</vt:lpstr>
      <vt:lpstr>渠道策划</vt:lpstr>
      <vt:lpstr>渠道策划</vt:lpstr>
      <vt:lpstr>垂直分销渠道模式</vt:lpstr>
      <vt:lpstr>垂直分销渠道模式</vt:lpstr>
      <vt:lpstr>管理型渠道控制力的来源</vt:lpstr>
      <vt:lpstr>案例：一体化</vt:lpstr>
      <vt:lpstr>公司型渠道</vt:lpstr>
      <vt:lpstr>公司型渠道关系的优势</vt:lpstr>
      <vt:lpstr>契约型渠道</vt:lpstr>
      <vt:lpstr>契约型渠道关系类型</vt:lpstr>
      <vt:lpstr>水平分销渠道模式</vt:lpstr>
      <vt:lpstr>进行中间商关系管理</vt:lpstr>
      <vt:lpstr>加强与渠道成员合作要素</vt:lpstr>
      <vt:lpstr>企业激励中间商的方式</vt:lpstr>
      <vt:lpstr>PowerPoint 演示文稿</vt:lpstr>
      <vt:lpstr>分销渠道中的流程</vt:lpstr>
      <vt:lpstr>物流管理</vt:lpstr>
      <vt:lpstr>物流管理</vt:lpstr>
      <vt:lpstr>PowerPoint 演示文稿</vt:lpstr>
      <vt:lpstr>仓储管理</vt:lpstr>
      <vt:lpstr>仓库管理</vt:lpstr>
      <vt:lpstr>仓库管理</vt:lpstr>
      <vt:lpstr>装卸作业</vt:lpstr>
      <vt:lpstr>库存管理</vt:lpstr>
      <vt:lpstr>重要性分析法</vt:lpstr>
      <vt:lpstr>A类库存管理</vt:lpstr>
      <vt:lpstr>常见订货方式</vt:lpstr>
      <vt:lpstr>两种订货方式的比较</vt:lpstr>
      <vt:lpstr>最佳订购量（经济订购量）</vt:lpstr>
      <vt:lpstr>运输管理</vt:lpstr>
      <vt:lpstr>选择运输方式的考虑因素</vt:lpstr>
      <vt:lpstr>复合一贯制运输</vt:lpstr>
      <vt:lpstr>应收账款管理</vt:lpstr>
      <vt:lpstr>生产者需沟通的信息</vt:lpstr>
      <vt:lpstr>信息沟通的方式或途径</vt:lpstr>
      <vt:lpstr>市场推广策划 </vt:lpstr>
      <vt:lpstr>PowerPoint 演示文稿</vt:lpstr>
      <vt:lpstr>销售促进策略</vt:lpstr>
      <vt:lpstr>退费优待</vt:lpstr>
      <vt:lpstr>竞赛与抽奖</vt:lpstr>
      <vt:lpstr>计划性学习</vt:lpstr>
      <vt:lpstr>PowerPoint 演示文稿</vt:lpstr>
      <vt:lpstr>PowerPoint 演示文稿</vt:lpstr>
      <vt:lpstr>公共关系的特征</vt:lpstr>
      <vt:lpstr>公共关系的作用</vt:lpstr>
      <vt:lpstr>企业形象信息</vt:lpstr>
      <vt:lpstr>公共关系的主要工具</vt:lpstr>
      <vt:lpstr>公共关系的主要决策</vt:lpstr>
      <vt:lpstr>宣传性公共关系</vt:lpstr>
      <vt:lpstr>交际性公共关系</vt:lpstr>
      <vt:lpstr>服务性公共关系</vt:lpstr>
      <vt:lpstr>确定公关的对象</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zyx</cp:lastModifiedBy>
  <cp:revision>86</cp:revision>
  <cp:lastPrinted>2113-01-01T00:00:00Z</cp:lastPrinted>
  <dcterms:created xsi:type="dcterms:W3CDTF">2113-01-01T00:00:00Z</dcterms:created>
  <dcterms:modified xsi:type="dcterms:W3CDTF">2021-01-24T11:22:17Z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2052-11.1.0.9021</vt:lpwstr>
  </property>
</Properties>
</file>