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49"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7" r:id="rId34"/>
  </p:sldIdLst>
  <p:sldSz cx="9144000" cy="6858000" type="screen4x3"/>
  <p:notesSz cx="6858000" cy="9144000"/>
  <p:custDataLst>
    <p:tags r:id="rId38"/>
  </p:custDataLst>
  <p:defaultTextStyle>
    <a:defPPr algn="l" rtl="0" eaLnBrk="1" hangingPunct="1">
      <a:defRPr kumimoji="0" lang="ru-RU" altLang="en-US"/>
    </a:defPPr>
    <a:lvl1pPr marL="0" indent="0" algn="l" defTabSz="914400" rtl="0" eaLnBrk="1" hangingPunct="1">
      <a:buNone/>
      <a:defRPr sz="1800">
        <a:solidFill>
          <a:schemeClr val="tx1"/>
        </a:solidFill>
        <a:latin typeface="Calibri" panose="020F0502020204030204"/>
        <a:ea typeface="Calibri" panose="020F0502020204030204"/>
      </a:defRPr>
    </a:lvl1pPr>
    <a:lvl2pPr marL="457200" indent="0" algn="l" defTabSz="914400" rtl="0" eaLnBrk="1" hangingPunct="1">
      <a:buNone/>
      <a:defRPr sz="1800">
        <a:solidFill>
          <a:schemeClr val="tx1"/>
        </a:solidFill>
        <a:latin typeface="Calibri" panose="020F0502020204030204"/>
        <a:ea typeface="Calibri" panose="020F0502020204030204"/>
      </a:defRPr>
    </a:lvl2pPr>
    <a:lvl3pPr marL="914400" indent="0" algn="l" defTabSz="914400" rtl="0" eaLnBrk="1" hangingPunct="1">
      <a:buNone/>
      <a:defRPr sz="1800">
        <a:solidFill>
          <a:schemeClr val="tx1"/>
        </a:solidFill>
        <a:latin typeface="Calibri" panose="020F0502020204030204"/>
        <a:ea typeface="Calibri" panose="020F0502020204030204"/>
      </a:defRPr>
    </a:lvl3pPr>
    <a:lvl4pPr marL="1371600" indent="0" algn="l" defTabSz="914400" rtl="0" eaLnBrk="1" hangingPunct="1">
      <a:buNone/>
      <a:defRPr sz="1800">
        <a:solidFill>
          <a:schemeClr val="tx1"/>
        </a:solidFill>
        <a:latin typeface="Calibri" panose="020F0502020204030204"/>
        <a:ea typeface="Calibri" panose="020F0502020204030204"/>
      </a:defRPr>
    </a:lvl4pPr>
    <a:lvl5pPr marL="1828800" indent="0" algn="l" defTabSz="914400" rtl="0" eaLnBrk="1" hangingPunct="1">
      <a:buNone/>
      <a:defRPr sz="1800">
        <a:solidFill>
          <a:schemeClr val="tx1"/>
        </a:solidFill>
        <a:latin typeface="Calibri" panose="020F0502020204030204"/>
        <a:ea typeface="Calibri" panose="020F0502020204030204"/>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 d="100"/>
          <a:sy n="10" d="100"/>
        </p:scale>
        <p:origin x="0" y="0"/>
      </p:cViewPr>
      <p:guideLst/>
    </p:cSldViewPr>
  </p:slideViewPr>
  <p:notesViewPr>
    <p:cSldViewPr>
      <p:cViewPr>
        <p:scale>
          <a:sx n="10" d="100"/>
          <a:sy n="10"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tags" Target="tags/tag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3"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4"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93AE1883-0942-4AA3-9DB2-9C7C3A0314B1}" type="slidenum">
              <a:rPr kumimoji="0" sz="1400" u="none">
                <a:solidFill>
                  <a:schemeClr val="tx1"/>
                </a:solidFill>
                <a:latin typeface="Arial" panose="020B0604020202020204" pitchFamily="34" charset="0"/>
                <a:ea typeface="宋体" panose="02010600030101010101" pitchFamily="2" charset="-122"/>
              </a:rPr>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Title Placeholder 1"/>
          <p:cNvSpPr/>
          <p:nvPr>
            <p:ph type="title"/>
          </p:nvPr>
        </p:nvSpPr>
        <p:spPr>
          <a:xfrm>
            <a:off x="457200" y="274638"/>
            <a:ext cx="8229600" cy="1143000"/>
          </a:xfrm>
          <a:prstGeom prst="rect">
            <a:avLst/>
          </a:prstGeom>
          <a:noFill/>
          <a:ln cap="flat">
            <a:noFill/>
            <a:prstDash val="solid"/>
            <a:round/>
            <a:headEnd type="none" w="med" len="med"/>
            <a:tailEnd type="none" w="med" len="med"/>
          </a:ln>
        </p:spPr>
        <p:txBody>
          <a:bodyPr vert="horz" lIns="91440" tIns="45720" rIns="91440" bIns="45720" anchor="ctr" anchorCtr="0"/>
          <a:lstStyle>
            <a:lvl1pPr algn="ctr" defTabSz="914400" rtl="0" eaLnBrk="1" hangingPunct="1">
              <a:spcBef>
                <a:spcPct val="0"/>
              </a:spcBef>
              <a:buNone/>
              <a:defRPr lang="ru-RU" altLang="en-US" sz="4400">
                <a:solidFill>
                  <a:schemeClr val="tx1"/>
                </a:solidFill>
                <a:latin typeface="Calibri" panose="020F0502020204030204"/>
                <a:ea typeface="Arial" panose="020B0604020202020204"/>
              </a:defRPr>
            </a:lvl1pPr>
          </a:lstStyle>
          <a:p>
            <a:pPr lvl="0"/>
            <a:r>
              <a:t>Click to edit Master title style</a:t>
            </a:r>
          </a:p>
        </p:txBody>
      </p:sp>
      <p:sp>
        <p:nvSpPr>
          <p:cNvPr id="1027" name="Text Placeholder 2"/>
          <p:cNvSpPr/>
          <p:nvPr>
            <p:ph type="body" idx="1"/>
          </p:nvPr>
        </p:nvSpPr>
        <p:spPr>
          <a:xfrm>
            <a:off x="457200" y="1600200"/>
            <a:ext cx="8229600" cy="4525962"/>
          </a:xfrm>
          <a:prstGeom prst="rect">
            <a:avLst/>
          </a:prstGeom>
          <a:noFill/>
          <a:ln cap="flat">
            <a:noFill/>
            <a:prstDash val="solid"/>
            <a:round/>
            <a:headEnd type="none" w="med" len="med"/>
            <a:tailEnd type="none" w="med" len="med"/>
          </a:ln>
        </p:spPr>
        <p:txBody>
          <a:bodyPr vert="horz" lIns="91440" tIns="45720" rIns="91440" bIns="45720"/>
          <a:lstStyle>
            <a:lvl1pPr marL="342900" indent="-342900" algn="l" defTabSz="914400" rtl="0" eaLnBrk="1" hangingPunct="1">
              <a:spcBef>
                <a:spcPct val="20000"/>
              </a:spcBef>
              <a:buFont typeface="Arial" panose="020B0604020202020204" pitchFamily="34" charset="0"/>
              <a:buChar char="•"/>
              <a:defRPr lang="ru-RU" altLang="en-US" sz="3200">
                <a:solidFill>
                  <a:schemeClr val="tx1"/>
                </a:solidFill>
                <a:latin typeface="Calibri" panose="020F0502020204030204"/>
                <a:ea typeface="Arial" panose="020B0604020202020204"/>
              </a:defRPr>
            </a:lvl1pPr>
            <a:lvl2pPr marL="742950" indent="-285750" algn="l" defTabSz="914400" rtl="0" eaLnBrk="1" hangingPunct="1">
              <a:spcBef>
                <a:spcPct val="20000"/>
              </a:spcBef>
              <a:buFont typeface="Arial" panose="020B0604020202020204" pitchFamily="34" charset="0"/>
              <a:buChar char="–"/>
              <a:defRPr lang="ru-RU" altLang="en-US" sz="2800">
                <a:solidFill>
                  <a:schemeClr val="tx1"/>
                </a:solidFill>
                <a:latin typeface="Calibri" panose="020F0502020204030204"/>
                <a:ea typeface="Arial" panose="020B0604020202020204"/>
              </a:defRPr>
            </a:lvl2pPr>
            <a:lvl3pPr marL="1143000" indent="-228600" algn="l" defTabSz="914400" rtl="0" eaLnBrk="1" hangingPunct="1">
              <a:spcBef>
                <a:spcPct val="20000"/>
              </a:spcBef>
              <a:buFont typeface="Arial" panose="020B0604020202020204" pitchFamily="34" charset="0"/>
              <a:buChar char="•"/>
              <a:defRPr lang="ru-RU" altLang="en-US" sz="2400">
                <a:solidFill>
                  <a:schemeClr val="tx1"/>
                </a:solidFill>
                <a:latin typeface="Calibri" panose="020F0502020204030204"/>
                <a:ea typeface="Arial" panose="020B0604020202020204"/>
              </a:defRPr>
            </a:lvl3pPr>
            <a:lvl4pPr marL="1600200" indent="-228600" algn="l" defTabSz="914400" rtl="0" eaLnBrk="1" hangingPunct="1">
              <a:spcBef>
                <a:spcPct val="20000"/>
              </a:spcBef>
              <a:buFont typeface="Arial" panose="020B0604020202020204" pitchFamily="34" charset="0"/>
              <a:buChar char="–"/>
              <a:defRPr lang="ru-RU" altLang="en-US" sz="2000">
                <a:solidFill>
                  <a:schemeClr val="tx1"/>
                </a:solidFill>
                <a:latin typeface="Calibri" panose="020F0502020204030204"/>
                <a:ea typeface="Arial" panose="020B0604020202020204"/>
              </a:defRPr>
            </a:lvl4pPr>
            <a:lvl5pPr marL="2057400" indent="-228600" algn="l" defTabSz="914400" rtl="0" eaLnBrk="1" hangingPunct="1">
              <a:spcBef>
                <a:spcPct val="20000"/>
              </a:spcBef>
              <a:buFont typeface="Arial" panose="020B0604020202020204" pitchFamily="34" charset="0"/>
              <a:buChar char="»"/>
              <a:defRPr lang="ru-RU" altLang="en-US" sz="2000">
                <a:solidFill>
                  <a:schemeClr val="tx1"/>
                </a:solidFill>
                <a:latin typeface="Calibri" panose="020F0502020204030204"/>
                <a:ea typeface="Arial" panose="020B0604020202020204"/>
              </a:defRPr>
            </a:lvl5p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3"/>
          <p:cNvSpPr/>
          <p:nvPr>
            <p:ph type="dt" sz="half" idx="2"/>
          </p:nvPr>
        </p:nvSpPr>
        <p:spPr>
          <a:xfrm>
            <a:off x="457200" y="6356350"/>
            <a:ext cx="2133600" cy="365125"/>
          </a:xfrm>
          <a:prstGeom prst="rect">
            <a:avLst/>
          </a:prstGeom>
          <a:noFill/>
          <a:ln cap="flat">
            <a:noFill/>
            <a:prstDash val="solid"/>
            <a:round/>
            <a:headEnd type="none" w="med" len="med"/>
            <a:tailEnd type="none" w="med" len="med"/>
          </a:ln>
        </p:spPr>
        <p:txBody>
          <a:bodyPr vert="horz" lIns="91440" tIns="45720" rIns="91440" bIns="45720" anchor="ctr" anchorCtr="0"/>
          <a:lstStyle>
            <a:lvl1pPr marL="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5pPr>
          </a:lstStyle>
          <a:p>
            <a:pPr lvl="0" algn="l"/>
            <a:fld id="{9ED9B21A-A9BC-4756-97D8-E4680650D39E}" type="datetime1">
              <a:rPr lang="en-US" sz="1200">
                <a:solidFill>
                  <a:schemeClr val="tx1"/>
                </a:solidFill>
              </a:rPr>
            </a:fld>
            <a:endParaRPr lang="en-US" sz="1200">
              <a:solidFill>
                <a:schemeClr val="tx1"/>
              </a:solidFill>
            </a:endParaRPr>
          </a:p>
        </p:txBody>
      </p:sp>
      <p:sp>
        <p:nvSpPr>
          <p:cNvPr id="1029" name="Footer Placeholder 4"/>
          <p:cNvSpPr/>
          <p:nvPr>
            <p:ph type="ftr" sz="quarter" idx="3"/>
          </p:nvPr>
        </p:nvSpPr>
        <p:spPr>
          <a:xfrm>
            <a:off x="3124200" y="6356350"/>
            <a:ext cx="2895600" cy="365125"/>
          </a:xfrm>
          <a:prstGeom prst="rect">
            <a:avLst/>
          </a:prstGeom>
          <a:noFill/>
          <a:ln cap="flat">
            <a:noFill/>
            <a:prstDash val="solid"/>
            <a:round/>
            <a:headEnd type="none" w="med" len="med"/>
            <a:tailEnd type="none" w="med" len="med"/>
          </a:ln>
        </p:spPr>
        <p:txBody>
          <a:bodyPr vert="horz" lIns="91440" tIns="45720" rIns="91440" bIns="45720" anchor="ctr" anchorCtr="0"/>
          <a:lstStyle>
            <a:lvl1pPr marL="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5pPr>
          </a:lstStyle>
          <a:p>
            <a:pPr lvl="0" algn="ctr"/>
            <a:endParaRPr lang="en-US" sz="1200">
              <a:solidFill>
                <a:schemeClr val="tx1"/>
              </a:solidFill>
            </a:endParaRPr>
          </a:p>
        </p:txBody>
      </p:sp>
      <p:sp>
        <p:nvSpPr>
          <p:cNvPr id="1030" name="Slide Number Placeholder 5"/>
          <p:cNvSpPr/>
          <p:nvPr>
            <p:ph type="sldNum" sz="quarter" idx="4"/>
          </p:nvPr>
        </p:nvSpPr>
        <p:spPr>
          <a:xfrm>
            <a:off x="6553200" y="6356350"/>
            <a:ext cx="2133600" cy="365125"/>
          </a:xfrm>
          <a:prstGeom prst="rect">
            <a:avLst/>
          </a:prstGeom>
          <a:noFill/>
          <a:ln cap="flat">
            <a:noFill/>
            <a:prstDash val="solid"/>
            <a:round/>
            <a:headEnd type="none" w="med" len="med"/>
            <a:tailEnd type="none" w="med" len="med"/>
          </a:ln>
        </p:spPr>
        <p:txBody>
          <a:bodyPr vert="horz" lIns="91440" tIns="45720" rIns="91440" bIns="45720" anchor="ctr" anchorCtr="0"/>
          <a:lstStyle>
            <a:lvl1pPr marL="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5pPr>
          </a:lstStyle>
          <a:p>
            <a:pPr lvl="0" algn="r"/>
            <a:fld id="{ECA395D3-CB02-4624-B771-2FAE7F60562A}" type="slidenum">
              <a:rPr lang="en-US" sz="1200">
                <a:solidFill>
                  <a:schemeClr val="tx1"/>
                </a:solidFill>
              </a:rPr>
            </a:fld>
            <a:endParaRPr lang="en-US" sz="1200">
              <a:solidFill>
                <a:schemeClr val="tx1"/>
              </a:solidFill>
            </a:endParaRPr>
          </a:p>
        </p:txBody>
      </p:sp>
    </p:spTree>
  </p:cSld>
  <p:clrMap bg1="lt1" tx1="dk1" bg2="lt2" tx2="dk2" accent1="accent1" accent2="accent2" accent3="accent3" accent4="accent4" accent5="accent5" accent6="accent6" hlink="hlink" folHlink="folHlink"/>
  <p:transition/>
  <p:txStyles>
    <p:titleStyle>
      <a:lvl1pPr algn="ctr" defTabSz="914400" rtl="0" eaLnBrk="1" hangingPunct="1">
        <a:spcBef>
          <a:spcPct val="0"/>
        </a:spcBef>
        <a:buNone/>
        <a:defRPr sz="4400">
          <a:solidFill>
            <a:schemeClr val="tx1"/>
          </a:solidFill>
          <a:latin typeface="Calibri" panose="020F0502020204030204"/>
          <a:ea typeface="Arial" panose="020B0604020202020204"/>
        </a:defRPr>
      </a:lvl1pPr>
    </p:titleStyle>
    <p:bodyStyle>
      <a:lvl1pPr marL="342900" indent="-342900" algn="l" defTabSz="914400" rtl="0" eaLnBrk="1" hangingPunct="1">
        <a:spcBef>
          <a:spcPct val="20000"/>
        </a:spcBef>
        <a:buFont typeface="Arial" panose="020B0604020202020204" pitchFamily="34" charset="0"/>
        <a:buChar char="•"/>
        <a:defRPr sz="3200">
          <a:solidFill>
            <a:schemeClr val="tx1"/>
          </a:solidFill>
          <a:latin typeface="Calibri" panose="020F0502020204030204"/>
          <a:ea typeface="Arial" panose="020B0604020202020204"/>
        </a:defRPr>
      </a:lvl1pPr>
      <a:lvl2pPr marL="742950" indent="-285750" algn="l" defTabSz="914400" rtl="0" eaLnBrk="1" hangingPunct="1">
        <a:spcBef>
          <a:spcPct val="20000"/>
        </a:spcBef>
        <a:buFont typeface="Arial" panose="020B0604020202020204" pitchFamily="34" charset="0"/>
        <a:buChar char="–"/>
        <a:defRPr sz="2800">
          <a:solidFill>
            <a:schemeClr val="tx1"/>
          </a:solidFill>
          <a:latin typeface="Calibri" panose="020F0502020204030204"/>
          <a:ea typeface="Arial" panose="020B0604020202020204"/>
        </a:defRPr>
      </a:lvl2pPr>
      <a:lvl3pPr marL="1143000" indent="-228600" algn="l" defTabSz="914400" rtl="0" eaLnBrk="1" hangingPunct="1">
        <a:spcBef>
          <a:spcPct val="20000"/>
        </a:spcBef>
        <a:buFont typeface="Arial" panose="020B0604020202020204" pitchFamily="34" charset="0"/>
        <a:buChar char="•"/>
        <a:defRPr sz="2400">
          <a:solidFill>
            <a:schemeClr val="tx1"/>
          </a:solidFill>
          <a:latin typeface="Calibri" panose="020F0502020204030204"/>
          <a:ea typeface="Arial" panose="020B0604020202020204"/>
        </a:defRPr>
      </a:lvl3pPr>
      <a:lvl4pPr marL="1600200" indent="-228600" algn="l" defTabSz="914400" rtl="0" eaLnBrk="1" hangingPunct="1">
        <a:spcBef>
          <a:spcPct val="20000"/>
        </a:spcBef>
        <a:buFont typeface="Arial" panose="020B0604020202020204" pitchFamily="34" charset="0"/>
        <a:buChar char="–"/>
        <a:defRPr sz="2000">
          <a:solidFill>
            <a:schemeClr val="tx1"/>
          </a:solidFill>
          <a:latin typeface="Calibri" panose="020F0502020204030204"/>
          <a:ea typeface="Arial" panose="020B0604020202020204"/>
        </a:defRPr>
      </a:lvl4pPr>
      <a:lvl5pPr marL="2057400" indent="-228600" algn="l" defTabSz="914400" rtl="0" eaLnBrk="1" hangingPunct="1">
        <a:spcBef>
          <a:spcPct val="20000"/>
        </a:spcBef>
        <a:buFont typeface="Arial" panose="020B0604020202020204" pitchFamily="34" charset="0"/>
        <a:buChar char="»"/>
        <a:defRPr sz="2000">
          <a:solidFill>
            <a:schemeClr val="tx1"/>
          </a:solidFill>
          <a:latin typeface="Calibri" panose="020F0502020204030204"/>
          <a:ea typeface="Arial" panose="020B0604020202020204"/>
        </a:defRPr>
      </a:lvl5pPr>
    </p:bodyStyle>
    <p:otherStyle>
      <a:lvl1pPr marL="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5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p:sp>
        <p:nvSpPr>
          <p:cNvPr id="1033" name="标题 1032"/>
          <p:cNvSpPr/>
          <p:nvPr>
            <p:ph type="title"/>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t>单击此处编辑母版标题样式</a:t>
            </a:r>
          </a:p>
        </p:txBody>
      </p:sp>
      <p:sp>
        <p:nvSpPr>
          <p:cNvPr id="1034" name="文本占位符 1033"/>
          <p:cNvSpPr/>
          <p:nvPr>
            <p:ph type="body" idx="1"/>
          </p:nvPr>
        </p:nvSpPr>
        <p:spPr>
          <a:xfrm>
            <a:off x="304800" y="1981200"/>
            <a:ext cx="8540750" cy="388620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035" name="日期占位符 1034"/>
          <p:cNvSpPr/>
          <p:nvPr>
            <p:ph type="dt" sz="half" idx="2"/>
          </p:nvPr>
        </p:nvSpPr>
        <p:spPr>
          <a:xfrm>
            <a:off x="301625" y="6019800"/>
            <a:ext cx="2289175" cy="476250"/>
          </a:xfrm>
          <a:prstGeom prst="rect">
            <a:avLst/>
          </a:prstGeom>
          <a:noFill/>
          <a:ln cap="flat">
            <a:noFill/>
            <a:prstDash val="solid"/>
            <a:miter lim="800000"/>
            <a:headEnd type="none" w="med" len="med"/>
            <a:tailEnd type="none" w="med" len="med"/>
          </a:ln>
        </p:spPr>
        <p:txBody>
          <a:bodyPr/>
          <a:lstStyle>
            <a:lvl1pPr marL="0" indent="0" algn="l"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5p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1036" name="页脚占位符 1035"/>
          <p:cNvSpPr/>
          <p:nvPr>
            <p:ph type="ftr" sz="quarter" idx="3"/>
          </p:nvPr>
        </p:nvSpPr>
        <p:spPr>
          <a:xfrm>
            <a:off x="3124200" y="6019800"/>
            <a:ext cx="2895600" cy="476250"/>
          </a:xfrm>
          <a:prstGeom prst="rect">
            <a:avLst/>
          </a:prstGeom>
          <a:noFill/>
          <a:ln cap="flat">
            <a:noFill/>
            <a:prstDash val="solid"/>
            <a:miter lim="800000"/>
            <a:headEnd type="none" w="med" len="med"/>
            <a:tailEnd type="none" w="med" len="med"/>
          </a:ln>
        </p:spPr>
        <p:txBody>
          <a:bodyPr/>
          <a:lstStyle>
            <a:lvl1pPr marL="0" indent="0" algn="l"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5p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1037" name="灯片编号占位符 1036"/>
          <p:cNvSpPr/>
          <p:nvPr>
            <p:ph type="sldNum" sz="quarter" idx="4"/>
          </p:nvPr>
        </p:nvSpPr>
        <p:spPr>
          <a:xfrm>
            <a:off x="6553200" y="6019800"/>
            <a:ext cx="2289175" cy="476250"/>
          </a:xfrm>
          <a:prstGeom prst="rect">
            <a:avLst/>
          </a:prstGeom>
          <a:noFill/>
          <a:ln cap="flat">
            <a:noFill/>
            <a:prstDash val="solid"/>
            <a:miter lim="800000"/>
            <a:headEnd type="none" w="med" len="med"/>
            <a:tailEnd type="none" w="med" len="med"/>
          </a:ln>
        </p:spPr>
        <p:txBody>
          <a:bodyPr/>
          <a:lstStyle>
            <a:lvl1pPr marL="0" indent="0" algn="l"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lang="ru-RU" altLang="en-US" sz="1800" b="0" i="0" u="none">
                <a:solidFill>
                  <a:schemeClr val="tx1"/>
                </a:solidFill>
              </a:defRPr>
            </a:lvl5pPr>
          </a:lstStyle>
          <a:p>
            <a:pPr marL="0" lvl="0" indent="0" algn="r" defTabSz="914400" rtl="0" eaLnBrk="1" fontAlgn="base" hangingPunct="1">
              <a:lnSpc>
                <a:spcPct val="100000"/>
              </a:lnSpc>
              <a:spcBef>
                <a:spcPct val="0"/>
              </a:spcBef>
              <a:spcAft>
                <a:spcPct val="0"/>
              </a:spcAft>
              <a:buClrTx/>
              <a:buSzTx/>
            </a:pPr>
            <a:fld id="{C90BE906-DEEF-47EB-BA78-D58020403778}"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50" r:id="rId1"/>
  </p:sldLayoutIdLst>
  <p:transition/>
  <p:txStyles>
    <p:titleStyle>
      <a:lvl1pPr marL="0" indent="0" algn="ctr" defTabSz="914400" rtl="0" eaLnBrk="1" fontAlgn="base" hangingPunct="1">
        <a:lnSpc>
          <a:spcPct val="100000"/>
        </a:lnSpc>
        <a:spcBef>
          <a:spcPct val="0"/>
        </a:spcBef>
        <a:spcAft>
          <a:spcPct val="0"/>
        </a:spcAft>
        <a:buClrTx/>
        <a:buSzTx/>
        <a:buFontTx/>
        <a:buNone/>
        <a:defRPr kumimoji="0" sz="4400" b="0" i="0" u="none">
          <a:solidFill>
            <a:schemeClr val="tx2"/>
          </a:solidFill>
          <a:latin typeface="Arial" panose="020B0604020202020204" pitchFamily="34" charset="0"/>
          <a:ea typeface="宋体" panose="02010600030101010101" pitchFamily="2" charset="-122"/>
        </a:defRPr>
      </a:lvl1pPr>
    </p:titleStyle>
    <p:body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sz="2000" b="0" i="0" u="none">
          <a:solidFill>
            <a:schemeClr val="tx1"/>
          </a:solidFill>
          <a:latin typeface="Arial" panose="020B0604020202020204" pitchFamily="34" charset="0"/>
          <a:ea typeface="宋体" panose="02010600030101010101" pitchFamily="2" charset="-122"/>
        </a:defRPr>
      </a:lvl5pPr>
    </p:bodyStyle>
    <p:otherStyle>
      <a:lvl1pPr marL="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1pPr>
      <a:lvl2pPr marL="4572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2pPr>
      <a:lvl3pPr marL="9144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3pPr>
      <a:lvl4pPr marL="13716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4pPr>
      <a:lvl5pPr marL="1828800" indent="0" algn="l" defTabSz="914400" rtl="0" eaLnBrk="1" fontAlgn="base" hangingPunct="1">
        <a:lnSpc>
          <a:spcPct val="100000"/>
        </a:lnSpc>
        <a:spcBef>
          <a:spcPct val="0"/>
        </a:spcBef>
        <a:spcAft>
          <a:spcPct val="0"/>
        </a:spcAft>
        <a:buSzTx/>
        <a:buFont typeface="Calibri" panose="020F0502020204030204"/>
        <a:buNone/>
        <a:defRPr kumimoji="0" sz="1800" b="0" i="0" u="none">
          <a:solidFill>
            <a:schemeClr val="tx1"/>
          </a:solidFill>
        </a:defRPr>
      </a:lvl5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50" name="标题 2049"/>
          <p:cNvSpPr/>
          <p:nvPr>
            <p:ph type="ctrTitle" idx="4294967295"/>
          </p:nvPr>
        </p:nvSpPr>
        <p:spPr>
          <a:xfrm>
            <a:off x="2135823" y="1608773"/>
            <a:ext cx="4648200" cy="19812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sz="6000">
                <a:solidFill>
                  <a:schemeClr val="folHlink"/>
                </a:solidFill>
                <a:ea typeface="隶书" pitchFamily="49" charset="-122"/>
              </a:rPr>
              <a:t>品牌</a:t>
            </a:r>
            <a:r>
              <a:rPr lang="zh-CN" altLang="ru-RU" sz="6000">
                <a:solidFill>
                  <a:schemeClr val="folHlink"/>
                </a:solidFill>
                <a:ea typeface="隶书" pitchFamily="49" charset="-122"/>
              </a:rPr>
              <a:t>传播</a:t>
            </a:r>
            <a:endParaRPr lang="zh-CN" altLang="ru-RU" sz="6000">
              <a:solidFill>
                <a:schemeClr val="folHlink"/>
              </a:solidFill>
              <a:ea typeface="隶书" pitchFamily="49" charset="-122"/>
            </a:endParaRPr>
          </a:p>
        </p:txBody>
      </p:sp>
      <p:sp>
        <p:nvSpPr>
          <p:cNvPr id="2052"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21452A13-E6FC-4EFC-A163-0A4DF6126F87}"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053" name="Footer Placeholder 2"/>
          <p:cNvSpPr>
            <a:spLocks noGrp="1"/>
          </p:cNvSpPr>
          <p:nvPr>
            <p:ph type="ftr" sz="quarter" idx="1"/>
          </p:nvPr>
        </p:nvSpPr>
        <p:spPr>
          <a:xfrm>
            <a:off x="6012180" y="6104890"/>
            <a:ext cx="2895600" cy="476250"/>
          </a:xfrm>
        </p:spPr>
        <p:txBody>
          <a:bodyPr/>
          <a:lstStyle/>
          <a:p>
            <a:pPr marL="0" lvl="0" indent="0" algn="ctr" defTabSz="914400" rtl="0" eaLnBrk="1" fontAlgn="base" hangingPunct="1">
              <a:lnSpc>
                <a:spcPct val="100000"/>
              </a:lnSpc>
              <a:spcBef>
                <a:spcPct val="0"/>
              </a:spcBef>
              <a:spcAft>
                <a:spcPct val="0"/>
              </a:spcAft>
              <a:buClrTx/>
              <a:buSzTx/>
            </a:pPr>
            <a:r>
              <a:rPr kumimoji="0" lang="zh-CN" altLang="ru-RU" sz="3200" u="none">
                <a:solidFill>
                  <a:schemeClr val="tx1"/>
                </a:solidFill>
                <a:latin typeface="Arial" panose="020B0604020202020204" pitchFamily="34" charset="0"/>
                <a:ea typeface="宋体" panose="02010600030101010101" pitchFamily="2" charset="-122"/>
              </a:rPr>
              <a:t>马森</a:t>
            </a:r>
            <a:endParaRPr kumimoji="0" lang="zh-CN" altLang="ru-RU" sz="32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53" name="标题 2052"/>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latin typeface="隶书" pitchFamily="49" charset="-122"/>
                <a:ea typeface="隶书" pitchFamily="49" charset="-122"/>
              </a:rPr>
              <a:t>第六章 品牌传播</a:t>
            </a:r>
            <a:endParaRPr>
              <a:latin typeface="隶书" pitchFamily="49" charset="-122"/>
              <a:ea typeface="隶书" pitchFamily="49" charset="-122"/>
            </a:endParaRPr>
          </a:p>
        </p:txBody>
      </p:sp>
      <p:sp>
        <p:nvSpPr>
          <p:cNvPr id="2054" name="文本占位符 2053"/>
          <p:cNvSpPr/>
          <p:nvPr>
            <p:ph type="body" idx="4294967295"/>
          </p:nvPr>
        </p:nvSpPr>
        <p:spPr>
          <a:xfrm>
            <a:off x="304800" y="1981200"/>
            <a:ext cx="8540750" cy="388620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150000"/>
              </a:lnSpc>
            </a:pPr>
            <a:r>
              <a:rPr>
                <a:ea typeface="华文新魏" pitchFamily="2" charset="-122"/>
              </a:rPr>
              <a:t>第一节 品牌传播的内涵</a:t>
            </a:r>
            <a:endParaRPr>
              <a:ea typeface="华文新魏" pitchFamily="2" charset="-122"/>
            </a:endParaRPr>
          </a:p>
          <a:p>
            <a:pPr lvl="0">
              <a:lnSpc>
                <a:spcPct val="150000"/>
              </a:lnSpc>
            </a:pPr>
            <a:r>
              <a:rPr>
                <a:ea typeface="华文新魏" pitchFamily="2" charset="-122"/>
              </a:rPr>
              <a:t>第二节 品牌传播过程</a:t>
            </a:r>
            <a:endParaRPr>
              <a:ea typeface="华文新魏" pitchFamily="2" charset="-122"/>
            </a:endParaRPr>
          </a:p>
          <a:p>
            <a:pPr lvl="0">
              <a:lnSpc>
                <a:spcPct val="150000"/>
              </a:lnSpc>
            </a:pPr>
            <a:r>
              <a:rPr>
                <a:ea typeface="华文新魏" pitchFamily="2" charset="-122"/>
              </a:rPr>
              <a:t>第三节 有效的品牌传播</a:t>
            </a:r>
            <a:endParaRPr>
              <a:ea typeface="华文新魏" pitchFamily="2" charset="-122"/>
            </a:endParaRPr>
          </a:p>
          <a:p>
            <a:pPr lvl="0">
              <a:lnSpc>
                <a:spcPct val="150000"/>
              </a:lnSpc>
            </a:pPr>
            <a:r>
              <a:rPr>
                <a:ea typeface="华文新魏" pitchFamily="2" charset="-122"/>
              </a:rPr>
              <a:t>第四节  品牌整合营销传播</a:t>
            </a:r>
            <a:endParaRPr>
              <a:ea typeface="华文新魏" pitchFamily="2" charset="-122"/>
            </a:endParaRPr>
          </a:p>
        </p:txBody>
      </p:sp>
      <p:sp>
        <p:nvSpPr>
          <p:cNvPr id="2055"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056"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0CF7A770-42F2-418F-93E7-4833CC45CECD}"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057"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57" name="标题 2056"/>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第一节 品牌传播的内涵</a:t>
            </a:r>
            <a:endParaRPr>
              <a:ea typeface="隶书" pitchFamily="49" charset="-122"/>
            </a:endParaRPr>
          </a:p>
        </p:txBody>
      </p:sp>
      <p:sp>
        <p:nvSpPr>
          <p:cNvPr id="2058" name="文本占位符 2057"/>
          <p:cNvSpPr/>
          <p:nvPr>
            <p:ph type="body" idx="4294967295"/>
          </p:nvPr>
        </p:nvSpPr>
        <p:spPr>
          <a:xfrm>
            <a:off x="304800" y="1981200"/>
            <a:ext cx="8540750" cy="388620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endParaRPr>
              <a:ea typeface="华文新魏" pitchFamily="2" charset="-122"/>
            </a:endParaRPr>
          </a:p>
          <a:p>
            <a:pPr lvl="0"/>
            <a:endParaRPr>
              <a:ea typeface="华文新魏" pitchFamily="2" charset="-122"/>
            </a:endParaRPr>
          </a:p>
          <a:p>
            <a:pPr lvl="0"/>
            <a:endParaRPr>
              <a:ea typeface="华文新魏" pitchFamily="2" charset="-122"/>
            </a:endParaRPr>
          </a:p>
          <a:p>
            <a:pPr lvl="0"/>
            <a:endParaRPr>
              <a:ea typeface="华文新魏" pitchFamily="2" charset="-122"/>
            </a:endParaRPr>
          </a:p>
          <a:p>
            <a:pPr lvl="0"/>
            <a:endParaRPr>
              <a:ea typeface="华文新魏" pitchFamily="2" charset="-122"/>
            </a:endParaRPr>
          </a:p>
        </p:txBody>
      </p:sp>
      <p:grpSp>
        <p:nvGrpSpPr>
          <p:cNvPr id="2059" name="组合 2058"/>
          <p:cNvGrpSpPr/>
          <p:nvPr/>
        </p:nvGrpSpPr>
        <p:grpSpPr>
          <a:xfrm>
            <a:off x="1692275" y="2205038"/>
            <a:ext cx="5867400" cy="2362200"/>
            <a:chOff x="1156" y="1344"/>
            <a:chExt cx="3696" cy="1488"/>
          </a:xfrm>
        </p:grpSpPr>
        <p:grpSp>
          <p:nvGrpSpPr>
            <p:cNvPr id="2060" name="组合 2059"/>
            <p:cNvGrpSpPr/>
            <p:nvPr/>
          </p:nvGrpSpPr>
          <p:grpSpPr>
            <a:xfrm>
              <a:off x="1156" y="1344"/>
              <a:ext cx="3696" cy="624"/>
              <a:chOff x="912" y="1008"/>
              <a:chExt cx="3984" cy="912"/>
            </a:xfrm>
          </p:grpSpPr>
          <p:sp>
            <p:nvSpPr>
              <p:cNvPr id="2061" name="圆角矩形 2060"/>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062" name="组合 2061"/>
              <p:cNvGrpSpPr/>
              <p:nvPr/>
            </p:nvGrpSpPr>
            <p:grpSpPr>
              <a:xfrm>
                <a:off x="999" y="1092"/>
                <a:ext cx="768" cy="746"/>
                <a:chOff x="999" y="1092"/>
                <a:chExt cx="768" cy="746"/>
              </a:xfrm>
            </p:grpSpPr>
            <p:sp>
              <p:nvSpPr>
                <p:cNvPr id="2063" name="圆角矩形 2062"/>
                <p:cNvSpPr/>
                <p:nvPr/>
              </p:nvSpPr>
              <p:spPr bwMode="gray">
                <a:xfrm>
                  <a:off x="999" y="1092"/>
                  <a:ext cx="768" cy="746"/>
                </a:xfrm>
                <a:prstGeom prst="roundRect">
                  <a:avLst>
                    <a:gd name="adj" fmla="val 11921"/>
                  </a:avLst>
                </a:prstGeom>
                <a:solidFill>
                  <a:srgbClr val="007572"/>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064" name="任意多边形 2063"/>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065" name="矩形 2064"/>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一</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066" name="矩形 2065"/>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eaLnBrk="0" fontAlgn="base" hangingPunct="0">
                  <a:lnSpc>
                    <a:spcPct val="100000"/>
                  </a:lnSpc>
                  <a:spcBef>
                    <a:spcPct val="0"/>
                  </a:spcBef>
                  <a:spcAft>
                    <a:spcPct val="0"/>
                  </a:spcAft>
                  <a:buClrTx/>
                  <a:buSzTx/>
                </a:pPr>
                <a:r>
                  <a:rPr kumimoji="0" sz="3200" u="none">
                    <a:latin typeface="Tahoma" panose="020B0604030504040204" pitchFamily="34" charset="0"/>
                    <a:ea typeface="华文新魏" pitchFamily="2" charset="-122"/>
                  </a:rPr>
                  <a:t>传播与品牌传播</a:t>
                </a:r>
                <a:endParaRPr kumimoji="0" sz="3200" u="none">
                  <a:latin typeface="Tahoma" panose="020B0604030504040204" pitchFamily="34" charset="0"/>
                  <a:ea typeface="华文新魏" pitchFamily="2" charset="-122"/>
                </a:endParaRPr>
              </a:p>
            </p:txBody>
          </p:sp>
        </p:grpSp>
        <p:grpSp>
          <p:nvGrpSpPr>
            <p:cNvPr id="2067" name="组合 2066"/>
            <p:cNvGrpSpPr/>
            <p:nvPr/>
          </p:nvGrpSpPr>
          <p:grpSpPr>
            <a:xfrm>
              <a:off x="1156" y="2064"/>
              <a:ext cx="3696" cy="768"/>
              <a:chOff x="912" y="1008"/>
              <a:chExt cx="3984" cy="1123"/>
            </a:xfrm>
          </p:grpSpPr>
          <p:sp>
            <p:nvSpPr>
              <p:cNvPr id="2068" name="圆角矩形 2067"/>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069" name="组合 2068"/>
              <p:cNvGrpSpPr/>
              <p:nvPr/>
            </p:nvGrpSpPr>
            <p:grpSpPr>
              <a:xfrm>
                <a:off x="999" y="1092"/>
                <a:ext cx="768" cy="746"/>
                <a:chOff x="999" y="1092"/>
                <a:chExt cx="768" cy="746"/>
              </a:xfrm>
            </p:grpSpPr>
            <p:sp>
              <p:nvSpPr>
                <p:cNvPr id="2070" name="圆角矩形 2069"/>
                <p:cNvSpPr/>
                <p:nvPr/>
              </p:nvSpPr>
              <p:spPr bwMode="gray">
                <a:xfrm>
                  <a:off x="999" y="1092"/>
                  <a:ext cx="768" cy="746"/>
                </a:xfrm>
                <a:prstGeom prst="roundRect">
                  <a:avLst>
                    <a:gd name="adj" fmla="val 11921"/>
                  </a:avLst>
                </a:prstGeom>
                <a:solidFill>
                  <a:srgbClr val="008000"/>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071" name="任意多边形 2070"/>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072" name="矩形 2071"/>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二</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073" name="矩形 2072"/>
              <p:cNvSpPr/>
              <p:nvPr/>
            </p:nvSpPr>
            <p:spPr bwMode="gray">
              <a:xfrm>
                <a:off x="1872" y="1148"/>
                <a:ext cx="2928" cy="983"/>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20000"/>
                  </a:spcBef>
                  <a:spcAft>
                    <a:spcPct val="0"/>
                  </a:spcAft>
                  <a:buClr>
                    <a:schemeClr val="folHlink"/>
                  </a:buClr>
                  <a:buSzPct val="60000"/>
                  <a:buFont typeface="Wingdings" panose="05000000000000000000" pitchFamily="2" charset="2"/>
                </a:pPr>
                <a:r>
                  <a:rPr kumimoji="0" sz="3200" u="none">
                    <a:latin typeface="Tahoma" panose="020B0604030504040204" pitchFamily="34" charset="0"/>
                    <a:ea typeface="华文新魏" pitchFamily="2" charset="-122"/>
                  </a:rPr>
                  <a:t>品牌传播的特点</a:t>
                </a:r>
                <a:endParaRPr kumimoji="0" sz="3200" u="none">
                  <a:latin typeface="Tahoma" panose="020B0604030504040204" pitchFamily="34" charset="0"/>
                  <a:ea typeface="华文新魏" pitchFamily="2" charset="-122"/>
                </a:endParaRPr>
              </a:p>
              <a:p>
                <a:pPr lvl="0" eaLnBrk="0" fontAlgn="base" hangingPunct="0">
                  <a:lnSpc>
                    <a:spcPct val="100000"/>
                  </a:lnSpc>
                  <a:spcBef>
                    <a:spcPct val="0"/>
                  </a:spcBef>
                  <a:spcAft>
                    <a:spcPct val="0"/>
                  </a:spcAft>
                  <a:buClrTx/>
                  <a:buSzTx/>
                </a:pPr>
                <a:endParaRPr kumimoji="0" sz="3200" u="none">
                  <a:latin typeface="Arial" panose="020B0604020202020204" pitchFamily="34" charset="0"/>
                  <a:ea typeface="华文新魏" pitchFamily="2" charset="-122"/>
                </a:endParaRPr>
              </a:p>
            </p:txBody>
          </p:sp>
        </p:grpSp>
      </p:grpSp>
      <p:sp>
        <p:nvSpPr>
          <p:cNvPr id="2074"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075"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2F5C8992-76E0-422A-99BA-8A1E8AF5B323}"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076"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76" name="标题 2075"/>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第一节 品牌传播的内涵</a:t>
            </a:r>
            <a:endParaRPr>
              <a:ea typeface="隶书" pitchFamily="49" charset="-122"/>
            </a:endParaRPr>
          </a:p>
        </p:txBody>
      </p:sp>
      <p:sp>
        <p:nvSpPr>
          <p:cNvPr id="2077" name="文本占位符 2076"/>
          <p:cNvSpPr/>
          <p:nvPr>
            <p:ph type="body" idx="4294967295"/>
          </p:nvPr>
        </p:nvSpPr>
        <p:spPr>
          <a:xfrm>
            <a:off x="755650" y="1989138"/>
            <a:ext cx="8064500" cy="424815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传播与品牌传播</a:t>
            </a:r>
            <a:endParaRPr>
              <a:ea typeface="方正姚体" pitchFamily="2" charset="-122"/>
            </a:endParaRPr>
          </a:p>
          <a:p>
            <a:pPr lvl="1"/>
            <a:r>
              <a:rPr>
                <a:ea typeface="华文新魏" pitchFamily="2" charset="-122"/>
              </a:rPr>
              <a:t>传播是信息的传递、思想的交流、信息发送方与接收方之间的思想统一或达成共识的过程。</a:t>
            </a:r>
            <a:endParaRPr>
              <a:ea typeface="华文新魏" pitchFamily="2" charset="-122"/>
            </a:endParaRPr>
          </a:p>
          <a:p>
            <a:pPr lvl="2"/>
            <a:r>
              <a:rPr>
                <a:ea typeface="华文新魏" pitchFamily="2" charset="-122"/>
              </a:rPr>
              <a:t>成功的传播取决于信息的本质、受众的解释结果、信息发送和接收的环境等因素</a:t>
            </a:r>
            <a:endParaRPr>
              <a:ea typeface="华文新魏" pitchFamily="2" charset="-122"/>
            </a:endParaRPr>
          </a:p>
          <a:p>
            <a:pPr lvl="1"/>
            <a:r>
              <a:rPr>
                <a:ea typeface="华文新魏" pitchFamily="2" charset="-122"/>
              </a:rPr>
              <a:t>品牌传播是通过广告、公共关系、新闻报道、人际交往、产品或服务销售等传播手段，以最优化地提高品牌在目标受众心目中的认知度、美誉度、和谐度。</a:t>
            </a:r>
            <a:endParaRPr>
              <a:ea typeface="华文新魏" pitchFamily="2" charset="-122"/>
            </a:endParaRPr>
          </a:p>
          <a:p>
            <a:pPr lvl="0">
              <a:buNone/>
            </a:pPr>
            <a:endParaRPr>
              <a:ea typeface="楷体_GB2312" pitchFamily="49" charset="-122"/>
            </a:endParaRPr>
          </a:p>
        </p:txBody>
      </p:sp>
      <p:sp>
        <p:nvSpPr>
          <p:cNvPr id="2078"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079"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73F0C895-215E-4F84-BECD-2B455CA10970}"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080"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80" name="标题 2079"/>
          <p:cNvSpPr/>
          <p:nvPr>
            <p:ph type="title" idx="4294967295"/>
          </p:nvPr>
        </p:nvSpPr>
        <p:spPr>
          <a:xfrm>
            <a:off x="301625" y="685800"/>
            <a:ext cx="7673975"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第一节 品牌传播的内涵</a:t>
            </a:r>
            <a:endParaRPr>
              <a:ea typeface="隶书" pitchFamily="49" charset="-122"/>
            </a:endParaRPr>
          </a:p>
        </p:txBody>
      </p:sp>
      <p:sp>
        <p:nvSpPr>
          <p:cNvPr id="2081" name="文本占位符 2080"/>
          <p:cNvSpPr/>
          <p:nvPr>
            <p:ph type="body" idx="4294967295"/>
          </p:nvPr>
        </p:nvSpPr>
        <p:spPr>
          <a:xfrm>
            <a:off x="1182688" y="2017712"/>
            <a:ext cx="7781925" cy="4506912"/>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品牌传播的特点</a:t>
            </a:r>
            <a:endParaRPr>
              <a:ea typeface="方正姚体" pitchFamily="2" charset="-122"/>
            </a:endParaRPr>
          </a:p>
          <a:p>
            <a:pPr lvl="1">
              <a:lnSpc>
                <a:spcPct val="90000"/>
              </a:lnSpc>
            </a:pPr>
            <a:r>
              <a:rPr>
                <a:ea typeface="华文新魏" pitchFamily="2" charset="-122"/>
              </a:rPr>
              <a:t>信息的聚合性</a:t>
            </a:r>
            <a:endParaRPr>
              <a:ea typeface="华文新魏" pitchFamily="2" charset="-122"/>
            </a:endParaRPr>
          </a:p>
          <a:p>
            <a:pPr lvl="2">
              <a:lnSpc>
                <a:spcPct val="90000"/>
              </a:lnSpc>
            </a:pPr>
            <a:r>
              <a:rPr>
                <a:ea typeface="华文新魏" pitchFamily="2" charset="-122"/>
              </a:rPr>
              <a:t>品牌表层视觉上的或静态的因素，如名称、图案、色彩、包装、商标、地址等，其信息含量是有限的、简单的、相对稳定的</a:t>
            </a:r>
            <a:endParaRPr>
              <a:ea typeface="华文新魏" pitchFamily="2" charset="-122"/>
            </a:endParaRPr>
          </a:p>
          <a:p>
            <a:pPr lvl="2">
              <a:lnSpc>
                <a:spcPct val="90000"/>
              </a:lnSpc>
            </a:pPr>
            <a:r>
              <a:rPr>
                <a:ea typeface="华文新魏" pitchFamily="2" charset="-122"/>
              </a:rPr>
              <a:t>“产品的特点”、“利益与服务的允诺”、“品牌认知”、“品牌联想”、“品牌形象”等品牌深层的或动态的因素，却聚合了更为丰富的信息</a:t>
            </a:r>
            <a:endParaRPr>
              <a:ea typeface="华文新魏" pitchFamily="2" charset="-122"/>
            </a:endParaRPr>
          </a:p>
          <a:p>
            <a:pPr lvl="2">
              <a:lnSpc>
                <a:spcPct val="90000"/>
              </a:lnSpc>
            </a:pPr>
            <a:r>
              <a:rPr>
                <a:ea typeface="华文新魏" pitchFamily="2" charset="-122"/>
              </a:rPr>
              <a:t>这些信息构成了品牌传播的信息源泉，也就决定了品牌传播本身信息的聚合性</a:t>
            </a:r>
            <a:endParaRPr>
              <a:ea typeface="华文新魏" pitchFamily="2" charset="-122"/>
            </a:endParaRPr>
          </a:p>
          <a:p>
            <a:pPr lvl="0">
              <a:lnSpc>
                <a:spcPct val="90000"/>
              </a:lnSpc>
              <a:buNone/>
            </a:pPr>
            <a:r>
              <a:rPr>
                <a:ea typeface="楷体_GB2312" pitchFamily="49" charset="-122"/>
              </a:rPr>
              <a:t> </a:t>
            </a:r>
            <a:endParaRPr>
              <a:ea typeface="楷体_GB2312" pitchFamily="49" charset="-122"/>
            </a:endParaRPr>
          </a:p>
        </p:txBody>
      </p:sp>
      <p:sp>
        <p:nvSpPr>
          <p:cNvPr id="2082"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083"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1477A0AA-8AB3-49B6-8D9D-67E777E35B36}"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084"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080"/>
                                        </p:tgtEl>
                                        <p:attrNameLst>
                                          <p:attrName>style.visibility</p:attrName>
                                        </p:attrNameLst>
                                      </p:cBhvr>
                                      <p:to>
                                        <p:strVal val="visible"/>
                                      </p:to>
                                    </p:set>
                                    <p:anim calcmode="lin" valueType="num">
                                      <p:cBhvr additive="base">
                                        <p:cTn id="7" dur="1000" fill="hold"/>
                                        <p:tgtEl>
                                          <p:spTgt spid="2080"/>
                                        </p:tgtEl>
                                        <p:attrNameLst>
                                          <p:attrName>ppt_w</p:attrName>
                                        </p:attrNameLst>
                                      </p:cBhvr>
                                      <p:tavLst>
                                        <p:tav tm="0">
                                          <p:val>
                                            <p:fltVal val="0"/>
                                          </p:val>
                                        </p:tav>
                                        <p:tav tm="100000">
                                          <p:val>
                                            <p:strVal val="#ppt_w"/>
                                          </p:val>
                                        </p:tav>
                                      </p:tavLst>
                                    </p:anim>
                                    <p:anim calcmode="lin" valueType="num">
                                      <p:cBhvr additive="base">
                                        <p:cTn id="8" dur="1000" fill="hold"/>
                                        <p:tgtEl>
                                          <p:spTgt spid="2080"/>
                                        </p:tgtEl>
                                        <p:attrNameLst>
                                          <p:attrName>ppt_h</p:attrName>
                                        </p:attrNameLst>
                                      </p:cBhvr>
                                      <p:tavLst>
                                        <p:tav tm="0">
                                          <p:val>
                                            <p:fltVal val="0"/>
                                          </p:val>
                                        </p:tav>
                                        <p:tav tm="100000">
                                          <p:val>
                                            <p:strVal val="#ppt_h"/>
                                          </p:val>
                                        </p:tav>
                                      </p:tavLst>
                                    </p:anim>
                                    <p:anim calcmode="lin" valueType="num">
                                      <p:cBhvr additive="base">
                                        <p:cTn id="9" dur="1000" fill="hold"/>
                                        <p:tgtEl>
                                          <p:spTgt spid="2080"/>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08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081"/>
                                        </p:tgtEl>
                                        <p:attrNameLst>
                                          <p:attrName>style.visibility</p:attrName>
                                        </p:attrNameLst>
                                      </p:cBhvr>
                                      <p:to>
                                        <p:strVal val="visible"/>
                                      </p:to>
                                    </p:set>
                                    <p:animEffect transition="in" filter="barn(outHorizontal)">
                                      <p:cBhvr additive="base">
                                        <p:cTn id="15" dur="500"/>
                                        <p:tgtEl>
                                          <p:spTgt spid="2081"/>
                                        </p:tgtEl>
                                      </p:cBhvr>
                                    </p:animEffect>
                                  </p:childTnLst>
                                </p:cTn>
                              </p:par>
                              <p:par>
                                <p:cTn id="16" presetID="16" presetClass="entr" presetSubtype="42" fill="hold" grpId="1" nodeType="withEffect">
                                  <p:childTnLst>
                                    <p:set>
                                      <p:cBhvr additive="base">
                                        <p:cTn id="17" dur="1" fill="hold">
                                          <p:stCondLst>
                                            <p:cond delay="0"/>
                                          </p:stCondLst>
                                        </p:cTn>
                                        <p:tgtEl>
                                          <p:spTgt spid="2081"/>
                                        </p:tgtEl>
                                        <p:attrNameLst>
                                          <p:attrName>style.visibility</p:attrName>
                                        </p:attrNameLst>
                                      </p:cBhvr>
                                      <p:to>
                                        <p:strVal val="visible"/>
                                      </p:to>
                                    </p:set>
                                    <p:animEffect transition="in" filter="barn(outHorizontal)">
                                      <p:cBhvr additive="base">
                                        <p:cTn id="18" dur="500"/>
                                        <p:tgtEl>
                                          <p:spTgt spid="2081"/>
                                        </p:tgtEl>
                                      </p:cBhvr>
                                    </p:animEffect>
                                  </p:childTnLst>
                                </p:cTn>
                              </p:par>
                              <p:par>
                                <p:cTn id="19" presetID="16" presetClass="entr" presetSubtype="42" fill="hold" grpId="1" nodeType="withEffect">
                                  <p:childTnLst>
                                    <p:set>
                                      <p:cBhvr additive="base">
                                        <p:cTn id="20" dur="1" fill="hold">
                                          <p:stCondLst>
                                            <p:cond delay="0"/>
                                          </p:stCondLst>
                                        </p:cTn>
                                        <p:tgtEl>
                                          <p:spTgt spid="2081"/>
                                        </p:tgtEl>
                                        <p:attrNameLst>
                                          <p:attrName>style.visibility</p:attrName>
                                        </p:attrNameLst>
                                      </p:cBhvr>
                                      <p:to>
                                        <p:strVal val="visible"/>
                                      </p:to>
                                    </p:set>
                                    <p:animEffect transition="in" filter="barn(outHorizontal)">
                                      <p:cBhvr additive="base">
                                        <p:cTn id="21" dur="500"/>
                                        <p:tgtEl>
                                          <p:spTgt spid="2081"/>
                                        </p:tgtEl>
                                      </p:cBhvr>
                                    </p:animEffect>
                                  </p:childTnLst>
                                </p:cTn>
                              </p:par>
                              <p:par>
                                <p:cTn id="22" presetID="16" presetClass="entr" presetSubtype="42" fill="hold" grpId="1" nodeType="withEffect">
                                  <p:childTnLst>
                                    <p:set>
                                      <p:cBhvr additive="base">
                                        <p:cTn id="23" dur="1" fill="hold">
                                          <p:stCondLst>
                                            <p:cond delay="0"/>
                                          </p:stCondLst>
                                        </p:cTn>
                                        <p:tgtEl>
                                          <p:spTgt spid="2081"/>
                                        </p:tgtEl>
                                        <p:attrNameLst>
                                          <p:attrName>style.visibility</p:attrName>
                                        </p:attrNameLst>
                                      </p:cBhvr>
                                      <p:to>
                                        <p:strVal val="visible"/>
                                      </p:to>
                                    </p:set>
                                    <p:animEffect transition="in" filter="barn(outHorizontal)">
                                      <p:cBhvr additive="base">
                                        <p:cTn id="24" dur="500"/>
                                        <p:tgtEl>
                                          <p:spTgt spid="2081"/>
                                        </p:tgtEl>
                                      </p:cBhvr>
                                    </p:animEffect>
                                  </p:childTnLst>
                                </p:cTn>
                              </p:par>
                              <p:par>
                                <p:cTn id="25" presetID="16" presetClass="entr" presetSubtype="42" fill="hold" grpId="1" nodeType="withEffect">
                                  <p:childTnLst>
                                    <p:set>
                                      <p:cBhvr additive="base">
                                        <p:cTn id="26" dur="1" fill="hold">
                                          <p:stCondLst>
                                            <p:cond delay="0"/>
                                          </p:stCondLst>
                                        </p:cTn>
                                        <p:tgtEl>
                                          <p:spTgt spid="2081"/>
                                        </p:tgtEl>
                                        <p:attrNameLst>
                                          <p:attrName>style.visibility</p:attrName>
                                        </p:attrNameLst>
                                      </p:cBhvr>
                                      <p:to>
                                        <p:strVal val="visible"/>
                                      </p:to>
                                    </p:set>
                                    <p:animEffect transition="in" filter="barn(outHorizontal)">
                                      <p:cBhvr additive="base">
                                        <p:cTn id="27" dur="500"/>
                                        <p:tgtEl>
                                          <p:spTgt spid="208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42" fill="hold" grpId="1" nodeType="clickEffect">
                                  <p:childTnLst>
                                    <p:set>
                                      <p:cBhvr additive="base">
                                        <p:cTn id="31" dur="1" fill="hold">
                                          <p:stCondLst>
                                            <p:cond delay="0"/>
                                          </p:stCondLst>
                                        </p:cTn>
                                        <p:tgtEl>
                                          <p:spTgt spid="2081"/>
                                        </p:tgtEl>
                                        <p:attrNameLst>
                                          <p:attrName>style.visibility</p:attrName>
                                        </p:attrNameLst>
                                      </p:cBhvr>
                                      <p:to>
                                        <p:strVal val="visible"/>
                                      </p:to>
                                    </p:set>
                                    <p:animEffect transition="in" filter="barn(outHorizontal)">
                                      <p:cBhvr additive="base">
                                        <p:cTn id="32" dur="500"/>
                                        <p:tgtEl>
                                          <p:spTgt spid="2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0" grpId="0"/>
      <p:bldP spid="2081" grpI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84" name="标题 2083"/>
          <p:cNvSpPr/>
          <p:nvPr>
            <p:ph type="title" idx="4294967295"/>
          </p:nvPr>
        </p:nvSpPr>
        <p:spPr>
          <a:xfrm>
            <a:off x="301625" y="685800"/>
            <a:ext cx="7673975"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第一节 品牌传播的内涵</a:t>
            </a:r>
            <a:endParaRPr>
              <a:ea typeface="隶书" pitchFamily="49" charset="-122"/>
            </a:endParaRPr>
          </a:p>
        </p:txBody>
      </p:sp>
      <p:sp>
        <p:nvSpPr>
          <p:cNvPr id="2085" name="文本占位符 2084"/>
          <p:cNvSpPr/>
          <p:nvPr>
            <p:ph type="body" idx="4294967295"/>
          </p:nvPr>
        </p:nvSpPr>
        <p:spPr>
          <a:xfrm>
            <a:off x="1182688" y="2017712"/>
            <a:ext cx="7961312" cy="42195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品牌传播的特点</a:t>
            </a:r>
            <a:endParaRPr>
              <a:ea typeface="华文新魏" pitchFamily="2" charset="-122"/>
            </a:endParaRPr>
          </a:p>
          <a:p>
            <a:pPr lvl="1">
              <a:lnSpc>
                <a:spcPct val="90000"/>
              </a:lnSpc>
            </a:pPr>
            <a:r>
              <a:rPr>
                <a:ea typeface="华文新魏" pitchFamily="2" charset="-122"/>
              </a:rPr>
              <a:t>受众的目的性</a:t>
            </a:r>
            <a:endParaRPr>
              <a:ea typeface="华文新魏" pitchFamily="2" charset="-122"/>
            </a:endParaRPr>
          </a:p>
          <a:p>
            <a:pPr lvl="2">
              <a:lnSpc>
                <a:spcPct val="90000"/>
              </a:lnSpc>
            </a:pPr>
            <a:r>
              <a:rPr>
                <a:ea typeface="华文新魏" pitchFamily="2" charset="-122"/>
              </a:rPr>
              <a:t>品牌的传播者最关注的是目标受众，因为“品牌”打动“受众”、“受众”则会产生有益于品牌的行为</a:t>
            </a:r>
            <a:endParaRPr>
              <a:ea typeface="华文新魏" pitchFamily="2" charset="-122"/>
            </a:endParaRPr>
          </a:p>
          <a:p>
            <a:pPr lvl="1">
              <a:lnSpc>
                <a:spcPct val="90000"/>
              </a:lnSpc>
            </a:pPr>
            <a:r>
              <a:rPr>
                <a:ea typeface="华文新魏" pitchFamily="2" charset="-122"/>
              </a:rPr>
              <a:t>媒介的多元性</a:t>
            </a:r>
            <a:endParaRPr>
              <a:ea typeface="华文新魏" pitchFamily="2" charset="-122"/>
            </a:endParaRPr>
          </a:p>
          <a:p>
            <a:pPr lvl="2">
              <a:lnSpc>
                <a:spcPct val="90000"/>
              </a:lnSpc>
            </a:pPr>
            <a:r>
              <a:rPr>
                <a:ea typeface="华文新魏" pitchFamily="2" charset="-122"/>
              </a:rPr>
              <a:t>新媒介的诞生与传统媒介的并存，则共同形成一个传播媒介多元化的新格局。</a:t>
            </a:r>
            <a:endParaRPr>
              <a:ea typeface="华文新魏" pitchFamily="2" charset="-122"/>
            </a:endParaRPr>
          </a:p>
          <a:p>
            <a:pPr lvl="1">
              <a:lnSpc>
                <a:spcPct val="90000"/>
              </a:lnSpc>
            </a:pPr>
            <a:r>
              <a:rPr>
                <a:ea typeface="华文新魏" pitchFamily="2" charset="-122"/>
              </a:rPr>
              <a:t>操作的系统性</a:t>
            </a:r>
            <a:endParaRPr>
              <a:ea typeface="华文新魏" pitchFamily="2" charset="-122"/>
            </a:endParaRPr>
          </a:p>
          <a:p>
            <a:pPr lvl="1">
              <a:lnSpc>
                <a:spcPct val="90000"/>
              </a:lnSpc>
            </a:pPr>
            <a:r>
              <a:rPr>
                <a:ea typeface="华文新魏" pitchFamily="2" charset="-122"/>
              </a:rPr>
              <a:t>传播的艺术性</a:t>
            </a:r>
            <a:endParaRPr>
              <a:ea typeface="楷体_GB2312" pitchFamily="49" charset="-122"/>
            </a:endParaRPr>
          </a:p>
        </p:txBody>
      </p:sp>
      <p:sp>
        <p:nvSpPr>
          <p:cNvPr id="2086"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087"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CA17535A-E0A7-452F-809A-A32F31AEE7A2}"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088"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084"/>
                                        </p:tgtEl>
                                        <p:attrNameLst>
                                          <p:attrName>style.visibility</p:attrName>
                                        </p:attrNameLst>
                                      </p:cBhvr>
                                      <p:to>
                                        <p:strVal val="visible"/>
                                      </p:to>
                                    </p:set>
                                    <p:anim calcmode="lin" valueType="num">
                                      <p:cBhvr additive="base">
                                        <p:cTn id="7" dur="1000" fill="hold"/>
                                        <p:tgtEl>
                                          <p:spTgt spid="2084"/>
                                        </p:tgtEl>
                                        <p:attrNameLst>
                                          <p:attrName>ppt_w</p:attrName>
                                        </p:attrNameLst>
                                      </p:cBhvr>
                                      <p:tavLst>
                                        <p:tav tm="0">
                                          <p:val>
                                            <p:fltVal val="0"/>
                                          </p:val>
                                        </p:tav>
                                        <p:tav tm="100000">
                                          <p:val>
                                            <p:strVal val="#ppt_w"/>
                                          </p:val>
                                        </p:tav>
                                      </p:tavLst>
                                    </p:anim>
                                    <p:anim calcmode="lin" valueType="num">
                                      <p:cBhvr additive="base">
                                        <p:cTn id="8" dur="1000" fill="hold"/>
                                        <p:tgtEl>
                                          <p:spTgt spid="2084"/>
                                        </p:tgtEl>
                                        <p:attrNameLst>
                                          <p:attrName>ppt_h</p:attrName>
                                        </p:attrNameLst>
                                      </p:cBhvr>
                                      <p:tavLst>
                                        <p:tav tm="0">
                                          <p:val>
                                            <p:fltVal val="0"/>
                                          </p:val>
                                        </p:tav>
                                        <p:tav tm="100000">
                                          <p:val>
                                            <p:strVal val="#ppt_h"/>
                                          </p:val>
                                        </p:tav>
                                      </p:tavLst>
                                    </p:anim>
                                    <p:anim calcmode="lin" valueType="num">
                                      <p:cBhvr additive="base">
                                        <p:cTn id="9" dur="1000" fill="hold"/>
                                        <p:tgtEl>
                                          <p:spTgt spid="2084"/>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08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085"/>
                                        </p:tgtEl>
                                        <p:attrNameLst>
                                          <p:attrName>style.visibility</p:attrName>
                                        </p:attrNameLst>
                                      </p:cBhvr>
                                      <p:to>
                                        <p:strVal val="visible"/>
                                      </p:to>
                                    </p:set>
                                    <p:animEffect transition="in" filter="barn(outHorizontal)">
                                      <p:cBhvr additive="base">
                                        <p:cTn id="15" dur="500"/>
                                        <p:tgtEl>
                                          <p:spTgt spid="2085"/>
                                        </p:tgtEl>
                                      </p:cBhvr>
                                    </p:animEffect>
                                  </p:childTnLst>
                                </p:cTn>
                              </p:par>
                              <p:par>
                                <p:cTn id="16" presetID="16" presetClass="entr" presetSubtype="42" fill="hold" grpId="1" nodeType="withEffect">
                                  <p:childTnLst>
                                    <p:set>
                                      <p:cBhvr additive="base">
                                        <p:cTn id="17" dur="1" fill="hold">
                                          <p:stCondLst>
                                            <p:cond delay="0"/>
                                          </p:stCondLst>
                                        </p:cTn>
                                        <p:tgtEl>
                                          <p:spTgt spid="2085"/>
                                        </p:tgtEl>
                                        <p:attrNameLst>
                                          <p:attrName>style.visibility</p:attrName>
                                        </p:attrNameLst>
                                      </p:cBhvr>
                                      <p:to>
                                        <p:strVal val="visible"/>
                                      </p:to>
                                    </p:set>
                                    <p:animEffect transition="in" filter="barn(outHorizontal)">
                                      <p:cBhvr additive="base">
                                        <p:cTn id="18" dur="500"/>
                                        <p:tgtEl>
                                          <p:spTgt spid="2085"/>
                                        </p:tgtEl>
                                      </p:cBhvr>
                                    </p:animEffect>
                                  </p:childTnLst>
                                </p:cTn>
                              </p:par>
                              <p:par>
                                <p:cTn id="19" presetID="16" presetClass="entr" presetSubtype="42" fill="hold" grpId="1" nodeType="withEffect">
                                  <p:childTnLst>
                                    <p:set>
                                      <p:cBhvr additive="base">
                                        <p:cTn id="20" dur="1" fill="hold">
                                          <p:stCondLst>
                                            <p:cond delay="0"/>
                                          </p:stCondLst>
                                        </p:cTn>
                                        <p:tgtEl>
                                          <p:spTgt spid="2085"/>
                                        </p:tgtEl>
                                        <p:attrNameLst>
                                          <p:attrName>style.visibility</p:attrName>
                                        </p:attrNameLst>
                                      </p:cBhvr>
                                      <p:to>
                                        <p:strVal val="visible"/>
                                      </p:to>
                                    </p:set>
                                    <p:animEffect transition="in" filter="barn(outHorizontal)">
                                      <p:cBhvr additive="base">
                                        <p:cTn id="21" dur="500"/>
                                        <p:tgtEl>
                                          <p:spTgt spid="2085"/>
                                        </p:tgtEl>
                                      </p:cBhvr>
                                    </p:animEffect>
                                  </p:childTnLst>
                                </p:cTn>
                              </p:par>
                              <p:par>
                                <p:cTn id="22" presetID="16" presetClass="entr" presetSubtype="42" fill="hold" grpId="1" nodeType="withEffect">
                                  <p:childTnLst>
                                    <p:set>
                                      <p:cBhvr additive="base">
                                        <p:cTn id="23" dur="1" fill="hold">
                                          <p:stCondLst>
                                            <p:cond delay="0"/>
                                          </p:stCondLst>
                                        </p:cTn>
                                        <p:tgtEl>
                                          <p:spTgt spid="2085"/>
                                        </p:tgtEl>
                                        <p:attrNameLst>
                                          <p:attrName>style.visibility</p:attrName>
                                        </p:attrNameLst>
                                      </p:cBhvr>
                                      <p:to>
                                        <p:strVal val="visible"/>
                                      </p:to>
                                    </p:set>
                                    <p:animEffect transition="in" filter="barn(outHorizontal)">
                                      <p:cBhvr additive="base">
                                        <p:cTn id="24" dur="500"/>
                                        <p:tgtEl>
                                          <p:spTgt spid="2085"/>
                                        </p:tgtEl>
                                      </p:cBhvr>
                                    </p:animEffect>
                                  </p:childTnLst>
                                </p:cTn>
                              </p:par>
                              <p:par>
                                <p:cTn id="25" presetID="16" presetClass="entr" presetSubtype="42" fill="hold" grpId="1" nodeType="withEffect">
                                  <p:childTnLst>
                                    <p:set>
                                      <p:cBhvr additive="base">
                                        <p:cTn id="26" dur="1" fill="hold">
                                          <p:stCondLst>
                                            <p:cond delay="0"/>
                                          </p:stCondLst>
                                        </p:cTn>
                                        <p:tgtEl>
                                          <p:spTgt spid="2085"/>
                                        </p:tgtEl>
                                        <p:attrNameLst>
                                          <p:attrName>style.visibility</p:attrName>
                                        </p:attrNameLst>
                                      </p:cBhvr>
                                      <p:to>
                                        <p:strVal val="visible"/>
                                      </p:to>
                                    </p:set>
                                    <p:animEffect transition="in" filter="barn(outHorizontal)">
                                      <p:cBhvr additive="base">
                                        <p:cTn id="27" dur="500"/>
                                        <p:tgtEl>
                                          <p:spTgt spid="2085"/>
                                        </p:tgtEl>
                                      </p:cBhvr>
                                    </p:animEffect>
                                  </p:childTnLst>
                                </p:cTn>
                              </p:par>
                              <p:par>
                                <p:cTn id="28" presetID="16" presetClass="entr" presetSubtype="42" fill="hold" grpId="1" nodeType="withEffect">
                                  <p:childTnLst>
                                    <p:set>
                                      <p:cBhvr additive="base">
                                        <p:cTn id="29" dur="1" fill="hold">
                                          <p:stCondLst>
                                            <p:cond delay="0"/>
                                          </p:stCondLst>
                                        </p:cTn>
                                        <p:tgtEl>
                                          <p:spTgt spid="2085"/>
                                        </p:tgtEl>
                                        <p:attrNameLst>
                                          <p:attrName>style.visibility</p:attrName>
                                        </p:attrNameLst>
                                      </p:cBhvr>
                                      <p:to>
                                        <p:strVal val="visible"/>
                                      </p:to>
                                    </p:set>
                                    <p:animEffect transition="in" filter="barn(outHorizontal)">
                                      <p:cBhvr additive="base">
                                        <p:cTn id="30" dur="500"/>
                                        <p:tgtEl>
                                          <p:spTgt spid="2085"/>
                                        </p:tgtEl>
                                      </p:cBhvr>
                                    </p:animEffect>
                                  </p:childTnLst>
                                </p:cTn>
                              </p:par>
                              <p:par>
                                <p:cTn id="31" presetID="16" presetClass="entr" presetSubtype="42" fill="hold" grpId="1" nodeType="withEffect">
                                  <p:childTnLst>
                                    <p:set>
                                      <p:cBhvr additive="base">
                                        <p:cTn id="32" dur="1" fill="hold">
                                          <p:stCondLst>
                                            <p:cond delay="0"/>
                                          </p:stCondLst>
                                        </p:cTn>
                                        <p:tgtEl>
                                          <p:spTgt spid="2085"/>
                                        </p:tgtEl>
                                        <p:attrNameLst>
                                          <p:attrName>style.visibility</p:attrName>
                                        </p:attrNameLst>
                                      </p:cBhvr>
                                      <p:to>
                                        <p:strVal val="visible"/>
                                      </p:to>
                                    </p:set>
                                    <p:animEffect transition="in" filter="barn(outHorizontal)">
                                      <p:cBhvr additive="base">
                                        <p:cTn id="33" dur="500"/>
                                        <p:tgtEl>
                                          <p:spTgt spid="2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4" grpId="0"/>
      <p:bldP spid="2085" grpI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88" name="标题 2087"/>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第二节 品牌传播过程</a:t>
            </a:r>
            <a:endParaRPr>
              <a:ea typeface="隶书" pitchFamily="49" charset="-122"/>
            </a:endParaRPr>
          </a:p>
        </p:txBody>
      </p:sp>
      <p:sp>
        <p:nvSpPr>
          <p:cNvPr id="2089" name="文本占位符 2088"/>
          <p:cNvSpPr/>
          <p:nvPr>
            <p:ph type="body" idx="4294967295"/>
          </p:nvPr>
        </p:nvSpPr>
        <p:spPr>
          <a:xfrm>
            <a:off x="304800" y="1981200"/>
            <a:ext cx="8540750" cy="201295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p:txBody>
      </p:sp>
      <p:grpSp>
        <p:nvGrpSpPr>
          <p:cNvPr id="2090" name="组合 2089"/>
          <p:cNvGrpSpPr/>
          <p:nvPr/>
        </p:nvGrpSpPr>
        <p:grpSpPr>
          <a:xfrm>
            <a:off x="1584325" y="2133600"/>
            <a:ext cx="5867400" cy="2133600"/>
            <a:chOff x="1156" y="1344"/>
            <a:chExt cx="3696" cy="1344"/>
          </a:xfrm>
        </p:grpSpPr>
        <p:grpSp>
          <p:nvGrpSpPr>
            <p:cNvPr id="2091" name="组合 2090"/>
            <p:cNvGrpSpPr/>
            <p:nvPr/>
          </p:nvGrpSpPr>
          <p:grpSpPr>
            <a:xfrm>
              <a:off x="1156" y="1344"/>
              <a:ext cx="3696" cy="624"/>
              <a:chOff x="912" y="1008"/>
              <a:chExt cx="3984" cy="912"/>
            </a:xfrm>
          </p:grpSpPr>
          <p:sp>
            <p:nvSpPr>
              <p:cNvPr id="2092" name="圆角矩形 2091"/>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093" name="组合 2092"/>
              <p:cNvGrpSpPr/>
              <p:nvPr/>
            </p:nvGrpSpPr>
            <p:grpSpPr>
              <a:xfrm>
                <a:off x="999" y="1092"/>
                <a:ext cx="768" cy="746"/>
                <a:chOff x="999" y="1092"/>
                <a:chExt cx="768" cy="746"/>
              </a:xfrm>
            </p:grpSpPr>
            <p:sp>
              <p:nvSpPr>
                <p:cNvPr id="2094" name="圆角矩形 2093"/>
                <p:cNvSpPr/>
                <p:nvPr/>
              </p:nvSpPr>
              <p:spPr bwMode="gray">
                <a:xfrm>
                  <a:off x="999" y="1092"/>
                  <a:ext cx="768" cy="746"/>
                </a:xfrm>
                <a:prstGeom prst="roundRect">
                  <a:avLst>
                    <a:gd name="adj" fmla="val 11921"/>
                  </a:avLst>
                </a:prstGeom>
                <a:solidFill>
                  <a:srgbClr val="007572"/>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095" name="任意多边形 2094"/>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096" name="矩形 2095"/>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一</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097" name="矩形 2096"/>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eaLnBrk="0" fontAlgn="base" hangingPunct="0">
                  <a:lnSpc>
                    <a:spcPct val="100000"/>
                  </a:lnSpc>
                  <a:spcBef>
                    <a:spcPct val="0"/>
                  </a:spcBef>
                  <a:spcAft>
                    <a:spcPct val="0"/>
                  </a:spcAft>
                  <a:buClrTx/>
                  <a:buSzTx/>
                </a:pPr>
                <a:r>
                  <a:rPr kumimoji="0" sz="3200" u="none">
                    <a:latin typeface="Tahoma" panose="020B0604030504040204" pitchFamily="34" charset="0"/>
                    <a:ea typeface="华文新魏" pitchFamily="2" charset="-122"/>
                  </a:rPr>
                  <a:t>品牌传播过程模型</a:t>
                </a:r>
                <a:endParaRPr kumimoji="0" sz="3200" u="none">
                  <a:latin typeface="Tahoma" panose="020B0604030504040204" pitchFamily="34" charset="0"/>
                  <a:ea typeface="华文新魏" pitchFamily="2" charset="-122"/>
                </a:endParaRPr>
              </a:p>
            </p:txBody>
          </p:sp>
        </p:grpSp>
        <p:grpSp>
          <p:nvGrpSpPr>
            <p:cNvPr id="2098" name="组合 2097"/>
            <p:cNvGrpSpPr/>
            <p:nvPr/>
          </p:nvGrpSpPr>
          <p:grpSpPr>
            <a:xfrm>
              <a:off x="1156" y="2064"/>
              <a:ext cx="3696" cy="624"/>
              <a:chOff x="912" y="1008"/>
              <a:chExt cx="3984" cy="912"/>
            </a:xfrm>
          </p:grpSpPr>
          <p:sp>
            <p:nvSpPr>
              <p:cNvPr id="2099" name="圆角矩形 2098"/>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100" name="组合 2099"/>
              <p:cNvGrpSpPr/>
              <p:nvPr/>
            </p:nvGrpSpPr>
            <p:grpSpPr>
              <a:xfrm>
                <a:off x="999" y="1092"/>
                <a:ext cx="768" cy="746"/>
                <a:chOff x="999" y="1092"/>
                <a:chExt cx="768" cy="746"/>
              </a:xfrm>
            </p:grpSpPr>
            <p:sp>
              <p:nvSpPr>
                <p:cNvPr id="2101" name="圆角矩形 2100"/>
                <p:cNvSpPr/>
                <p:nvPr/>
              </p:nvSpPr>
              <p:spPr bwMode="gray">
                <a:xfrm>
                  <a:off x="999" y="1092"/>
                  <a:ext cx="768" cy="746"/>
                </a:xfrm>
                <a:prstGeom prst="roundRect">
                  <a:avLst>
                    <a:gd name="adj" fmla="val 11921"/>
                  </a:avLst>
                </a:prstGeom>
                <a:solidFill>
                  <a:srgbClr val="008000"/>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102" name="任意多边形 2101"/>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103" name="矩形 2102"/>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二</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104" name="矩形 2103"/>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20000"/>
                  </a:spcBef>
                  <a:spcAft>
                    <a:spcPct val="0"/>
                  </a:spcAft>
                  <a:buClr>
                    <a:schemeClr val="folHlink"/>
                  </a:buClr>
                  <a:buSzPct val="60000"/>
                  <a:buFont typeface="Wingdings" panose="05000000000000000000" pitchFamily="2" charset="2"/>
                </a:pPr>
                <a:r>
                  <a:rPr kumimoji="0" sz="3200" u="none">
                    <a:latin typeface="Tahoma" panose="020B0604030504040204" pitchFamily="34" charset="0"/>
                    <a:ea typeface="华文新魏" pitchFamily="2" charset="-122"/>
                  </a:rPr>
                  <a:t>传播受众反应过程</a:t>
                </a:r>
                <a:endParaRPr kumimoji="0" sz="3200" u="none">
                  <a:latin typeface="Tahoma" panose="020B0604030504040204" pitchFamily="34" charset="0"/>
                  <a:ea typeface="华文新魏" pitchFamily="2" charset="-122"/>
                </a:endParaRPr>
              </a:p>
            </p:txBody>
          </p:sp>
        </p:grpSp>
      </p:grpSp>
      <p:sp>
        <p:nvSpPr>
          <p:cNvPr id="2105"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06"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1FE6DF92-AE61-4517-B116-F5A654BD6E0E}"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07"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07" name="标题 2106"/>
          <p:cNvSpPr/>
          <p:nvPr>
            <p:ph type="title" idx="4294967295"/>
          </p:nvPr>
        </p:nvSpPr>
        <p:spPr>
          <a:xfrm>
            <a:off x="301625" y="685800"/>
            <a:ext cx="7673975"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第二节 品牌传播过程</a:t>
            </a:r>
            <a:endParaRPr>
              <a:ea typeface="隶书" pitchFamily="49" charset="-122"/>
            </a:endParaRPr>
          </a:p>
        </p:txBody>
      </p:sp>
      <p:sp>
        <p:nvSpPr>
          <p:cNvPr id="2108" name="文本占位符 2107"/>
          <p:cNvSpPr/>
          <p:nvPr>
            <p:ph type="body" idx="4294967295"/>
          </p:nvPr>
        </p:nvSpPr>
        <p:spPr>
          <a:xfrm>
            <a:off x="755650" y="2060575"/>
            <a:ext cx="7961312" cy="547688"/>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品牌传播过程模型</a:t>
            </a:r>
            <a:endParaRPr>
              <a:ea typeface="华文新魏" pitchFamily="2" charset="-122"/>
            </a:endParaRPr>
          </a:p>
          <a:p>
            <a:pPr lvl="1">
              <a:lnSpc>
                <a:spcPct val="90000"/>
              </a:lnSpc>
              <a:buNone/>
            </a:pPr>
            <a:endParaRPr>
              <a:ea typeface="华文新魏" pitchFamily="2" charset="-122"/>
            </a:endParaRPr>
          </a:p>
          <a:p>
            <a:pPr lvl="1">
              <a:lnSpc>
                <a:spcPct val="90000"/>
              </a:lnSpc>
            </a:pPr>
            <a:endParaRPr>
              <a:ea typeface="华文新魏" pitchFamily="2" charset="-122"/>
            </a:endParaRPr>
          </a:p>
        </p:txBody>
      </p:sp>
      <p:grpSp>
        <p:nvGrpSpPr>
          <p:cNvPr id="2109" name="组合 2108"/>
          <p:cNvGrpSpPr/>
          <p:nvPr/>
        </p:nvGrpSpPr>
        <p:grpSpPr>
          <a:xfrm>
            <a:off x="1312862" y="2625725"/>
            <a:ext cx="6859588" cy="3611562"/>
            <a:chOff x="827" y="1654"/>
            <a:chExt cx="4321" cy="2456"/>
          </a:xfrm>
        </p:grpSpPr>
        <p:sp>
          <p:nvSpPr>
            <p:cNvPr id="2110" name="矩形 2109"/>
            <p:cNvSpPr/>
            <p:nvPr/>
          </p:nvSpPr>
          <p:spPr>
            <a:xfrm>
              <a:off x="2728" y="2831"/>
              <a:ext cx="618" cy="329"/>
            </a:xfrm>
            <a:prstGeom prst="rect">
              <a:avLst/>
            </a:prstGeom>
            <a:solidFill>
              <a:srgbClr val="FFFF00"/>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噪音</a:t>
              </a:r>
              <a:endParaRPr kumimoji="0" sz="2000" b="1" u="none">
                <a:latin typeface="Times New Roman" panose="02020603050405020304" pitchFamily="18" charset="0"/>
                <a:ea typeface="宋体" panose="02010600030101010101" pitchFamily="2" charset="-122"/>
              </a:endParaRPr>
            </a:p>
          </p:txBody>
        </p:sp>
        <p:grpSp>
          <p:nvGrpSpPr>
            <p:cNvPr id="2111" name="组合 2110"/>
            <p:cNvGrpSpPr/>
            <p:nvPr/>
          </p:nvGrpSpPr>
          <p:grpSpPr>
            <a:xfrm>
              <a:off x="827" y="1654"/>
              <a:ext cx="4321" cy="2456"/>
              <a:chOff x="827" y="1609"/>
              <a:chExt cx="4321" cy="2456"/>
            </a:xfrm>
          </p:grpSpPr>
          <p:cxnSp>
            <p:nvCxnSpPr>
              <p:cNvPr id="2112" name="直接连接符 2111"/>
              <p:cNvCxnSpPr/>
              <p:nvPr/>
            </p:nvCxnSpPr>
            <p:spPr>
              <a:xfrm>
                <a:off x="4364" y="3884"/>
                <a:ext cx="525" cy="0"/>
              </a:xfrm>
              <a:prstGeom prst="line">
                <a:avLst/>
              </a:prstGeom>
              <a:noFill/>
              <a:ln w="19050" cap="rnd">
                <a:solidFill>
                  <a:srgbClr val="000000"/>
                </a:solidFill>
                <a:prstDash val="sysDot"/>
                <a:miter lim="800000"/>
                <a:headEnd type="none" w="med" len="med"/>
                <a:tailEnd type="none" w="med" len="med"/>
              </a:ln>
            </p:spPr>
          </p:cxnSp>
          <p:grpSp>
            <p:nvGrpSpPr>
              <p:cNvPr id="2113" name="组合 2112"/>
              <p:cNvGrpSpPr/>
              <p:nvPr/>
            </p:nvGrpSpPr>
            <p:grpSpPr>
              <a:xfrm>
                <a:off x="827" y="1609"/>
                <a:ext cx="4321" cy="2456"/>
                <a:chOff x="872" y="1560"/>
                <a:chExt cx="4321" cy="2456"/>
              </a:xfrm>
            </p:grpSpPr>
            <p:sp>
              <p:nvSpPr>
                <p:cNvPr id="2114" name="矩形 2113"/>
                <p:cNvSpPr/>
                <p:nvPr/>
              </p:nvSpPr>
              <p:spPr>
                <a:xfrm>
                  <a:off x="872" y="1842"/>
                  <a:ext cx="617" cy="329"/>
                </a:xfrm>
                <a:prstGeom prst="rect">
                  <a:avLst/>
                </a:prstGeom>
                <a:solidFill>
                  <a:srgbClr val="FFFF99"/>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发送者</a:t>
                  </a:r>
                  <a:endParaRPr kumimoji="0" sz="2000" b="1" u="none">
                    <a:latin typeface="Times New Roman" panose="02020603050405020304" pitchFamily="18" charset="0"/>
                    <a:ea typeface="宋体" panose="02010600030101010101" pitchFamily="2" charset="-122"/>
                  </a:endParaRPr>
                </a:p>
              </p:txBody>
            </p:sp>
            <p:sp>
              <p:nvSpPr>
                <p:cNvPr id="2115" name="矩形 2114"/>
                <p:cNvSpPr/>
                <p:nvPr/>
              </p:nvSpPr>
              <p:spPr>
                <a:xfrm>
                  <a:off x="3341" y="1863"/>
                  <a:ext cx="617" cy="329"/>
                </a:xfrm>
                <a:prstGeom prst="rect">
                  <a:avLst/>
                </a:prstGeom>
                <a:solidFill>
                  <a:srgbClr val="FFFF99"/>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媒介</a:t>
                  </a:r>
                  <a:endParaRPr kumimoji="0" sz="2000" b="1" u="none">
                    <a:latin typeface="Times New Roman" panose="02020603050405020304" pitchFamily="18" charset="0"/>
                    <a:ea typeface="宋体" panose="02010600030101010101" pitchFamily="2" charset="-122"/>
                  </a:endParaRPr>
                </a:p>
              </p:txBody>
            </p:sp>
            <p:sp>
              <p:nvSpPr>
                <p:cNvPr id="2116" name="矩形 2115"/>
                <p:cNvSpPr/>
                <p:nvPr/>
              </p:nvSpPr>
              <p:spPr>
                <a:xfrm>
                  <a:off x="2210" y="1863"/>
                  <a:ext cx="617" cy="329"/>
                </a:xfrm>
                <a:prstGeom prst="rect">
                  <a:avLst/>
                </a:prstGeom>
                <a:solidFill>
                  <a:srgbClr val="FFFF99"/>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信息</a:t>
                  </a:r>
                  <a:endParaRPr kumimoji="0" sz="2000" b="1" u="none">
                    <a:latin typeface="Times New Roman" panose="02020603050405020304" pitchFamily="18" charset="0"/>
                    <a:ea typeface="宋体" panose="02010600030101010101" pitchFamily="2" charset="-122"/>
                  </a:endParaRPr>
                </a:p>
              </p:txBody>
            </p:sp>
            <p:sp>
              <p:nvSpPr>
                <p:cNvPr id="2117" name="矩形 2116"/>
                <p:cNvSpPr/>
                <p:nvPr/>
              </p:nvSpPr>
              <p:spPr>
                <a:xfrm>
                  <a:off x="4576" y="1863"/>
                  <a:ext cx="617" cy="329"/>
                </a:xfrm>
                <a:prstGeom prst="rect">
                  <a:avLst/>
                </a:prstGeom>
                <a:solidFill>
                  <a:srgbClr val="FFFF99"/>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接受者</a:t>
                  </a:r>
                  <a:endParaRPr kumimoji="0" sz="2000" b="1" u="none">
                    <a:latin typeface="Times New Roman" panose="02020603050405020304" pitchFamily="18" charset="0"/>
                    <a:ea typeface="宋体" panose="02010600030101010101" pitchFamily="2" charset="-122"/>
                  </a:endParaRPr>
                </a:p>
              </p:txBody>
            </p:sp>
            <p:cxnSp>
              <p:nvCxnSpPr>
                <p:cNvPr id="2118" name="直接连接符 2117"/>
                <p:cNvCxnSpPr/>
                <p:nvPr/>
              </p:nvCxnSpPr>
              <p:spPr>
                <a:xfrm>
                  <a:off x="1489" y="1972"/>
                  <a:ext cx="618" cy="0"/>
                </a:xfrm>
                <a:prstGeom prst="line">
                  <a:avLst/>
                </a:prstGeom>
                <a:noFill/>
                <a:ln cap="flat">
                  <a:solidFill>
                    <a:srgbClr val="000000"/>
                  </a:solidFill>
                  <a:prstDash val="solid"/>
                  <a:miter lim="800000"/>
                  <a:headEnd type="none" w="med" len="med"/>
                  <a:tailEnd type="triangle" w="med" len="med"/>
                </a:ln>
              </p:spPr>
            </p:cxnSp>
            <p:cxnSp>
              <p:nvCxnSpPr>
                <p:cNvPr id="2119" name="直接连接符 2118"/>
                <p:cNvCxnSpPr/>
                <p:nvPr/>
              </p:nvCxnSpPr>
              <p:spPr>
                <a:xfrm>
                  <a:off x="2827" y="1972"/>
                  <a:ext cx="514" cy="0"/>
                </a:xfrm>
                <a:prstGeom prst="line">
                  <a:avLst/>
                </a:prstGeom>
                <a:noFill/>
                <a:ln cap="flat">
                  <a:solidFill>
                    <a:srgbClr val="000000"/>
                  </a:solidFill>
                  <a:prstDash val="solid"/>
                  <a:miter lim="800000"/>
                  <a:headEnd type="none" w="med" len="med"/>
                  <a:tailEnd type="triangle" w="med" len="med"/>
                </a:ln>
              </p:spPr>
            </p:cxnSp>
            <p:cxnSp>
              <p:nvCxnSpPr>
                <p:cNvPr id="2120" name="直接连接符 2119"/>
                <p:cNvCxnSpPr/>
                <p:nvPr/>
              </p:nvCxnSpPr>
              <p:spPr>
                <a:xfrm>
                  <a:off x="3958" y="1972"/>
                  <a:ext cx="618" cy="0"/>
                </a:xfrm>
                <a:prstGeom prst="line">
                  <a:avLst/>
                </a:prstGeom>
                <a:noFill/>
                <a:ln cap="flat">
                  <a:solidFill>
                    <a:srgbClr val="000000"/>
                  </a:solidFill>
                  <a:prstDash val="solid"/>
                  <a:miter lim="800000"/>
                  <a:headEnd type="none" w="med" len="med"/>
                  <a:tailEnd type="triangle" w="med" len="med"/>
                </a:ln>
              </p:spPr>
            </p:cxnSp>
            <p:cxnSp>
              <p:nvCxnSpPr>
                <p:cNvPr id="2121" name="直接连接符 2120"/>
                <p:cNvCxnSpPr/>
                <p:nvPr/>
              </p:nvCxnSpPr>
              <p:spPr>
                <a:xfrm flipH="1">
                  <a:off x="4876" y="2237"/>
                  <a:ext cx="9" cy="1682"/>
                </a:xfrm>
                <a:prstGeom prst="line">
                  <a:avLst/>
                </a:prstGeom>
                <a:noFill/>
                <a:ln w="19050" cap="rnd">
                  <a:solidFill>
                    <a:srgbClr val="000000"/>
                  </a:solidFill>
                  <a:prstDash val="sysDot"/>
                  <a:miter lim="800000"/>
                  <a:headEnd type="none" w="med" len="med"/>
                  <a:tailEnd type="none" w="med" len="med"/>
                </a:ln>
              </p:spPr>
            </p:cxnSp>
            <p:cxnSp>
              <p:nvCxnSpPr>
                <p:cNvPr id="2122" name="直接连接符 2121"/>
                <p:cNvCxnSpPr/>
                <p:nvPr/>
              </p:nvCxnSpPr>
              <p:spPr>
                <a:xfrm flipH="1">
                  <a:off x="1181" y="2192"/>
                  <a:ext cx="0" cy="1644"/>
                </a:xfrm>
                <a:prstGeom prst="line">
                  <a:avLst/>
                </a:prstGeom>
                <a:noFill/>
                <a:ln w="19050" cap="rnd">
                  <a:solidFill>
                    <a:srgbClr val="000000"/>
                  </a:solidFill>
                  <a:prstDash val="sysDot"/>
                  <a:miter lim="800000"/>
                  <a:headEnd type="triangle" w="med" len="med"/>
                  <a:tailEnd type="none" w="med" len="med"/>
                </a:ln>
              </p:spPr>
            </p:cxnSp>
            <p:cxnSp>
              <p:nvCxnSpPr>
                <p:cNvPr id="2123" name="直接连接符 2122"/>
                <p:cNvCxnSpPr/>
                <p:nvPr/>
              </p:nvCxnSpPr>
              <p:spPr>
                <a:xfrm>
                  <a:off x="1181" y="3836"/>
                  <a:ext cx="617" cy="0"/>
                </a:xfrm>
                <a:prstGeom prst="line">
                  <a:avLst/>
                </a:prstGeom>
                <a:noFill/>
                <a:ln w="19050" cap="rnd">
                  <a:solidFill>
                    <a:srgbClr val="000000"/>
                  </a:solidFill>
                  <a:prstDash val="sysDot"/>
                  <a:miter lim="800000"/>
                  <a:headEnd type="none" w="med" len="med"/>
                  <a:tailEnd type="none" w="med" len="med"/>
                </a:ln>
              </p:spPr>
            </p:cxnSp>
            <p:sp>
              <p:nvSpPr>
                <p:cNvPr id="2124" name="矩形 2123"/>
                <p:cNvSpPr/>
                <p:nvPr/>
              </p:nvSpPr>
              <p:spPr>
                <a:xfrm>
                  <a:off x="1798" y="3617"/>
                  <a:ext cx="617" cy="328"/>
                </a:xfrm>
                <a:prstGeom prst="rect">
                  <a:avLst/>
                </a:prstGeom>
                <a:solidFill>
                  <a:srgbClr val="FFFF99"/>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反馈</a:t>
                  </a:r>
                  <a:endParaRPr kumimoji="0" sz="2000" b="1" u="none">
                    <a:latin typeface="Times New Roman" panose="02020603050405020304" pitchFamily="18" charset="0"/>
                    <a:ea typeface="宋体" panose="02010600030101010101" pitchFamily="2" charset="-122"/>
                  </a:endParaRPr>
                </a:p>
              </p:txBody>
            </p:sp>
            <p:sp>
              <p:nvSpPr>
                <p:cNvPr id="2125" name="矩形 2124"/>
                <p:cNvSpPr/>
                <p:nvPr/>
              </p:nvSpPr>
              <p:spPr>
                <a:xfrm>
                  <a:off x="3752" y="3688"/>
                  <a:ext cx="618" cy="328"/>
                </a:xfrm>
                <a:prstGeom prst="rect">
                  <a:avLst/>
                </a:prstGeom>
                <a:solidFill>
                  <a:srgbClr val="FFFF99"/>
                </a:solidFill>
                <a:ln cap="flat">
                  <a:solidFill>
                    <a:srgbClr val="000000"/>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反应</a:t>
                  </a:r>
                  <a:endParaRPr kumimoji="0" sz="2000" b="1" u="none">
                    <a:latin typeface="Times New Roman" panose="02020603050405020304" pitchFamily="18" charset="0"/>
                    <a:ea typeface="宋体" panose="02010600030101010101" pitchFamily="2" charset="-122"/>
                  </a:endParaRPr>
                </a:p>
              </p:txBody>
            </p:sp>
            <p:cxnSp>
              <p:nvCxnSpPr>
                <p:cNvPr id="2126" name="直接连接符 2125"/>
                <p:cNvCxnSpPr/>
                <p:nvPr/>
              </p:nvCxnSpPr>
              <p:spPr>
                <a:xfrm>
                  <a:off x="2415" y="3836"/>
                  <a:ext cx="1337" cy="0"/>
                </a:xfrm>
                <a:prstGeom prst="line">
                  <a:avLst/>
                </a:prstGeom>
                <a:noFill/>
                <a:ln w="19050" cap="rnd">
                  <a:solidFill>
                    <a:srgbClr val="000000"/>
                  </a:solidFill>
                  <a:prstDash val="sysDot"/>
                  <a:miter lim="800000"/>
                  <a:headEnd type="triangle" w="med" len="med"/>
                  <a:tailEnd type="none" w="med" len="med"/>
                </a:ln>
              </p:spPr>
            </p:cxnSp>
            <p:cxnSp>
              <p:nvCxnSpPr>
                <p:cNvPr id="2127" name="直接连接符 2126"/>
                <p:cNvCxnSpPr/>
                <p:nvPr/>
              </p:nvCxnSpPr>
              <p:spPr>
                <a:xfrm flipH="1">
                  <a:off x="3033" y="3069"/>
                  <a:ext cx="0" cy="767"/>
                </a:xfrm>
                <a:prstGeom prst="line">
                  <a:avLst/>
                </a:prstGeom>
                <a:noFill/>
                <a:ln cap="flat">
                  <a:solidFill>
                    <a:srgbClr val="000000"/>
                  </a:solidFill>
                  <a:prstDash val="solid"/>
                  <a:miter lim="800000"/>
                  <a:headEnd type="none" w="med" len="med"/>
                  <a:tailEnd type="triangle" w="med" len="med"/>
                </a:ln>
              </p:spPr>
            </p:cxnSp>
            <p:cxnSp>
              <p:nvCxnSpPr>
                <p:cNvPr id="2128" name="直接连接符 2127"/>
                <p:cNvCxnSpPr/>
                <p:nvPr/>
              </p:nvCxnSpPr>
              <p:spPr>
                <a:xfrm flipH="1" flipV="1">
                  <a:off x="1695" y="2082"/>
                  <a:ext cx="926" cy="768"/>
                </a:xfrm>
                <a:prstGeom prst="line">
                  <a:avLst/>
                </a:prstGeom>
                <a:noFill/>
                <a:ln cap="flat">
                  <a:solidFill>
                    <a:srgbClr val="000000"/>
                  </a:solidFill>
                  <a:prstDash val="solid"/>
                  <a:miter lim="800000"/>
                  <a:headEnd type="none" w="med" len="med"/>
                  <a:tailEnd type="triangle" w="med" len="med"/>
                </a:ln>
              </p:spPr>
            </p:cxnSp>
            <p:cxnSp>
              <p:nvCxnSpPr>
                <p:cNvPr id="2129" name="直接连接符 2128"/>
                <p:cNvCxnSpPr/>
                <p:nvPr/>
              </p:nvCxnSpPr>
              <p:spPr>
                <a:xfrm flipV="1">
                  <a:off x="3444" y="2023"/>
                  <a:ext cx="926" cy="827"/>
                </a:xfrm>
                <a:prstGeom prst="line">
                  <a:avLst/>
                </a:prstGeom>
                <a:noFill/>
                <a:ln cap="flat">
                  <a:solidFill>
                    <a:srgbClr val="000000"/>
                  </a:solidFill>
                  <a:prstDash val="solid"/>
                  <a:miter lim="800000"/>
                  <a:headEnd type="none" w="med" len="med"/>
                  <a:tailEnd type="triangle" w="med" len="med"/>
                </a:ln>
              </p:spPr>
            </p:cxnSp>
            <p:cxnSp>
              <p:nvCxnSpPr>
                <p:cNvPr id="2130" name="直接连接符 2129"/>
                <p:cNvCxnSpPr/>
                <p:nvPr/>
              </p:nvCxnSpPr>
              <p:spPr>
                <a:xfrm flipH="1" flipV="1">
                  <a:off x="3033" y="1972"/>
                  <a:ext cx="0" cy="767"/>
                </a:xfrm>
                <a:prstGeom prst="line">
                  <a:avLst/>
                </a:prstGeom>
                <a:noFill/>
                <a:ln cap="flat">
                  <a:solidFill>
                    <a:srgbClr val="000000"/>
                  </a:solidFill>
                  <a:prstDash val="solid"/>
                  <a:miter lim="800000"/>
                  <a:headEnd type="none" w="med" len="med"/>
                  <a:tailEnd type="triangle" w="med" len="med"/>
                </a:ln>
              </p:spPr>
            </p:cxnSp>
            <p:sp>
              <p:nvSpPr>
                <p:cNvPr id="2131" name="矩形 2130"/>
                <p:cNvSpPr/>
                <p:nvPr/>
              </p:nvSpPr>
              <p:spPr>
                <a:xfrm>
                  <a:off x="1595" y="1605"/>
                  <a:ext cx="486" cy="328"/>
                </a:xfrm>
                <a:prstGeom prst="rect">
                  <a:avLst/>
                </a:prstGeom>
                <a:solidFill>
                  <a:srgbClr val="FFFF99"/>
                </a:soli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编码</a:t>
                  </a:r>
                  <a:endParaRPr kumimoji="0" sz="2000" b="1" u="none">
                    <a:latin typeface="Times New Roman" panose="02020603050405020304" pitchFamily="18" charset="0"/>
                    <a:ea typeface="宋体" panose="02010600030101010101" pitchFamily="2" charset="-122"/>
                  </a:endParaRPr>
                </a:p>
              </p:txBody>
            </p:sp>
            <p:sp>
              <p:nvSpPr>
                <p:cNvPr id="2132" name="矩形 2131"/>
                <p:cNvSpPr/>
                <p:nvPr/>
              </p:nvSpPr>
              <p:spPr>
                <a:xfrm>
                  <a:off x="4061" y="1560"/>
                  <a:ext cx="515" cy="328"/>
                </a:xfrm>
                <a:prstGeom prst="rect">
                  <a:avLst/>
                </a:prstGeom>
                <a:solidFill>
                  <a:srgbClr val="FFFF99"/>
                </a:soli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just" fontAlgn="base">
                    <a:lnSpc>
                      <a:spcPct val="100000"/>
                    </a:lnSpc>
                    <a:spcBef>
                      <a:spcPct val="0"/>
                    </a:spcBef>
                    <a:spcAft>
                      <a:spcPct val="0"/>
                    </a:spcAft>
                    <a:buClrTx/>
                    <a:buSzTx/>
                  </a:pPr>
                  <a:r>
                    <a:rPr kumimoji="0" sz="2000" b="1" u="none">
                      <a:latin typeface="Times New Roman" panose="02020603050405020304" pitchFamily="18" charset="0"/>
                      <a:ea typeface="宋体" panose="02010600030101010101" pitchFamily="2" charset="-122"/>
                    </a:rPr>
                    <a:t>解码</a:t>
                  </a:r>
                  <a:endParaRPr kumimoji="0" sz="2000" b="1" u="none">
                    <a:latin typeface="Times New Roman" panose="02020603050405020304" pitchFamily="18" charset="0"/>
                    <a:ea typeface="宋体" panose="02010600030101010101" pitchFamily="2" charset="-122"/>
                  </a:endParaRPr>
                </a:p>
              </p:txBody>
            </p:sp>
          </p:grpSp>
        </p:grpSp>
      </p:grpSp>
      <p:sp>
        <p:nvSpPr>
          <p:cNvPr id="2133"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34"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F44A1799-6740-4349-847D-255A763B75BA}"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35"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07"/>
                                        </p:tgtEl>
                                        <p:attrNameLst>
                                          <p:attrName>style.visibility</p:attrName>
                                        </p:attrNameLst>
                                      </p:cBhvr>
                                      <p:to>
                                        <p:strVal val="visible"/>
                                      </p:to>
                                    </p:set>
                                    <p:anim calcmode="lin" valueType="num">
                                      <p:cBhvr additive="base">
                                        <p:cTn id="7" dur="1000" fill="hold"/>
                                        <p:tgtEl>
                                          <p:spTgt spid="2107"/>
                                        </p:tgtEl>
                                        <p:attrNameLst>
                                          <p:attrName>ppt_w</p:attrName>
                                        </p:attrNameLst>
                                      </p:cBhvr>
                                      <p:tavLst>
                                        <p:tav tm="0">
                                          <p:val>
                                            <p:fltVal val="0"/>
                                          </p:val>
                                        </p:tav>
                                        <p:tav tm="100000">
                                          <p:val>
                                            <p:strVal val="#ppt_w"/>
                                          </p:val>
                                        </p:tav>
                                      </p:tavLst>
                                    </p:anim>
                                    <p:anim calcmode="lin" valueType="num">
                                      <p:cBhvr additive="base">
                                        <p:cTn id="8" dur="1000" fill="hold"/>
                                        <p:tgtEl>
                                          <p:spTgt spid="2107"/>
                                        </p:tgtEl>
                                        <p:attrNameLst>
                                          <p:attrName>ppt_h</p:attrName>
                                        </p:attrNameLst>
                                      </p:cBhvr>
                                      <p:tavLst>
                                        <p:tav tm="0">
                                          <p:val>
                                            <p:fltVal val="0"/>
                                          </p:val>
                                        </p:tav>
                                        <p:tav tm="100000">
                                          <p:val>
                                            <p:strVal val="#ppt_h"/>
                                          </p:val>
                                        </p:tav>
                                      </p:tavLst>
                                    </p:anim>
                                    <p:anim calcmode="lin" valueType="num">
                                      <p:cBhvr additive="base">
                                        <p:cTn id="9" dur="1000" fill="hold"/>
                                        <p:tgtEl>
                                          <p:spTgt spid="2107"/>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0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08"/>
                                        </p:tgtEl>
                                        <p:attrNameLst>
                                          <p:attrName>style.visibility</p:attrName>
                                        </p:attrNameLst>
                                      </p:cBhvr>
                                      <p:to>
                                        <p:strVal val="visible"/>
                                      </p:to>
                                    </p:set>
                                    <p:animEffect transition="in" filter="barn(outHorizontal)">
                                      <p:cBhvr additive="base">
                                        <p:cTn id="15" dur="500"/>
                                        <p:tgtEl>
                                          <p:spTgt spid="2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7" grpId="0"/>
      <p:bldP spid="2108" grpI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35" name="标题 2134"/>
          <p:cNvSpPr/>
          <p:nvPr>
            <p:ph type="title" idx="4294967295"/>
          </p:nvPr>
        </p:nvSpPr>
        <p:spPr>
          <a:xfrm>
            <a:off x="301625" y="685800"/>
            <a:ext cx="7673975"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第二节 品牌传播过程</a:t>
            </a:r>
            <a:endParaRPr>
              <a:ea typeface="隶书" pitchFamily="49" charset="-122"/>
            </a:endParaRPr>
          </a:p>
        </p:txBody>
      </p:sp>
      <p:sp>
        <p:nvSpPr>
          <p:cNvPr id="2136" name="文本占位符 2135"/>
          <p:cNvSpPr/>
          <p:nvPr>
            <p:ph type="body" idx="4294967295"/>
          </p:nvPr>
        </p:nvSpPr>
        <p:spPr>
          <a:xfrm>
            <a:off x="755650" y="2060575"/>
            <a:ext cx="7993062" cy="4392612"/>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品牌传播过程模型</a:t>
            </a:r>
            <a:endParaRPr>
              <a:ea typeface="华文新魏" pitchFamily="2" charset="-122"/>
            </a:endParaRPr>
          </a:p>
          <a:p>
            <a:pPr lvl="1"/>
            <a:r>
              <a:rPr sz="2400">
                <a:ea typeface="华文新魏" pitchFamily="2" charset="-122"/>
              </a:rPr>
              <a:t>传播学的奠基人拉斯韦尔在1948年首次提出了传播过程的五种要素：发送者、信息、媒介、接受者和效果，后来经过许多学者的不断完善，形成了上图所示的信息传播系统。</a:t>
            </a:r>
            <a:endParaRPr sz="2400">
              <a:ea typeface="华文新魏" pitchFamily="2" charset="-122"/>
            </a:endParaRPr>
          </a:p>
          <a:p>
            <a:pPr lvl="1"/>
            <a:r>
              <a:rPr sz="2400">
                <a:ea typeface="华文新魏" pitchFamily="2" charset="-122"/>
              </a:rPr>
              <a:t>发送者和接受者是传播过程的主要参与者，信息和媒介是主要的传播工具，编码、解码、反应、反馈是传播的主要职能，噪音包括参与传播过程并损害传播效果的各种外生变量，如随机的和竞争的信息。</a:t>
            </a:r>
            <a:endParaRPr sz="2400">
              <a:ea typeface="华文新魏" pitchFamily="2" charset="-122"/>
            </a:endParaRPr>
          </a:p>
        </p:txBody>
      </p:sp>
      <p:sp>
        <p:nvSpPr>
          <p:cNvPr id="2137"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38"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DC850A19-62C3-4E24-BD79-38EA3A34F579}"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39"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35"/>
                                        </p:tgtEl>
                                        <p:attrNameLst>
                                          <p:attrName>style.visibility</p:attrName>
                                        </p:attrNameLst>
                                      </p:cBhvr>
                                      <p:to>
                                        <p:strVal val="visible"/>
                                      </p:to>
                                    </p:set>
                                    <p:anim calcmode="lin" valueType="num">
                                      <p:cBhvr additive="base">
                                        <p:cTn id="7" dur="1000" fill="hold"/>
                                        <p:tgtEl>
                                          <p:spTgt spid="2135"/>
                                        </p:tgtEl>
                                        <p:attrNameLst>
                                          <p:attrName>ppt_w</p:attrName>
                                        </p:attrNameLst>
                                      </p:cBhvr>
                                      <p:tavLst>
                                        <p:tav tm="0">
                                          <p:val>
                                            <p:fltVal val="0"/>
                                          </p:val>
                                        </p:tav>
                                        <p:tav tm="100000">
                                          <p:val>
                                            <p:strVal val="#ppt_w"/>
                                          </p:val>
                                        </p:tav>
                                      </p:tavLst>
                                    </p:anim>
                                    <p:anim calcmode="lin" valueType="num">
                                      <p:cBhvr additive="base">
                                        <p:cTn id="8" dur="1000" fill="hold"/>
                                        <p:tgtEl>
                                          <p:spTgt spid="2135"/>
                                        </p:tgtEl>
                                        <p:attrNameLst>
                                          <p:attrName>ppt_h</p:attrName>
                                        </p:attrNameLst>
                                      </p:cBhvr>
                                      <p:tavLst>
                                        <p:tav tm="0">
                                          <p:val>
                                            <p:fltVal val="0"/>
                                          </p:val>
                                        </p:tav>
                                        <p:tav tm="100000">
                                          <p:val>
                                            <p:strVal val="#ppt_h"/>
                                          </p:val>
                                        </p:tav>
                                      </p:tavLst>
                                    </p:anim>
                                    <p:anim calcmode="lin" valueType="num">
                                      <p:cBhvr additive="base">
                                        <p:cTn id="9" dur="1000" fill="hold"/>
                                        <p:tgtEl>
                                          <p:spTgt spid="2135"/>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3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36"/>
                                        </p:tgtEl>
                                        <p:attrNameLst>
                                          <p:attrName>style.visibility</p:attrName>
                                        </p:attrNameLst>
                                      </p:cBhvr>
                                      <p:to>
                                        <p:strVal val="visible"/>
                                      </p:to>
                                    </p:set>
                                    <p:animEffect transition="in" filter="barn(outHorizontal)">
                                      <p:cBhvr additive="base">
                                        <p:cTn id="15" dur="500"/>
                                        <p:tgtEl>
                                          <p:spTgt spid="2136"/>
                                        </p:tgtEl>
                                      </p:cBhvr>
                                    </p:animEffect>
                                  </p:childTnLst>
                                </p:cTn>
                              </p:par>
                              <p:par>
                                <p:cTn id="16" presetID="16" presetClass="entr" presetSubtype="42" fill="hold" grpId="1" nodeType="withEffect">
                                  <p:childTnLst>
                                    <p:set>
                                      <p:cBhvr additive="base">
                                        <p:cTn id="17" dur="1" fill="hold">
                                          <p:stCondLst>
                                            <p:cond delay="0"/>
                                          </p:stCondLst>
                                        </p:cTn>
                                        <p:tgtEl>
                                          <p:spTgt spid="2136"/>
                                        </p:tgtEl>
                                        <p:attrNameLst>
                                          <p:attrName>style.visibility</p:attrName>
                                        </p:attrNameLst>
                                      </p:cBhvr>
                                      <p:to>
                                        <p:strVal val="visible"/>
                                      </p:to>
                                    </p:set>
                                    <p:animEffect transition="in" filter="barn(outHorizontal)">
                                      <p:cBhvr additive="base">
                                        <p:cTn id="18" dur="500"/>
                                        <p:tgtEl>
                                          <p:spTgt spid="2136"/>
                                        </p:tgtEl>
                                      </p:cBhvr>
                                    </p:animEffect>
                                  </p:childTnLst>
                                </p:cTn>
                              </p:par>
                              <p:par>
                                <p:cTn id="19" presetID="16" presetClass="entr" presetSubtype="42" fill="hold" grpId="1" nodeType="withEffect">
                                  <p:childTnLst>
                                    <p:set>
                                      <p:cBhvr additive="base">
                                        <p:cTn id="20" dur="1" fill="hold">
                                          <p:stCondLst>
                                            <p:cond delay="0"/>
                                          </p:stCondLst>
                                        </p:cTn>
                                        <p:tgtEl>
                                          <p:spTgt spid="2136"/>
                                        </p:tgtEl>
                                        <p:attrNameLst>
                                          <p:attrName>style.visibility</p:attrName>
                                        </p:attrNameLst>
                                      </p:cBhvr>
                                      <p:to>
                                        <p:strVal val="visible"/>
                                      </p:to>
                                    </p:set>
                                    <p:animEffect transition="in" filter="barn(outHorizontal)">
                                      <p:cBhvr additive="base">
                                        <p:cTn id="21" dur="500"/>
                                        <p:tgtEl>
                                          <p:spTgt spid="2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5" grpId="0"/>
      <p:bldP spid="2136" grpI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39" name="标题 2138"/>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品牌传播过程模型</a:t>
            </a:r>
            <a:endParaRPr>
              <a:ea typeface="隶书" pitchFamily="49" charset="-122"/>
            </a:endParaRPr>
          </a:p>
        </p:txBody>
      </p:sp>
      <p:sp>
        <p:nvSpPr>
          <p:cNvPr id="2140" name="文本占位符 2139"/>
          <p:cNvSpPr/>
          <p:nvPr>
            <p:ph type="body" idx="4294967295"/>
          </p:nvPr>
        </p:nvSpPr>
        <p:spPr>
          <a:xfrm>
            <a:off x="1182688" y="2017712"/>
            <a:ext cx="7961312" cy="46513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品牌信息发送者</a:t>
            </a:r>
            <a:endParaRPr>
              <a:ea typeface="华文新魏" pitchFamily="2" charset="-122"/>
            </a:endParaRPr>
          </a:p>
          <a:p>
            <a:pPr lvl="1"/>
            <a:r>
              <a:rPr sz="2400">
                <a:ea typeface="华文新魏" pitchFamily="2" charset="-122"/>
              </a:rPr>
              <a:t>指拥有可以与其它个人或团体共享品牌信息的个人或团体，一般情况下是品牌经营者。</a:t>
            </a:r>
            <a:endParaRPr sz="2400">
              <a:ea typeface="华文新魏" pitchFamily="2" charset="-122"/>
            </a:endParaRPr>
          </a:p>
          <a:p>
            <a:pPr lvl="1"/>
            <a:r>
              <a:rPr sz="2400">
                <a:ea typeface="华文新魏" pitchFamily="2" charset="-122"/>
              </a:rPr>
              <a:t>在制定品牌信息时，需要考虑两方面的因素</a:t>
            </a:r>
            <a:endParaRPr sz="2400">
              <a:ea typeface="华文新魏" pitchFamily="2" charset="-122"/>
            </a:endParaRPr>
          </a:p>
          <a:p>
            <a:pPr lvl="2"/>
            <a:r>
              <a:rPr>
                <a:ea typeface="华文新魏" pitchFamily="2" charset="-122"/>
              </a:rPr>
              <a:t>消费者的需求信息：是品牌信息的基础</a:t>
            </a:r>
            <a:endParaRPr>
              <a:ea typeface="华文新魏" pitchFamily="2" charset="-122"/>
            </a:endParaRPr>
          </a:p>
          <a:p>
            <a:pPr lvl="2"/>
            <a:r>
              <a:rPr>
                <a:ea typeface="华文新魏" pitchFamily="2" charset="-122"/>
              </a:rPr>
              <a:t>产品本身的客观信息：品牌信息传播的根本目的是让消费者认知、了解、记忆品牌所代表的产品，并最终产生购买行为。</a:t>
            </a:r>
            <a:endParaRPr>
              <a:ea typeface="华文新魏" pitchFamily="2" charset="-122"/>
            </a:endParaRPr>
          </a:p>
        </p:txBody>
      </p:sp>
      <p:sp>
        <p:nvSpPr>
          <p:cNvPr id="2141"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42"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0667DFEC-3633-461B-A3E0-AE8983225881}"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43"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39"/>
                                        </p:tgtEl>
                                        <p:attrNameLst>
                                          <p:attrName>style.visibility</p:attrName>
                                        </p:attrNameLst>
                                      </p:cBhvr>
                                      <p:to>
                                        <p:strVal val="visible"/>
                                      </p:to>
                                    </p:set>
                                    <p:anim calcmode="lin" valueType="num">
                                      <p:cBhvr additive="base">
                                        <p:cTn id="7" dur="1000" fill="hold"/>
                                        <p:tgtEl>
                                          <p:spTgt spid="2139"/>
                                        </p:tgtEl>
                                        <p:attrNameLst>
                                          <p:attrName>ppt_w</p:attrName>
                                        </p:attrNameLst>
                                      </p:cBhvr>
                                      <p:tavLst>
                                        <p:tav tm="0">
                                          <p:val>
                                            <p:fltVal val="0"/>
                                          </p:val>
                                        </p:tav>
                                        <p:tav tm="100000">
                                          <p:val>
                                            <p:strVal val="#ppt_w"/>
                                          </p:val>
                                        </p:tav>
                                      </p:tavLst>
                                    </p:anim>
                                    <p:anim calcmode="lin" valueType="num">
                                      <p:cBhvr additive="base">
                                        <p:cTn id="8" dur="1000" fill="hold"/>
                                        <p:tgtEl>
                                          <p:spTgt spid="2139"/>
                                        </p:tgtEl>
                                        <p:attrNameLst>
                                          <p:attrName>ppt_h</p:attrName>
                                        </p:attrNameLst>
                                      </p:cBhvr>
                                      <p:tavLst>
                                        <p:tav tm="0">
                                          <p:val>
                                            <p:fltVal val="0"/>
                                          </p:val>
                                        </p:tav>
                                        <p:tav tm="100000">
                                          <p:val>
                                            <p:strVal val="#ppt_h"/>
                                          </p:val>
                                        </p:tav>
                                      </p:tavLst>
                                    </p:anim>
                                    <p:anim calcmode="lin" valueType="num">
                                      <p:cBhvr additive="base">
                                        <p:cTn id="9" dur="1000" fill="hold"/>
                                        <p:tgtEl>
                                          <p:spTgt spid="2139"/>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3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40"/>
                                        </p:tgtEl>
                                        <p:attrNameLst>
                                          <p:attrName>style.visibility</p:attrName>
                                        </p:attrNameLst>
                                      </p:cBhvr>
                                      <p:to>
                                        <p:strVal val="visible"/>
                                      </p:to>
                                    </p:set>
                                    <p:animEffect transition="in" filter="barn(outHorizontal)">
                                      <p:cBhvr additive="base">
                                        <p:cTn id="15" dur="500"/>
                                        <p:tgtEl>
                                          <p:spTgt spid="2140"/>
                                        </p:tgtEl>
                                      </p:cBhvr>
                                    </p:animEffect>
                                  </p:childTnLst>
                                </p:cTn>
                              </p:par>
                              <p:par>
                                <p:cTn id="16" presetID="16" presetClass="entr" presetSubtype="42" fill="hold" grpId="1" nodeType="withEffect">
                                  <p:childTnLst>
                                    <p:set>
                                      <p:cBhvr additive="base">
                                        <p:cTn id="17" dur="1" fill="hold">
                                          <p:stCondLst>
                                            <p:cond delay="0"/>
                                          </p:stCondLst>
                                        </p:cTn>
                                        <p:tgtEl>
                                          <p:spTgt spid="2140"/>
                                        </p:tgtEl>
                                        <p:attrNameLst>
                                          <p:attrName>style.visibility</p:attrName>
                                        </p:attrNameLst>
                                      </p:cBhvr>
                                      <p:to>
                                        <p:strVal val="visible"/>
                                      </p:to>
                                    </p:set>
                                    <p:animEffect transition="in" filter="barn(outHorizontal)">
                                      <p:cBhvr additive="base">
                                        <p:cTn id="18" dur="500"/>
                                        <p:tgtEl>
                                          <p:spTgt spid="2140"/>
                                        </p:tgtEl>
                                      </p:cBhvr>
                                    </p:animEffect>
                                  </p:childTnLst>
                                </p:cTn>
                              </p:par>
                              <p:par>
                                <p:cTn id="19" presetID="16" presetClass="entr" presetSubtype="42" fill="hold" grpId="1" nodeType="withEffect">
                                  <p:childTnLst>
                                    <p:set>
                                      <p:cBhvr additive="base">
                                        <p:cTn id="20" dur="1" fill="hold">
                                          <p:stCondLst>
                                            <p:cond delay="0"/>
                                          </p:stCondLst>
                                        </p:cTn>
                                        <p:tgtEl>
                                          <p:spTgt spid="2140"/>
                                        </p:tgtEl>
                                        <p:attrNameLst>
                                          <p:attrName>style.visibility</p:attrName>
                                        </p:attrNameLst>
                                      </p:cBhvr>
                                      <p:to>
                                        <p:strVal val="visible"/>
                                      </p:to>
                                    </p:set>
                                    <p:animEffect transition="in" filter="barn(outHorizontal)">
                                      <p:cBhvr additive="base">
                                        <p:cTn id="21" dur="500"/>
                                        <p:tgtEl>
                                          <p:spTgt spid="2140"/>
                                        </p:tgtEl>
                                      </p:cBhvr>
                                    </p:animEffect>
                                  </p:childTnLst>
                                </p:cTn>
                              </p:par>
                              <p:par>
                                <p:cTn id="22" presetID="16" presetClass="entr" presetSubtype="42" fill="hold" grpId="1" nodeType="withEffect">
                                  <p:childTnLst>
                                    <p:set>
                                      <p:cBhvr additive="base">
                                        <p:cTn id="23" dur="1" fill="hold">
                                          <p:stCondLst>
                                            <p:cond delay="0"/>
                                          </p:stCondLst>
                                        </p:cTn>
                                        <p:tgtEl>
                                          <p:spTgt spid="2140"/>
                                        </p:tgtEl>
                                        <p:attrNameLst>
                                          <p:attrName>style.visibility</p:attrName>
                                        </p:attrNameLst>
                                      </p:cBhvr>
                                      <p:to>
                                        <p:strVal val="visible"/>
                                      </p:to>
                                    </p:set>
                                    <p:animEffect transition="in" filter="barn(outHorizontal)">
                                      <p:cBhvr additive="base">
                                        <p:cTn id="24" dur="500"/>
                                        <p:tgtEl>
                                          <p:spTgt spid="2140"/>
                                        </p:tgtEl>
                                      </p:cBhvr>
                                    </p:animEffect>
                                  </p:childTnLst>
                                </p:cTn>
                              </p:par>
                              <p:par>
                                <p:cTn id="25" presetID="16" presetClass="entr" presetSubtype="42" fill="hold" grpId="1" nodeType="withEffect">
                                  <p:childTnLst>
                                    <p:set>
                                      <p:cBhvr additive="base">
                                        <p:cTn id="26" dur="1" fill="hold">
                                          <p:stCondLst>
                                            <p:cond delay="0"/>
                                          </p:stCondLst>
                                        </p:cTn>
                                        <p:tgtEl>
                                          <p:spTgt spid="2140"/>
                                        </p:tgtEl>
                                        <p:attrNameLst>
                                          <p:attrName>style.visibility</p:attrName>
                                        </p:attrNameLst>
                                      </p:cBhvr>
                                      <p:to>
                                        <p:strVal val="visible"/>
                                      </p:to>
                                    </p:set>
                                    <p:animEffect transition="in" filter="barn(outHorizontal)">
                                      <p:cBhvr additive="base">
                                        <p:cTn id="27" dur="500"/>
                                        <p:tgtEl>
                                          <p:spTgt spid="2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9" grpId="0"/>
      <p:bldP spid="2140" grpI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43" name="标题 2142"/>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品牌传播过程模型</a:t>
            </a:r>
            <a:endParaRPr>
              <a:ea typeface="隶书" pitchFamily="49" charset="-122"/>
            </a:endParaRPr>
          </a:p>
        </p:txBody>
      </p:sp>
      <p:sp>
        <p:nvSpPr>
          <p:cNvPr id="2144" name="文本占位符 2143"/>
          <p:cNvSpPr/>
          <p:nvPr>
            <p:ph type="body" idx="4294967295"/>
          </p:nvPr>
        </p:nvSpPr>
        <p:spPr>
          <a:xfrm>
            <a:off x="304800" y="1981200"/>
            <a:ext cx="8313738" cy="33051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品牌信息接收者</a:t>
            </a:r>
            <a:endParaRPr>
              <a:ea typeface="华文新魏" pitchFamily="2" charset="-122"/>
            </a:endParaRPr>
          </a:p>
          <a:p>
            <a:pPr lvl="1"/>
            <a:r>
              <a:rPr sz="2400">
                <a:ea typeface="华文新魏" pitchFamily="2" charset="-122"/>
              </a:rPr>
              <a:t>指与品牌信息发送者分享品牌信息的人</a:t>
            </a:r>
            <a:endParaRPr sz="2400">
              <a:ea typeface="华文新魏" pitchFamily="2" charset="-122"/>
            </a:endParaRPr>
          </a:p>
          <a:p>
            <a:pPr lvl="1"/>
            <a:r>
              <a:rPr sz="2400">
                <a:ea typeface="华文新魏" pitchFamily="2" charset="-122"/>
              </a:rPr>
              <a:t>品牌信息发送方最关心的是他们所期望的那一部分人收到信息，这些人就是品牌信息的目标受众。最主要的目标受众就是消费者。</a:t>
            </a:r>
            <a:endParaRPr sz="2400">
              <a:ea typeface="华文新魏" pitchFamily="2" charset="-122"/>
            </a:endParaRPr>
          </a:p>
          <a:p>
            <a:pPr lvl="1"/>
            <a:r>
              <a:rPr sz="2400">
                <a:ea typeface="华文新魏" pitchFamily="2" charset="-122"/>
              </a:rPr>
              <a:t>在策划和制作品牌信息时必须考虑到消费者特征，从而针对某一特定的消费群体采取相应的表现形式和诉求重点来传播品牌信息。</a:t>
            </a:r>
            <a:endParaRPr sz="2400">
              <a:ea typeface="华文新魏" pitchFamily="2" charset="-122"/>
            </a:endParaRPr>
          </a:p>
        </p:txBody>
      </p:sp>
      <p:sp>
        <p:nvSpPr>
          <p:cNvPr id="2145"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46"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EFB6A695-77E0-4931-B68B-1CE77553B7FF}"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47"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43"/>
                                        </p:tgtEl>
                                        <p:attrNameLst>
                                          <p:attrName>style.visibility</p:attrName>
                                        </p:attrNameLst>
                                      </p:cBhvr>
                                      <p:to>
                                        <p:strVal val="visible"/>
                                      </p:to>
                                    </p:set>
                                    <p:anim calcmode="lin" valueType="num">
                                      <p:cBhvr additive="base">
                                        <p:cTn id="7" dur="1000" fill="hold"/>
                                        <p:tgtEl>
                                          <p:spTgt spid="2143"/>
                                        </p:tgtEl>
                                        <p:attrNameLst>
                                          <p:attrName>ppt_w</p:attrName>
                                        </p:attrNameLst>
                                      </p:cBhvr>
                                      <p:tavLst>
                                        <p:tav tm="0">
                                          <p:val>
                                            <p:fltVal val="0"/>
                                          </p:val>
                                        </p:tav>
                                        <p:tav tm="100000">
                                          <p:val>
                                            <p:strVal val="#ppt_w"/>
                                          </p:val>
                                        </p:tav>
                                      </p:tavLst>
                                    </p:anim>
                                    <p:anim calcmode="lin" valueType="num">
                                      <p:cBhvr additive="base">
                                        <p:cTn id="8" dur="1000" fill="hold"/>
                                        <p:tgtEl>
                                          <p:spTgt spid="2143"/>
                                        </p:tgtEl>
                                        <p:attrNameLst>
                                          <p:attrName>ppt_h</p:attrName>
                                        </p:attrNameLst>
                                      </p:cBhvr>
                                      <p:tavLst>
                                        <p:tav tm="0">
                                          <p:val>
                                            <p:fltVal val="0"/>
                                          </p:val>
                                        </p:tav>
                                        <p:tav tm="100000">
                                          <p:val>
                                            <p:strVal val="#ppt_h"/>
                                          </p:val>
                                        </p:tav>
                                      </p:tavLst>
                                    </p:anim>
                                    <p:anim calcmode="lin" valueType="num">
                                      <p:cBhvr additive="base">
                                        <p:cTn id="9" dur="1000" fill="hold"/>
                                        <p:tgtEl>
                                          <p:spTgt spid="2143"/>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4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44"/>
                                        </p:tgtEl>
                                        <p:attrNameLst>
                                          <p:attrName>style.visibility</p:attrName>
                                        </p:attrNameLst>
                                      </p:cBhvr>
                                      <p:to>
                                        <p:strVal val="visible"/>
                                      </p:to>
                                    </p:set>
                                    <p:animEffect transition="in" filter="barn(outHorizontal)">
                                      <p:cBhvr additive="base">
                                        <p:cTn id="15" dur="500"/>
                                        <p:tgtEl>
                                          <p:spTgt spid="2144"/>
                                        </p:tgtEl>
                                      </p:cBhvr>
                                    </p:animEffect>
                                  </p:childTnLst>
                                </p:cTn>
                              </p:par>
                              <p:par>
                                <p:cTn id="16" presetID="16" presetClass="entr" presetSubtype="42" fill="hold" grpId="1" nodeType="withEffect">
                                  <p:childTnLst>
                                    <p:set>
                                      <p:cBhvr additive="base">
                                        <p:cTn id="17" dur="1" fill="hold">
                                          <p:stCondLst>
                                            <p:cond delay="0"/>
                                          </p:stCondLst>
                                        </p:cTn>
                                        <p:tgtEl>
                                          <p:spTgt spid="2144"/>
                                        </p:tgtEl>
                                        <p:attrNameLst>
                                          <p:attrName>style.visibility</p:attrName>
                                        </p:attrNameLst>
                                      </p:cBhvr>
                                      <p:to>
                                        <p:strVal val="visible"/>
                                      </p:to>
                                    </p:set>
                                    <p:animEffect transition="in" filter="barn(outHorizontal)">
                                      <p:cBhvr additive="base">
                                        <p:cTn id="18" dur="500"/>
                                        <p:tgtEl>
                                          <p:spTgt spid="2144"/>
                                        </p:tgtEl>
                                      </p:cBhvr>
                                    </p:animEffect>
                                  </p:childTnLst>
                                </p:cTn>
                              </p:par>
                              <p:par>
                                <p:cTn id="19" presetID="16" presetClass="entr" presetSubtype="42" fill="hold" grpId="1" nodeType="withEffect">
                                  <p:childTnLst>
                                    <p:set>
                                      <p:cBhvr additive="base">
                                        <p:cTn id="20" dur="1" fill="hold">
                                          <p:stCondLst>
                                            <p:cond delay="0"/>
                                          </p:stCondLst>
                                        </p:cTn>
                                        <p:tgtEl>
                                          <p:spTgt spid="2144"/>
                                        </p:tgtEl>
                                        <p:attrNameLst>
                                          <p:attrName>style.visibility</p:attrName>
                                        </p:attrNameLst>
                                      </p:cBhvr>
                                      <p:to>
                                        <p:strVal val="visible"/>
                                      </p:to>
                                    </p:set>
                                    <p:animEffect transition="in" filter="barn(outHorizontal)">
                                      <p:cBhvr additive="base">
                                        <p:cTn id="21" dur="500"/>
                                        <p:tgtEl>
                                          <p:spTgt spid="2144"/>
                                        </p:tgtEl>
                                      </p:cBhvr>
                                    </p:animEffect>
                                  </p:childTnLst>
                                </p:cTn>
                              </p:par>
                              <p:par>
                                <p:cTn id="22" presetID="16" presetClass="entr" presetSubtype="42" fill="hold" grpId="1" nodeType="withEffect">
                                  <p:childTnLst>
                                    <p:set>
                                      <p:cBhvr additive="base">
                                        <p:cTn id="23" dur="1" fill="hold">
                                          <p:stCondLst>
                                            <p:cond delay="0"/>
                                          </p:stCondLst>
                                        </p:cTn>
                                        <p:tgtEl>
                                          <p:spTgt spid="2144"/>
                                        </p:tgtEl>
                                        <p:attrNameLst>
                                          <p:attrName>style.visibility</p:attrName>
                                        </p:attrNameLst>
                                      </p:cBhvr>
                                      <p:to>
                                        <p:strVal val="visible"/>
                                      </p:to>
                                    </p:set>
                                    <p:animEffect transition="in" filter="barn(outHorizontal)">
                                      <p:cBhvr additive="base">
                                        <p:cTn id="24" dur="500"/>
                                        <p:tgtEl>
                                          <p:spTgt spid="2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3" grpId="0"/>
      <p:bldP spid="2144" grpI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47" name="标题 2146"/>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品牌传播过程模型</a:t>
            </a:r>
            <a:endParaRPr>
              <a:ea typeface="隶书" pitchFamily="49" charset="-122"/>
            </a:endParaRPr>
          </a:p>
        </p:txBody>
      </p:sp>
      <p:sp>
        <p:nvSpPr>
          <p:cNvPr id="2148" name="文本占位符 2147"/>
          <p:cNvSpPr/>
          <p:nvPr>
            <p:ph type="body" idx="4294967295"/>
          </p:nvPr>
        </p:nvSpPr>
        <p:spPr>
          <a:xfrm>
            <a:off x="1182688" y="1844675"/>
            <a:ext cx="7566025" cy="381635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品牌信息</a:t>
            </a:r>
            <a:endParaRPr>
              <a:ea typeface="方正姚体" pitchFamily="2" charset="-122"/>
            </a:endParaRPr>
          </a:p>
          <a:p>
            <a:pPr lvl="1"/>
            <a:r>
              <a:rPr sz="2400">
                <a:ea typeface="华文新魏" pitchFamily="2" charset="-122"/>
              </a:rPr>
              <a:t>指传播中发送者向接收者传递的品牌内容</a:t>
            </a:r>
            <a:endParaRPr sz="2400">
              <a:ea typeface="华文新魏" pitchFamily="2" charset="-122"/>
            </a:endParaRPr>
          </a:p>
          <a:p>
            <a:pPr lvl="1"/>
            <a:r>
              <a:rPr sz="2400">
                <a:ea typeface="华文新魏" pitchFamily="2" charset="-122"/>
              </a:rPr>
              <a:t>品牌信息的形式可以多样，内容分为两类</a:t>
            </a:r>
            <a:endParaRPr sz="2400">
              <a:ea typeface="华文新魏" pitchFamily="2" charset="-122"/>
            </a:endParaRPr>
          </a:p>
          <a:p>
            <a:pPr lvl="2"/>
            <a:r>
              <a:rPr>
                <a:ea typeface="华文新魏" pitchFamily="2" charset="-122"/>
              </a:rPr>
              <a:t>功能性的信息：品牌的功能、属性、价格等</a:t>
            </a:r>
            <a:endParaRPr>
              <a:ea typeface="华文新魏" pitchFamily="2" charset="-122"/>
            </a:endParaRPr>
          </a:p>
          <a:p>
            <a:pPr lvl="2"/>
            <a:r>
              <a:rPr>
                <a:ea typeface="华文新魏" pitchFamily="2" charset="-122"/>
              </a:rPr>
              <a:t>情感性的信息：品牌的个性、内涵、形象等</a:t>
            </a:r>
            <a:endParaRPr>
              <a:ea typeface="华文新魏" pitchFamily="2" charset="-122"/>
            </a:endParaRPr>
          </a:p>
          <a:p>
            <a:pPr lvl="0"/>
            <a:r>
              <a:rPr>
                <a:ea typeface="方正姚体" pitchFamily="2" charset="-122"/>
              </a:rPr>
              <a:t>品牌传播媒介</a:t>
            </a:r>
            <a:endParaRPr>
              <a:ea typeface="方正姚体" pitchFamily="2" charset="-122"/>
            </a:endParaRPr>
          </a:p>
          <a:p>
            <a:pPr lvl="1"/>
            <a:r>
              <a:rPr sz="2400">
                <a:ea typeface="华文新魏" pitchFamily="2" charset="-122"/>
              </a:rPr>
              <a:t>指品牌信息的载体及信息发送者与接收者进行传播的方式，分为人员媒介与非人员媒介</a:t>
            </a:r>
            <a:endParaRPr sz="2400">
              <a:ea typeface="华文新魏" pitchFamily="2" charset="-122"/>
            </a:endParaRPr>
          </a:p>
        </p:txBody>
      </p:sp>
      <p:sp>
        <p:nvSpPr>
          <p:cNvPr id="2149"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50"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972BA166-D21A-461C-A16D-F98B59A80CB3}"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51"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47"/>
                                        </p:tgtEl>
                                        <p:attrNameLst>
                                          <p:attrName>style.visibility</p:attrName>
                                        </p:attrNameLst>
                                      </p:cBhvr>
                                      <p:to>
                                        <p:strVal val="visible"/>
                                      </p:to>
                                    </p:set>
                                    <p:anim calcmode="lin" valueType="num">
                                      <p:cBhvr additive="base">
                                        <p:cTn id="7" dur="1000" fill="hold"/>
                                        <p:tgtEl>
                                          <p:spTgt spid="2147"/>
                                        </p:tgtEl>
                                        <p:attrNameLst>
                                          <p:attrName>ppt_w</p:attrName>
                                        </p:attrNameLst>
                                      </p:cBhvr>
                                      <p:tavLst>
                                        <p:tav tm="0">
                                          <p:val>
                                            <p:fltVal val="0"/>
                                          </p:val>
                                        </p:tav>
                                        <p:tav tm="100000">
                                          <p:val>
                                            <p:strVal val="#ppt_w"/>
                                          </p:val>
                                        </p:tav>
                                      </p:tavLst>
                                    </p:anim>
                                    <p:anim calcmode="lin" valueType="num">
                                      <p:cBhvr additive="base">
                                        <p:cTn id="8" dur="1000" fill="hold"/>
                                        <p:tgtEl>
                                          <p:spTgt spid="2147"/>
                                        </p:tgtEl>
                                        <p:attrNameLst>
                                          <p:attrName>ppt_h</p:attrName>
                                        </p:attrNameLst>
                                      </p:cBhvr>
                                      <p:tavLst>
                                        <p:tav tm="0">
                                          <p:val>
                                            <p:fltVal val="0"/>
                                          </p:val>
                                        </p:tav>
                                        <p:tav tm="100000">
                                          <p:val>
                                            <p:strVal val="#ppt_h"/>
                                          </p:val>
                                        </p:tav>
                                      </p:tavLst>
                                    </p:anim>
                                    <p:anim calcmode="lin" valueType="num">
                                      <p:cBhvr additive="base">
                                        <p:cTn id="9" dur="1000" fill="hold"/>
                                        <p:tgtEl>
                                          <p:spTgt spid="2147"/>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4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48"/>
                                        </p:tgtEl>
                                        <p:attrNameLst>
                                          <p:attrName>style.visibility</p:attrName>
                                        </p:attrNameLst>
                                      </p:cBhvr>
                                      <p:to>
                                        <p:strVal val="visible"/>
                                      </p:to>
                                    </p:set>
                                    <p:animEffect transition="in" filter="barn(outHorizontal)">
                                      <p:cBhvr additive="base">
                                        <p:cTn id="15" dur="500"/>
                                        <p:tgtEl>
                                          <p:spTgt spid="2148"/>
                                        </p:tgtEl>
                                      </p:cBhvr>
                                    </p:animEffect>
                                  </p:childTnLst>
                                </p:cTn>
                              </p:par>
                              <p:par>
                                <p:cTn id="16" presetID="16" presetClass="entr" presetSubtype="42" fill="hold" grpId="1" nodeType="withEffect">
                                  <p:childTnLst>
                                    <p:set>
                                      <p:cBhvr additive="base">
                                        <p:cTn id="17" dur="1" fill="hold">
                                          <p:stCondLst>
                                            <p:cond delay="0"/>
                                          </p:stCondLst>
                                        </p:cTn>
                                        <p:tgtEl>
                                          <p:spTgt spid="2148"/>
                                        </p:tgtEl>
                                        <p:attrNameLst>
                                          <p:attrName>style.visibility</p:attrName>
                                        </p:attrNameLst>
                                      </p:cBhvr>
                                      <p:to>
                                        <p:strVal val="visible"/>
                                      </p:to>
                                    </p:set>
                                    <p:animEffect transition="in" filter="barn(outHorizontal)">
                                      <p:cBhvr additive="base">
                                        <p:cTn id="18" dur="500"/>
                                        <p:tgtEl>
                                          <p:spTgt spid="2148"/>
                                        </p:tgtEl>
                                      </p:cBhvr>
                                    </p:animEffect>
                                  </p:childTnLst>
                                </p:cTn>
                              </p:par>
                              <p:par>
                                <p:cTn id="19" presetID="16" presetClass="entr" presetSubtype="42" fill="hold" grpId="1" nodeType="withEffect">
                                  <p:childTnLst>
                                    <p:set>
                                      <p:cBhvr additive="base">
                                        <p:cTn id="20" dur="1" fill="hold">
                                          <p:stCondLst>
                                            <p:cond delay="0"/>
                                          </p:stCondLst>
                                        </p:cTn>
                                        <p:tgtEl>
                                          <p:spTgt spid="2148"/>
                                        </p:tgtEl>
                                        <p:attrNameLst>
                                          <p:attrName>style.visibility</p:attrName>
                                        </p:attrNameLst>
                                      </p:cBhvr>
                                      <p:to>
                                        <p:strVal val="visible"/>
                                      </p:to>
                                    </p:set>
                                    <p:animEffect transition="in" filter="barn(outHorizontal)">
                                      <p:cBhvr additive="base">
                                        <p:cTn id="21" dur="500"/>
                                        <p:tgtEl>
                                          <p:spTgt spid="2148"/>
                                        </p:tgtEl>
                                      </p:cBhvr>
                                    </p:animEffect>
                                  </p:childTnLst>
                                </p:cTn>
                              </p:par>
                              <p:par>
                                <p:cTn id="22" presetID="16" presetClass="entr" presetSubtype="42" fill="hold" grpId="1" nodeType="withEffect">
                                  <p:childTnLst>
                                    <p:set>
                                      <p:cBhvr additive="base">
                                        <p:cTn id="23" dur="1" fill="hold">
                                          <p:stCondLst>
                                            <p:cond delay="0"/>
                                          </p:stCondLst>
                                        </p:cTn>
                                        <p:tgtEl>
                                          <p:spTgt spid="2148"/>
                                        </p:tgtEl>
                                        <p:attrNameLst>
                                          <p:attrName>style.visibility</p:attrName>
                                        </p:attrNameLst>
                                      </p:cBhvr>
                                      <p:to>
                                        <p:strVal val="visible"/>
                                      </p:to>
                                    </p:set>
                                    <p:animEffect transition="in" filter="barn(outHorizontal)">
                                      <p:cBhvr additive="base">
                                        <p:cTn id="24" dur="500"/>
                                        <p:tgtEl>
                                          <p:spTgt spid="2148"/>
                                        </p:tgtEl>
                                      </p:cBhvr>
                                    </p:animEffect>
                                  </p:childTnLst>
                                </p:cTn>
                              </p:par>
                              <p:par>
                                <p:cTn id="25" presetID="16" presetClass="entr" presetSubtype="42" fill="hold" grpId="1" nodeType="withEffect">
                                  <p:childTnLst>
                                    <p:set>
                                      <p:cBhvr additive="base">
                                        <p:cTn id="26" dur="1" fill="hold">
                                          <p:stCondLst>
                                            <p:cond delay="0"/>
                                          </p:stCondLst>
                                        </p:cTn>
                                        <p:tgtEl>
                                          <p:spTgt spid="2148"/>
                                        </p:tgtEl>
                                        <p:attrNameLst>
                                          <p:attrName>style.visibility</p:attrName>
                                        </p:attrNameLst>
                                      </p:cBhvr>
                                      <p:to>
                                        <p:strVal val="visible"/>
                                      </p:to>
                                    </p:set>
                                    <p:animEffect transition="in" filter="barn(outHorizontal)">
                                      <p:cBhvr additive="base">
                                        <p:cTn id="27" dur="500"/>
                                        <p:tgtEl>
                                          <p:spTgt spid="214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42" fill="hold" grpId="1" nodeType="clickEffect">
                                  <p:childTnLst>
                                    <p:set>
                                      <p:cBhvr additive="base">
                                        <p:cTn id="31" dur="1" fill="hold">
                                          <p:stCondLst>
                                            <p:cond delay="0"/>
                                          </p:stCondLst>
                                        </p:cTn>
                                        <p:tgtEl>
                                          <p:spTgt spid="2148"/>
                                        </p:tgtEl>
                                        <p:attrNameLst>
                                          <p:attrName>style.visibility</p:attrName>
                                        </p:attrNameLst>
                                      </p:cBhvr>
                                      <p:to>
                                        <p:strVal val="visible"/>
                                      </p:to>
                                    </p:set>
                                    <p:animEffect transition="in" filter="barn(outHorizontal)">
                                      <p:cBhvr additive="base">
                                        <p:cTn id="32" dur="500"/>
                                        <p:tgtEl>
                                          <p:spTgt spid="2148"/>
                                        </p:tgtEl>
                                      </p:cBhvr>
                                    </p:animEffect>
                                  </p:childTnLst>
                                </p:cTn>
                              </p:par>
                              <p:par>
                                <p:cTn id="33" presetID="16" presetClass="entr" presetSubtype="42" fill="hold" grpId="1" nodeType="withEffect">
                                  <p:childTnLst>
                                    <p:set>
                                      <p:cBhvr additive="base">
                                        <p:cTn id="34" dur="1" fill="hold">
                                          <p:stCondLst>
                                            <p:cond delay="0"/>
                                          </p:stCondLst>
                                        </p:cTn>
                                        <p:tgtEl>
                                          <p:spTgt spid="2148"/>
                                        </p:tgtEl>
                                        <p:attrNameLst>
                                          <p:attrName>style.visibility</p:attrName>
                                        </p:attrNameLst>
                                      </p:cBhvr>
                                      <p:to>
                                        <p:strVal val="visible"/>
                                      </p:to>
                                    </p:set>
                                    <p:animEffect transition="in" filter="barn(outHorizontal)">
                                      <p:cBhvr additive="base">
                                        <p:cTn id="35" dur="500"/>
                                        <p:tgtEl>
                                          <p:spTgt spid="2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7" grpId="0"/>
      <p:bldP spid="2148" grpI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51" name="标题 2150"/>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品牌传播过程模型</a:t>
            </a:r>
            <a:endParaRPr>
              <a:ea typeface="隶书" pitchFamily="49" charset="-122"/>
            </a:endParaRPr>
          </a:p>
        </p:txBody>
      </p:sp>
      <p:sp>
        <p:nvSpPr>
          <p:cNvPr id="2152" name="文本占位符 2151"/>
          <p:cNvSpPr/>
          <p:nvPr>
            <p:ph type="body" idx="4294967295"/>
          </p:nvPr>
        </p:nvSpPr>
        <p:spPr>
          <a:xfrm>
            <a:off x="1182688" y="1916112"/>
            <a:ext cx="7961312" cy="41052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sz="2800">
                <a:ea typeface="方正姚体" pitchFamily="2" charset="-122"/>
              </a:rPr>
              <a:t>品牌信息编码</a:t>
            </a:r>
            <a:endParaRPr sz="2800">
              <a:ea typeface="华文新魏" pitchFamily="2" charset="-122"/>
            </a:endParaRPr>
          </a:p>
          <a:p>
            <a:pPr lvl="1">
              <a:lnSpc>
                <a:spcPct val="90000"/>
              </a:lnSpc>
            </a:pPr>
            <a:r>
              <a:rPr sz="2400">
                <a:ea typeface="华文新魏" pitchFamily="2" charset="-122"/>
              </a:rPr>
              <a:t>指信息发送者选择词语、标志、图画等来代表所要传递的信息的传播过程。</a:t>
            </a:r>
            <a:endParaRPr sz="2400">
              <a:ea typeface="华文新魏" pitchFamily="2" charset="-122"/>
            </a:endParaRPr>
          </a:p>
          <a:p>
            <a:pPr lvl="1">
              <a:lnSpc>
                <a:spcPct val="90000"/>
              </a:lnSpc>
            </a:pPr>
            <a:r>
              <a:rPr sz="2400">
                <a:ea typeface="华文新魏" pitchFamily="2" charset="-122"/>
              </a:rPr>
              <a:t>品牌信息编码必须具备三方面的信息支持</a:t>
            </a:r>
            <a:endParaRPr sz="2400">
              <a:ea typeface="华文新魏" pitchFamily="2" charset="-122"/>
            </a:endParaRPr>
          </a:p>
          <a:p>
            <a:pPr lvl="2">
              <a:lnSpc>
                <a:spcPct val="90000"/>
              </a:lnSpc>
            </a:pPr>
            <a:r>
              <a:rPr sz="2000">
                <a:ea typeface="华文新魏" pitchFamily="2" charset="-122"/>
              </a:rPr>
              <a:t>品牌经营者的信息</a:t>
            </a:r>
            <a:endParaRPr sz="2000">
              <a:ea typeface="华文新魏" pitchFamily="2" charset="-122"/>
            </a:endParaRPr>
          </a:p>
          <a:p>
            <a:pPr lvl="2">
              <a:lnSpc>
                <a:spcPct val="90000"/>
              </a:lnSpc>
            </a:pPr>
            <a:r>
              <a:rPr sz="2000">
                <a:ea typeface="华文新魏" pitchFamily="2" charset="-122"/>
              </a:rPr>
              <a:t>产品信息</a:t>
            </a:r>
            <a:endParaRPr sz="2000">
              <a:ea typeface="华文新魏" pitchFamily="2" charset="-122"/>
            </a:endParaRPr>
          </a:p>
          <a:p>
            <a:pPr lvl="2">
              <a:lnSpc>
                <a:spcPct val="90000"/>
              </a:lnSpc>
            </a:pPr>
            <a:r>
              <a:rPr sz="2000">
                <a:ea typeface="华文新魏" pitchFamily="2" charset="-122"/>
              </a:rPr>
              <a:t>市场信息</a:t>
            </a:r>
            <a:endParaRPr sz="2000">
              <a:ea typeface="华文新魏" pitchFamily="2" charset="-122"/>
            </a:endParaRPr>
          </a:p>
          <a:p>
            <a:pPr lvl="0">
              <a:lnSpc>
                <a:spcPct val="90000"/>
              </a:lnSpc>
            </a:pPr>
            <a:r>
              <a:rPr sz="2800">
                <a:ea typeface="方正姚体" pitchFamily="2" charset="-122"/>
              </a:rPr>
              <a:t>品牌信息解码</a:t>
            </a:r>
            <a:endParaRPr sz="2800">
              <a:ea typeface="方正姚体" pitchFamily="2" charset="-122"/>
            </a:endParaRPr>
          </a:p>
          <a:p>
            <a:pPr lvl="1">
              <a:lnSpc>
                <a:spcPct val="90000"/>
              </a:lnSpc>
            </a:pPr>
            <a:r>
              <a:rPr sz="2400">
                <a:ea typeface="华文新魏" pitchFamily="2" charset="-122"/>
              </a:rPr>
              <a:t>指接收者把信息还原为发送者想表达的思想的过程，收接收者个人背景的影响较大</a:t>
            </a:r>
            <a:endParaRPr sz="2400">
              <a:ea typeface="华文新魏" pitchFamily="2" charset="-122"/>
            </a:endParaRPr>
          </a:p>
        </p:txBody>
      </p:sp>
      <p:sp>
        <p:nvSpPr>
          <p:cNvPr id="2153"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54"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904F6C69-3828-4C76-9B45-651006998E93}"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55"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51"/>
                                        </p:tgtEl>
                                        <p:attrNameLst>
                                          <p:attrName>style.visibility</p:attrName>
                                        </p:attrNameLst>
                                      </p:cBhvr>
                                      <p:to>
                                        <p:strVal val="visible"/>
                                      </p:to>
                                    </p:set>
                                    <p:anim calcmode="lin" valueType="num">
                                      <p:cBhvr additive="base">
                                        <p:cTn id="7" dur="1000" fill="hold"/>
                                        <p:tgtEl>
                                          <p:spTgt spid="2151"/>
                                        </p:tgtEl>
                                        <p:attrNameLst>
                                          <p:attrName>ppt_w</p:attrName>
                                        </p:attrNameLst>
                                      </p:cBhvr>
                                      <p:tavLst>
                                        <p:tav tm="0">
                                          <p:val>
                                            <p:fltVal val="0"/>
                                          </p:val>
                                        </p:tav>
                                        <p:tav tm="100000">
                                          <p:val>
                                            <p:strVal val="#ppt_w"/>
                                          </p:val>
                                        </p:tav>
                                      </p:tavLst>
                                    </p:anim>
                                    <p:anim calcmode="lin" valueType="num">
                                      <p:cBhvr additive="base">
                                        <p:cTn id="8" dur="1000" fill="hold"/>
                                        <p:tgtEl>
                                          <p:spTgt spid="2151"/>
                                        </p:tgtEl>
                                        <p:attrNameLst>
                                          <p:attrName>ppt_h</p:attrName>
                                        </p:attrNameLst>
                                      </p:cBhvr>
                                      <p:tavLst>
                                        <p:tav tm="0">
                                          <p:val>
                                            <p:fltVal val="0"/>
                                          </p:val>
                                        </p:tav>
                                        <p:tav tm="100000">
                                          <p:val>
                                            <p:strVal val="#ppt_h"/>
                                          </p:val>
                                        </p:tav>
                                      </p:tavLst>
                                    </p:anim>
                                    <p:anim calcmode="lin" valueType="num">
                                      <p:cBhvr additive="base">
                                        <p:cTn id="9" dur="1000" fill="hold"/>
                                        <p:tgtEl>
                                          <p:spTgt spid="2151"/>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5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52"/>
                                        </p:tgtEl>
                                        <p:attrNameLst>
                                          <p:attrName>style.visibility</p:attrName>
                                        </p:attrNameLst>
                                      </p:cBhvr>
                                      <p:to>
                                        <p:strVal val="visible"/>
                                      </p:to>
                                    </p:set>
                                    <p:animEffect transition="in" filter="barn(outHorizontal)">
                                      <p:cBhvr additive="base">
                                        <p:cTn id="15" dur="500"/>
                                        <p:tgtEl>
                                          <p:spTgt spid="2152"/>
                                        </p:tgtEl>
                                      </p:cBhvr>
                                    </p:animEffect>
                                  </p:childTnLst>
                                </p:cTn>
                              </p:par>
                              <p:par>
                                <p:cTn id="16" presetID="16" presetClass="entr" presetSubtype="42" fill="hold" grpId="1" nodeType="withEffect">
                                  <p:childTnLst>
                                    <p:set>
                                      <p:cBhvr additive="base">
                                        <p:cTn id="17" dur="1" fill="hold">
                                          <p:stCondLst>
                                            <p:cond delay="0"/>
                                          </p:stCondLst>
                                        </p:cTn>
                                        <p:tgtEl>
                                          <p:spTgt spid="2152"/>
                                        </p:tgtEl>
                                        <p:attrNameLst>
                                          <p:attrName>style.visibility</p:attrName>
                                        </p:attrNameLst>
                                      </p:cBhvr>
                                      <p:to>
                                        <p:strVal val="visible"/>
                                      </p:to>
                                    </p:set>
                                    <p:animEffect transition="in" filter="barn(outHorizontal)">
                                      <p:cBhvr additive="base">
                                        <p:cTn id="18" dur="500"/>
                                        <p:tgtEl>
                                          <p:spTgt spid="2152"/>
                                        </p:tgtEl>
                                      </p:cBhvr>
                                    </p:animEffect>
                                  </p:childTnLst>
                                </p:cTn>
                              </p:par>
                              <p:par>
                                <p:cTn id="19" presetID="16" presetClass="entr" presetSubtype="42" fill="hold" grpId="1" nodeType="withEffect">
                                  <p:childTnLst>
                                    <p:set>
                                      <p:cBhvr additive="base">
                                        <p:cTn id="20" dur="1" fill="hold">
                                          <p:stCondLst>
                                            <p:cond delay="0"/>
                                          </p:stCondLst>
                                        </p:cTn>
                                        <p:tgtEl>
                                          <p:spTgt spid="2152"/>
                                        </p:tgtEl>
                                        <p:attrNameLst>
                                          <p:attrName>style.visibility</p:attrName>
                                        </p:attrNameLst>
                                      </p:cBhvr>
                                      <p:to>
                                        <p:strVal val="visible"/>
                                      </p:to>
                                    </p:set>
                                    <p:animEffect transition="in" filter="barn(outHorizontal)">
                                      <p:cBhvr additive="base">
                                        <p:cTn id="21" dur="500"/>
                                        <p:tgtEl>
                                          <p:spTgt spid="2152"/>
                                        </p:tgtEl>
                                      </p:cBhvr>
                                    </p:animEffect>
                                  </p:childTnLst>
                                </p:cTn>
                              </p:par>
                              <p:par>
                                <p:cTn id="22" presetID="16" presetClass="entr" presetSubtype="42" fill="hold" grpId="1" nodeType="withEffect">
                                  <p:childTnLst>
                                    <p:set>
                                      <p:cBhvr additive="base">
                                        <p:cTn id="23" dur="1" fill="hold">
                                          <p:stCondLst>
                                            <p:cond delay="0"/>
                                          </p:stCondLst>
                                        </p:cTn>
                                        <p:tgtEl>
                                          <p:spTgt spid="2152"/>
                                        </p:tgtEl>
                                        <p:attrNameLst>
                                          <p:attrName>style.visibility</p:attrName>
                                        </p:attrNameLst>
                                      </p:cBhvr>
                                      <p:to>
                                        <p:strVal val="visible"/>
                                      </p:to>
                                    </p:set>
                                    <p:animEffect transition="in" filter="barn(outHorizontal)">
                                      <p:cBhvr additive="base">
                                        <p:cTn id="24" dur="500"/>
                                        <p:tgtEl>
                                          <p:spTgt spid="2152"/>
                                        </p:tgtEl>
                                      </p:cBhvr>
                                    </p:animEffect>
                                  </p:childTnLst>
                                </p:cTn>
                              </p:par>
                              <p:par>
                                <p:cTn id="25" presetID="16" presetClass="entr" presetSubtype="42" fill="hold" grpId="1" nodeType="withEffect">
                                  <p:childTnLst>
                                    <p:set>
                                      <p:cBhvr additive="base">
                                        <p:cTn id="26" dur="1" fill="hold">
                                          <p:stCondLst>
                                            <p:cond delay="0"/>
                                          </p:stCondLst>
                                        </p:cTn>
                                        <p:tgtEl>
                                          <p:spTgt spid="2152"/>
                                        </p:tgtEl>
                                        <p:attrNameLst>
                                          <p:attrName>style.visibility</p:attrName>
                                        </p:attrNameLst>
                                      </p:cBhvr>
                                      <p:to>
                                        <p:strVal val="visible"/>
                                      </p:to>
                                    </p:set>
                                    <p:animEffect transition="in" filter="barn(outHorizontal)">
                                      <p:cBhvr additive="base">
                                        <p:cTn id="27" dur="500"/>
                                        <p:tgtEl>
                                          <p:spTgt spid="2152"/>
                                        </p:tgtEl>
                                      </p:cBhvr>
                                    </p:animEffect>
                                  </p:childTnLst>
                                </p:cTn>
                              </p:par>
                              <p:par>
                                <p:cTn id="28" presetID="16" presetClass="entr" presetSubtype="42" fill="hold" grpId="1" nodeType="withEffect">
                                  <p:childTnLst>
                                    <p:set>
                                      <p:cBhvr additive="base">
                                        <p:cTn id="29" dur="1" fill="hold">
                                          <p:stCondLst>
                                            <p:cond delay="0"/>
                                          </p:stCondLst>
                                        </p:cTn>
                                        <p:tgtEl>
                                          <p:spTgt spid="2152"/>
                                        </p:tgtEl>
                                        <p:attrNameLst>
                                          <p:attrName>style.visibility</p:attrName>
                                        </p:attrNameLst>
                                      </p:cBhvr>
                                      <p:to>
                                        <p:strVal val="visible"/>
                                      </p:to>
                                    </p:set>
                                    <p:animEffect transition="in" filter="barn(outHorizontal)">
                                      <p:cBhvr additive="base">
                                        <p:cTn id="30" dur="500"/>
                                        <p:tgtEl>
                                          <p:spTgt spid="215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42" fill="hold" grpId="1" nodeType="clickEffect">
                                  <p:childTnLst>
                                    <p:set>
                                      <p:cBhvr additive="base">
                                        <p:cTn id="34" dur="1" fill="hold">
                                          <p:stCondLst>
                                            <p:cond delay="0"/>
                                          </p:stCondLst>
                                        </p:cTn>
                                        <p:tgtEl>
                                          <p:spTgt spid="2152"/>
                                        </p:tgtEl>
                                        <p:attrNameLst>
                                          <p:attrName>style.visibility</p:attrName>
                                        </p:attrNameLst>
                                      </p:cBhvr>
                                      <p:to>
                                        <p:strVal val="visible"/>
                                      </p:to>
                                    </p:set>
                                    <p:animEffect transition="in" filter="barn(outHorizontal)">
                                      <p:cBhvr additive="base">
                                        <p:cTn id="35" dur="500"/>
                                        <p:tgtEl>
                                          <p:spTgt spid="2152"/>
                                        </p:tgtEl>
                                      </p:cBhvr>
                                    </p:animEffect>
                                  </p:childTnLst>
                                </p:cTn>
                              </p:par>
                              <p:par>
                                <p:cTn id="36" presetID="16" presetClass="entr" presetSubtype="42" fill="hold" grpId="1" nodeType="withEffect">
                                  <p:childTnLst>
                                    <p:set>
                                      <p:cBhvr additive="base">
                                        <p:cTn id="37" dur="1" fill="hold">
                                          <p:stCondLst>
                                            <p:cond delay="0"/>
                                          </p:stCondLst>
                                        </p:cTn>
                                        <p:tgtEl>
                                          <p:spTgt spid="2152"/>
                                        </p:tgtEl>
                                        <p:attrNameLst>
                                          <p:attrName>style.visibility</p:attrName>
                                        </p:attrNameLst>
                                      </p:cBhvr>
                                      <p:to>
                                        <p:strVal val="visible"/>
                                      </p:to>
                                    </p:set>
                                    <p:animEffect transition="in" filter="barn(outHorizontal)">
                                      <p:cBhvr additive="base">
                                        <p:cTn id="38" dur="500"/>
                                        <p:tgtEl>
                                          <p:spTgt spid="2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 grpId="0"/>
      <p:bldP spid="2152" grpI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55" name="标题 2154"/>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品牌传播过程模型</a:t>
            </a:r>
            <a:endParaRPr>
              <a:ea typeface="隶书" pitchFamily="49" charset="-122"/>
            </a:endParaRPr>
          </a:p>
        </p:txBody>
      </p:sp>
      <p:sp>
        <p:nvSpPr>
          <p:cNvPr id="2156" name="文本占位符 2155"/>
          <p:cNvSpPr/>
          <p:nvPr>
            <p:ph type="body" idx="4294967295"/>
          </p:nvPr>
        </p:nvSpPr>
        <p:spPr>
          <a:xfrm>
            <a:off x="1182688" y="1916112"/>
            <a:ext cx="7637462" cy="4033838"/>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反应</a:t>
            </a:r>
            <a:endParaRPr>
              <a:ea typeface="华文新魏" pitchFamily="2" charset="-122"/>
            </a:endParaRPr>
          </a:p>
          <a:p>
            <a:pPr lvl="1">
              <a:lnSpc>
                <a:spcPct val="90000"/>
              </a:lnSpc>
            </a:pPr>
            <a:r>
              <a:rPr>
                <a:ea typeface="华文新魏" pitchFamily="2" charset="-122"/>
              </a:rPr>
              <a:t>指接收者在看到、听到和读到发送者传递出的信息后做出的行动。</a:t>
            </a:r>
            <a:endParaRPr>
              <a:ea typeface="华文新魏" pitchFamily="2" charset="-122"/>
            </a:endParaRPr>
          </a:p>
          <a:p>
            <a:pPr lvl="2">
              <a:lnSpc>
                <a:spcPct val="90000"/>
              </a:lnSpc>
            </a:pPr>
            <a:r>
              <a:rPr>
                <a:ea typeface="华文新魏" pitchFamily="2" charset="-122"/>
              </a:rPr>
              <a:t>无法觉察到的心理过程：讨厌、厌烦的情绪</a:t>
            </a:r>
            <a:endParaRPr>
              <a:ea typeface="华文新魏" pitchFamily="2" charset="-122"/>
            </a:endParaRPr>
          </a:p>
          <a:p>
            <a:pPr lvl="2">
              <a:lnSpc>
                <a:spcPct val="90000"/>
              </a:lnSpc>
            </a:pPr>
            <a:r>
              <a:rPr>
                <a:ea typeface="华文新魏" pitchFamily="2" charset="-122"/>
              </a:rPr>
              <a:t>明显的、直接的行为：拨打免费电话订购产品</a:t>
            </a:r>
            <a:endParaRPr>
              <a:ea typeface="华文新魏" pitchFamily="2" charset="-122"/>
            </a:endParaRPr>
          </a:p>
          <a:p>
            <a:pPr lvl="0">
              <a:lnSpc>
                <a:spcPct val="90000"/>
              </a:lnSpc>
            </a:pPr>
            <a:r>
              <a:rPr>
                <a:ea typeface="华文新魏" pitchFamily="2" charset="-122"/>
              </a:rPr>
              <a:t>反馈</a:t>
            </a:r>
            <a:endParaRPr>
              <a:ea typeface="华文新魏" pitchFamily="2" charset="-122"/>
            </a:endParaRPr>
          </a:p>
          <a:p>
            <a:pPr lvl="1">
              <a:lnSpc>
                <a:spcPct val="90000"/>
              </a:lnSpc>
            </a:pPr>
            <a:r>
              <a:rPr sz="2400">
                <a:ea typeface="华文新魏" pitchFamily="2" charset="-122"/>
              </a:rPr>
              <a:t>在品牌信息接收者的反应中，有一部分反应会传递回品牌信息发送者，被传递回的信息就是反馈，这是发送者最感兴趣的信息。</a:t>
            </a:r>
            <a:endParaRPr sz="2400">
              <a:ea typeface="华文新魏" pitchFamily="2" charset="-122"/>
            </a:endParaRPr>
          </a:p>
        </p:txBody>
      </p:sp>
      <p:sp>
        <p:nvSpPr>
          <p:cNvPr id="2157"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58"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91EF67B7-6471-46CB-8E0F-4AE0DDEC4AA9}"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59"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55"/>
                                        </p:tgtEl>
                                        <p:attrNameLst>
                                          <p:attrName>style.visibility</p:attrName>
                                        </p:attrNameLst>
                                      </p:cBhvr>
                                      <p:to>
                                        <p:strVal val="visible"/>
                                      </p:to>
                                    </p:set>
                                    <p:anim calcmode="lin" valueType="num">
                                      <p:cBhvr additive="base">
                                        <p:cTn id="7" dur="1000" fill="hold"/>
                                        <p:tgtEl>
                                          <p:spTgt spid="2155"/>
                                        </p:tgtEl>
                                        <p:attrNameLst>
                                          <p:attrName>ppt_w</p:attrName>
                                        </p:attrNameLst>
                                      </p:cBhvr>
                                      <p:tavLst>
                                        <p:tav tm="0">
                                          <p:val>
                                            <p:fltVal val="0"/>
                                          </p:val>
                                        </p:tav>
                                        <p:tav tm="100000">
                                          <p:val>
                                            <p:strVal val="#ppt_w"/>
                                          </p:val>
                                        </p:tav>
                                      </p:tavLst>
                                    </p:anim>
                                    <p:anim calcmode="lin" valueType="num">
                                      <p:cBhvr additive="base">
                                        <p:cTn id="8" dur="1000" fill="hold"/>
                                        <p:tgtEl>
                                          <p:spTgt spid="2155"/>
                                        </p:tgtEl>
                                        <p:attrNameLst>
                                          <p:attrName>ppt_h</p:attrName>
                                        </p:attrNameLst>
                                      </p:cBhvr>
                                      <p:tavLst>
                                        <p:tav tm="0">
                                          <p:val>
                                            <p:fltVal val="0"/>
                                          </p:val>
                                        </p:tav>
                                        <p:tav tm="100000">
                                          <p:val>
                                            <p:strVal val="#ppt_h"/>
                                          </p:val>
                                        </p:tav>
                                      </p:tavLst>
                                    </p:anim>
                                    <p:anim calcmode="lin" valueType="num">
                                      <p:cBhvr additive="base">
                                        <p:cTn id="9" dur="1000" fill="hold"/>
                                        <p:tgtEl>
                                          <p:spTgt spid="2155"/>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5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56"/>
                                        </p:tgtEl>
                                        <p:attrNameLst>
                                          <p:attrName>style.visibility</p:attrName>
                                        </p:attrNameLst>
                                      </p:cBhvr>
                                      <p:to>
                                        <p:strVal val="visible"/>
                                      </p:to>
                                    </p:set>
                                    <p:animEffect transition="in" filter="barn(outHorizontal)">
                                      <p:cBhvr additive="base">
                                        <p:cTn id="15" dur="500"/>
                                        <p:tgtEl>
                                          <p:spTgt spid="2156"/>
                                        </p:tgtEl>
                                      </p:cBhvr>
                                    </p:animEffect>
                                  </p:childTnLst>
                                </p:cTn>
                              </p:par>
                              <p:par>
                                <p:cTn id="16" presetID="16" presetClass="entr" presetSubtype="42" fill="hold" grpId="1" nodeType="withEffect">
                                  <p:childTnLst>
                                    <p:set>
                                      <p:cBhvr additive="base">
                                        <p:cTn id="17" dur="1" fill="hold">
                                          <p:stCondLst>
                                            <p:cond delay="0"/>
                                          </p:stCondLst>
                                        </p:cTn>
                                        <p:tgtEl>
                                          <p:spTgt spid="2156"/>
                                        </p:tgtEl>
                                        <p:attrNameLst>
                                          <p:attrName>style.visibility</p:attrName>
                                        </p:attrNameLst>
                                      </p:cBhvr>
                                      <p:to>
                                        <p:strVal val="visible"/>
                                      </p:to>
                                    </p:set>
                                    <p:animEffect transition="in" filter="barn(outHorizontal)">
                                      <p:cBhvr additive="base">
                                        <p:cTn id="18" dur="500"/>
                                        <p:tgtEl>
                                          <p:spTgt spid="2156"/>
                                        </p:tgtEl>
                                      </p:cBhvr>
                                    </p:animEffect>
                                  </p:childTnLst>
                                </p:cTn>
                              </p:par>
                              <p:par>
                                <p:cTn id="19" presetID="16" presetClass="entr" presetSubtype="42" fill="hold" grpId="1" nodeType="withEffect">
                                  <p:childTnLst>
                                    <p:set>
                                      <p:cBhvr additive="base">
                                        <p:cTn id="20" dur="1" fill="hold">
                                          <p:stCondLst>
                                            <p:cond delay="0"/>
                                          </p:stCondLst>
                                        </p:cTn>
                                        <p:tgtEl>
                                          <p:spTgt spid="2156"/>
                                        </p:tgtEl>
                                        <p:attrNameLst>
                                          <p:attrName>style.visibility</p:attrName>
                                        </p:attrNameLst>
                                      </p:cBhvr>
                                      <p:to>
                                        <p:strVal val="visible"/>
                                      </p:to>
                                    </p:set>
                                    <p:animEffect transition="in" filter="barn(outHorizontal)">
                                      <p:cBhvr additive="base">
                                        <p:cTn id="21" dur="500"/>
                                        <p:tgtEl>
                                          <p:spTgt spid="2156"/>
                                        </p:tgtEl>
                                      </p:cBhvr>
                                    </p:animEffect>
                                  </p:childTnLst>
                                </p:cTn>
                              </p:par>
                              <p:par>
                                <p:cTn id="22" presetID="16" presetClass="entr" presetSubtype="42" fill="hold" grpId="1" nodeType="withEffect">
                                  <p:childTnLst>
                                    <p:set>
                                      <p:cBhvr additive="base">
                                        <p:cTn id="23" dur="1" fill="hold">
                                          <p:stCondLst>
                                            <p:cond delay="0"/>
                                          </p:stCondLst>
                                        </p:cTn>
                                        <p:tgtEl>
                                          <p:spTgt spid="2156"/>
                                        </p:tgtEl>
                                        <p:attrNameLst>
                                          <p:attrName>style.visibility</p:attrName>
                                        </p:attrNameLst>
                                      </p:cBhvr>
                                      <p:to>
                                        <p:strVal val="visible"/>
                                      </p:to>
                                    </p:set>
                                    <p:animEffect transition="in" filter="barn(outHorizontal)">
                                      <p:cBhvr additive="base">
                                        <p:cTn id="24" dur="500"/>
                                        <p:tgtEl>
                                          <p:spTgt spid="215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42" fill="hold" grpId="1" nodeType="clickEffect">
                                  <p:childTnLst>
                                    <p:set>
                                      <p:cBhvr additive="base">
                                        <p:cTn id="28" dur="1" fill="hold">
                                          <p:stCondLst>
                                            <p:cond delay="0"/>
                                          </p:stCondLst>
                                        </p:cTn>
                                        <p:tgtEl>
                                          <p:spTgt spid="2156"/>
                                        </p:tgtEl>
                                        <p:attrNameLst>
                                          <p:attrName>style.visibility</p:attrName>
                                        </p:attrNameLst>
                                      </p:cBhvr>
                                      <p:to>
                                        <p:strVal val="visible"/>
                                      </p:to>
                                    </p:set>
                                    <p:animEffect transition="in" filter="barn(outHorizontal)">
                                      <p:cBhvr additive="base">
                                        <p:cTn id="29" dur="500"/>
                                        <p:tgtEl>
                                          <p:spTgt spid="2156"/>
                                        </p:tgtEl>
                                      </p:cBhvr>
                                    </p:animEffect>
                                  </p:childTnLst>
                                </p:cTn>
                              </p:par>
                              <p:par>
                                <p:cTn id="30" presetID="16" presetClass="entr" presetSubtype="42" fill="hold" grpId="1" nodeType="withEffect">
                                  <p:childTnLst>
                                    <p:set>
                                      <p:cBhvr additive="base">
                                        <p:cTn id="31" dur="1" fill="hold">
                                          <p:stCondLst>
                                            <p:cond delay="0"/>
                                          </p:stCondLst>
                                        </p:cTn>
                                        <p:tgtEl>
                                          <p:spTgt spid="2156"/>
                                        </p:tgtEl>
                                        <p:attrNameLst>
                                          <p:attrName>style.visibility</p:attrName>
                                        </p:attrNameLst>
                                      </p:cBhvr>
                                      <p:to>
                                        <p:strVal val="visible"/>
                                      </p:to>
                                    </p:set>
                                    <p:animEffect transition="in" filter="barn(outHorizontal)">
                                      <p:cBhvr additive="base">
                                        <p:cTn id="32" dur="500"/>
                                        <p:tgtEl>
                                          <p:spTgt spid="2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5" grpId="0"/>
      <p:bldP spid="2156" grpI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59" name="标题 2158"/>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品牌传播过程模型</a:t>
            </a:r>
            <a:endParaRPr>
              <a:ea typeface="隶书" pitchFamily="49" charset="-122"/>
            </a:endParaRPr>
          </a:p>
        </p:txBody>
      </p:sp>
      <p:sp>
        <p:nvSpPr>
          <p:cNvPr id="2160" name="文本占位符 2159"/>
          <p:cNvSpPr/>
          <p:nvPr>
            <p:ph type="body" idx="4294967295"/>
          </p:nvPr>
        </p:nvSpPr>
        <p:spPr>
          <a:xfrm>
            <a:off x="304800" y="1981200"/>
            <a:ext cx="7996238" cy="3509962"/>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1"/>
            <a:r>
              <a:rPr sz="2400">
                <a:ea typeface="华文新魏" pitchFamily="2" charset="-122"/>
              </a:rPr>
              <a:t>对反馈信息的分析，一方面便于发送者评估信息传播的效果，另一方面可以调整下一阶段的传播，以达到信息沟通的目标。</a:t>
            </a:r>
            <a:endParaRPr sz="2400">
              <a:ea typeface="华文新魏" pitchFamily="2" charset="-122"/>
            </a:endParaRPr>
          </a:p>
          <a:p>
            <a:pPr lvl="0"/>
            <a:r>
              <a:rPr sz="2800">
                <a:ea typeface="方正姚体" pitchFamily="2" charset="-122"/>
              </a:rPr>
              <a:t>噪音</a:t>
            </a:r>
            <a:endParaRPr sz="2800">
              <a:ea typeface="方正姚体" pitchFamily="2" charset="-122"/>
            </a:endParaRPr>
          </a:p>
          <a:p>
            <a:pPr lvl="1"/>
            <a:r>
              <a:rPr sz="2400">
                <a:ea typeface="华文新魏" pitchFamily="2" charset="-122"/>
              </a:rPr>
              <a:t>指影响或干涉品牌信息传播过程的外来因素，很容易影响品牌信息的传播</a:t>
            </a:r>
            <a:endParaRPr sz="2400">
              <a:ea typeface="华文新魏" pitchFamily="2" charset="-122"/>
            </a:endParaRPr>
          </a:p>
          <a:p>
            <a:pPr lvl="2"/>
            <a:r>
              <a:rPr sz="2000">
                <a:ea typeface="华文新魏" pitchFamily="2" charset="-122"/>
              </a:rPr>
              <a:t>信息编码过程中出现的错误</a:t>
            </a:r>
            <a:endParaRPr sz="2000">
              <a:ea typeface="华文新魏" pitchFamily="2" charset="-122"/>
            </a:endParaRPr>
          </a:p>
          <a:p>
            <a:pPr lvl="2"/>
            <a:r>
              <a:rPr sz="2000">
                <a:ea typeface="华文新魏" pitchFamily="2" charset="-122"/>
              </a:rPr>
              <a:t>通过媒介传播过程中的信号失真</a:t>
            </a:r>
            <a:endParaRPr sz="2000">
              <a:ea typeface="华文新魏" pitchFamily="2" charset="-122"/>
            </a:endParaRPr>
          </a:p>
          <a:p>
            <a:pPr lvl="2"/>
            <a:r>
              <a:rPr sz="2000">
                <a:ea typeface="华文新魏" pitchFamily="2" charset="-122"/>
              </a:rPr>
              <a:t>接收过程中的偏差</a:t>
            </a:r>
            <a:endParaRPr sz="2000">
              <a:ea typeface="华文新魏" pitchFamily="2" charset="-122"/>
            </a:endParaRPr>
          </a:p>
        </p:txBody>
      </p:sp>
      <p:sp>
        <p:nvSpPr>
          <p:cNvPr id="2161"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62"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6B3FCCD8-3A9F-4CD5-868F-124204BBEE8E}"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63"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59"/>
                                        </p:tgtEl>
                                        <p:attrNameLst>
                                          <p:attrName>style.visibility</p:attrName>
                                        </p:attrNameLst>
                                      </p:cBhvr>
                                      <p:to>
                                        <p:strVal val="visible"/>
                                      </p:to>
                                    </p:set>
                                    <p:anim calcmode="lin" valueType="num">
                                      <p:cBhvr additive="base">
                                        <p:cTn id="7" dur="1000" fill="hold"/>
                                        <p:tgtEl>
                                          <p:spTgt spid="2159"/>
                                        </p:tgtEl>
                                        <p:attrNameLst>
                                          <p:attrName>ppt_w</p:attrName>
                                        </p:attrNameLst>
                                      </p:cBhvr>
                                      <p:tavLst>
                                        <p:tav tm="0">
                                          <p:val>
                                            <p:fltVal val="0"/>
                                          </p:val>
                                        </p:tav>
                                        <p:tav tm="100000">
                                          <p:val>
                                            <p:strVal val="#ppt_w"/>
                                          </p:val>
                                        </p:tav>
                                      </p:tavLst>
                                    </p:anim>
                                    <p:anim calcmode="lin" valueType="num">
                                      <p:cBhvr additive="base">
                                        <p:cTn id="8" dur="1000" fill="hold"/>
                                        <p:tgtEl>
                                          <p:spTgt spid="2159"/>
                                        </p:tgtEl>
                                        <p:attrNameLst>
                                          <p:attrName>ppt_h</p:attrName>
                                        </p:attrNameLst>
                                      </p:cBhvr>
                                      <p:tavLst>
                                        <p:tav tm="0">
                                          <p:val>
                                            <p:fltVal val="0"/>
                                          </p:val>
                                        </p:tav>
                                        <p:tav tm="100000">
                                          <p:val>
                                            <p:strVal val="#ppt_h"/>
                                          </p:val>
                                        </p:tav>
                                      </p:tavLst>
                                    </p:anim>
                                    <p:anim calcmode="lin" valueType="num">
                                      <p:cBhvr additive="base">
                                        <p:cTn id="9" dur="1000" fill="hold"/>
                                        <p:tgtEl>
                                          <p:spTgt spid="2159"/>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5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60"/>
                                        </p:tgtEl>
                                        <p:attrNameLst>
                                          <p:attrName>style.visibility</p:attrName>
                                        </p:attrNameLst>
                                      </p:cBhvr>
                                      <p:to>
                                        <p:strVal val="visible"/>
                                      </p:to>
                                    </p:set>
                                    <p:animEffect transition="in" filter="barn(outHorizontal)">
                                      <p:cBhvr additive="base">
                                        <p:cTn id="15" dur="500"/>
                                        <p:tgtEl>
                                          <p:spTgt spid="216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grpId="1" nodeType="clickEffect">
                                  <p:childTnLst>
                                    <p:set>
                                      <p:cBhvr additive="base">
                                        <p:cTn id="19" dur="1" fill="hold">
                                          <p:stCondLst>
                                            <p:cond delay="0"/>
                                          </p:stCondLst>
                                        </p:cTn>
                                        <p:tgtEl>
                                          <p:spTgt spid="2160"/>
                                        </p:tgtEl>
                                        <p:attrNameLst>
                                          <p:attrName>style.visibility</p:attrName>
                                        </p:attrNameLst>
                                      </p:cBhvr>
                                      <p:to>
                                        <p:strVal val="visible"/>
                                      </p:to>
                                    </p:set>
                                    <p:animEffect transition="in" filter="barn(outHorizontal)">
                                      <p:cBhvr additive="base">
                                        <p:cTn id="20" dur="500"/>
                                        <p:tgtEl>
                                          <p:spTgt spid="2160"/>
                                        </p:tgtEl>
                                      </p:cBhvr>
                                    </p:animEffect>
                                  </p:childTnLst>
                                </p:cTn>
                              </p:par>
                              <p:par>
                                <p:cTn id="21" presetID="16" presetClass="entr" presetSubtype="42" fill="hold" grpId="1" nodeType="withEffect">
                                  <p:childTnLst>
                                    <p:set>
                                      <p:cBhvr additive="base">
                                        <p:cTn id="22" dur="1" fill="hold">
                                          <p:stCondLst>
                                            <p:cond delay="0"/>
                                          </p:stCondLst>
                                        </p:cTn>
                                        <p:tgtEl>
                                          <p:spTgt spid="2160"/>
                                        </p:tgtEl>
                                        <p:attrNameLst>
                                          <p:attrName>style.visibility</p:attrName>
                                        </p:attrNameLst>
                                      </p:cBhvr>
                                      <p:to>
                                        <p:strVal val="visible"/>
                                      </p:to>
                                    </p:set>
                                    <p:animEffect transition="in" filter="barn(outHorizontal)">
                                      <p:cBhvr additive="base">
                                        <p:cTn id="23" dur="500"/>
                                        <p:tgtEl>
                                          <p:spTgt spid="2160"/>
                                        </p:tgtEl>
                                      </p:cBhvr>
                                    </p:animEffect>
                                  </p:childTnLst>
                                </p:cTn>
                              </p:par>
                              <p:par>
                                <p:cTn id="24" presetID="16" presetClass="entr" presetSubtype="42" fill="hold" grpId="1" nodeType="withEffect">
                                  <p:childTnLst>
                                    <p:set>
                                      <p:cBhvr additive="base">
                                        <p:cTn id="25" dur="1" fill="hold">
                                          <p:stCondLst>
                                            <p:cond delay="0"/>
                                          </p:stCondLst>
                                        </p:cTn>
                                        <p:tgtEl>
                                          <p:spTgt spid="2160"/>
                                        </p:tgtEl>
                                        <p:attrNameLst>
                                          <p:attrName>style.visibility</p:attrName>
                                        </p:attrNameLst>
                                      </p:cBhvr>
                                      <p:to>
                                        <p:strVal val="visible"/>
                                      </p:to>
                                    </p:set>
                                    <p:animEffect transition="in" filter="barn(outHorizontal)">
                                      <p:cBhvr additive="base">
                                        <p:cTn id="26" dur="500"/>
                                        <p:tgtEl>
                                          <p:spTgt spid="2160"/>
                                        </p:tgtEl>
                                      </p:cBhvr>
                                    </p:animEffect>
                                  </p:childTnLst>
                                </p:cTn>
                              </p:par>
                              <p:par>
                                <p:cTn id="27" presetID="16" presetClass="entr" presetSubtype="42" fill="hold" grpId="1" nodeType="withEffect">
                                  <p:childTnLst>
                                    <p:set>
                                      <p:cBhvr additive="base">
                                        <p:cTn id="28" dur="1" fill="hold">
                                          <p:stCondLst>
                                            <p:cond delay="0"/>
                                          </p:stCondLst>
                                        </p:cTn>
                                        <p:tgtEl>
                                          <p:spTgt spid="2160"/>
                                        </p:tgtEl>
                                        <p:attrNameLst>
                                          <p:attrName>style.visibility</p:attrName>
                                        </p:attrNameLst>
                                      </p:cBhvr>
                                      <p:to>
                                        <p:strVal val="visible"/>
                                      </p:to>
                                    </p:set>
                                    <p:animEffect transition="in" filter="barn(outHorizontal)">
                                      <p:cBhvr additive="base">
                                        <p:cTn id="29" dur="500"/>
                                        <p:tgtEl>
                                          <p:spTgt spid="2160"/>
                                        </p:tgtEl>
                                      </p:cBhvr>
                                    </p:animEffect>
                                  </p:childTnLst>
                                </p:cTn>
                              </p:par>
                              <p:par>
                                <p:cTn id="30" presetID="16" presetClass="entr" presetSubtype="42" fill="hold" grpId="1" nodeType="withEffect">
                                  <p:childTnLst>
                                    <p:set>
                                      <p:cBhvr additive="base">
                                        <p:cTn id="31" dur="1" fill="hold">
                                          <p:stCondLst>
                                            <p:cond delay="0"/>
                                          </p:stCondLst>
                                        </p:cTn>
                                        <p:tgtEl>
                                          <p:spTgt spid="2160"/>
                                        </p:tgtEl>
                                        <p:attrNameLst>
                                          <p:attrName>style.visibility</p:attrName>
                                        </p:attrNameLst>
                                      </p:cBhvr>
                                      <p:to>
                                        <p:strVal val="visible"/>
                                      </p:to>
                                    </p:set>
                                    <p:animEffect transition="in" filter="barn(outHorizontal)">
                                      <p:cBhvr additive="base">
                                        <p:cTn id="32" dur="500"/>
                                        <p:tgtEl>
                                          <p:spTgt spid="2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9" grpId="0"/>
      <p:bldP spid="2160" grpI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63" name="标题 2162"/>
          <p:cNvSpPr/>
          <p:nvPr>
            <p:ph type="title" idx="4294967295"/>
          </p:nvPr>
        </p:nvSpPr>
        <p:spPr>
          <a:xfrm>
            <a:off x="301625" y="685800"/>
            <a:ext cx="7673975"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第二节 品牌传播过程</a:t>
            </a:r>
            <a:endParaRPr>
              <a:ea typeface="隶书" pitchFamily="49" charset="-122"/>
            </a:endParaRPr>
          </a:p>
        </p:txBody>
      </p:sp>
      <p:sp>
        <p:nvSpPr>
          <p:cNvPr id="2164" name="文本占位符 2163"/>
          <p:cNvSpPr/>
          <p:nvPr>
            <p:ph type="body" idx="4294967295"/>
          </p:nvPr>
        </p:nvSpPr>
        <p:spPr>
          <a:xfrm>
            <a:off x="611188" y="2060575"/>
            <a:ext cx="8137525" cy="403225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sz="2800">
                <a:ea typeface="方正姚体" pitchFamily="2" charset="-122"/>
              </a:rPr>
              <a:t>传播受众反应过程</a:t>
            </a:r>
            <a:endParaRPr sz="2800">
              <a:ea typeface="方正姚体" pitchFamily="2" charset="-122"/>
            </a:endParaRPr>
          </a:p>
          <a:p>
            <a:pPr lvl="1"/>
            <a:r>
              <a:rPr sz="2400">
                <a:ea typeface="华文新魏" pitchFamily="2" charset="-122"/>
              </a:rPr>
              <a:t>传统的反应层次模型</a:t>
            </a:r>
            <a:endParaRPr sz="2400">
              <a:ea typeface="华文新魏" pitchFamily="2" charset="-122"/>
            </a:endParaRPr>
          </a:p>
          <a:p>
            <a:pPr lvl="2"/>
            <a:r>
              <a:rPr sz="2000" b="1">
                <a:ea typeface="华文新魏" pitchFamily="2" charset="-122"/>
              </a:rPr>
              <a:t>AIDA模型</a:t>
            </a:r>
            <a:r>
              <a:rPr sz="2000">
                <a:ea typeface="华文新魏" pitchFamily="2" charset="-122"/>
              </a:rPr>
              <a:t>：注意（Attention）、兴趣（Interest）、欲望（Desire）、行动（Action）</a:t>
            </a:r>
            <a:endParaRPr sz="2000">
              <a:ea typeface="华文新魏" pitchFamily="2" charset="-122"/>
            </a:endParaRPr>
          </a:p>
          <a:p>
            <a:pPr lvl="2"/>
            <a:r>
              <a:rPr sz="2000" b="1">
                <a:ea typeface="华文新魏" pitchFamily="2" charset="-122"/>
              </a:rPr>
              <a:t>效果层次模型：</a:t>
            </a:r>
            <a:r>
              <a:rPr sz="2000">
                <a:ea typeface="华文新魏" pitchFamily="2" charset="-122"/>
              </a:rPr>
              <a:t>消费者的反应层次由注意、了解、喜欢、偏好、确信和购买六个层次组成。</a:t>
            </a:r>
            <a:endParaRPr sz="2000">
              <a:ea typeface="华文新魏" pitchFamily="2" charset="-122"/>
            </a:endParaRPr>
          </a:p>
          <a:p>
            <a:pPr lvl="2"/>
            <a:r>
              <a:rPr sz="2000" b="1">
                <a:ea typeface="华文新魏" pitchFamily="2" charset="-122"/>
              </a:rPr>
              <a:t>创新扩散模型：</a:t>
            </a:r>
            <a:r>
              <a:rPr sz="2000">
                <a:ea typeface="华文新魏" pitchFamily="2" charset="-122"/>
              </a:rPr>
              <a:t>消费者采用一个新的品牌或新的服务之前经过了“意识、兴趣、评价、试用”这几个阶段。</a:t>
            </a:r>
            <a:endParaRPr sz="2000">
              <a:ea typeface="华文新魏" pitchFamily="2" charset="-122"/>
            </a:endParaRPr>
          </a:p>
          <a:p>
            <a:pPr lvl="2"/>
            <a:r>
              <a:rPr sz="2000" b="1">
                <a:ea typeface="华文新魏" pitchFamily="2" charset="-122"/>
              </a:rPr>
              <a:t>信息处理模型：</a:t>
            </a:r>
            <a:r>
              <a:rPr sz="2000">
                <a:ea typeface="华文新魏" pitchFamily="2" charset="-122"/>
              </a:rPr>
              <a:t>消费者只对自己认为有价值，与己相关的并能够理解的那部分信息感兴趣。</a:t>
            </a:r>
            <a:endParaRPr sz="2000">
              <a:ea typeface="华文新魏" pitchFamily="2" charset="-122"/>
            </a:endParaRPr>
          </a:p>
        </p:txBody>
      </p:sp>
      <p:sp>
        <p:nvSpPr>
          <p:cNvPr id="2165"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66"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2CB260C0-5312-42FD-8FFB-DF4236FA7F79}"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67"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63"/>
                                        </p:tgtEl>
                                        <p:attrNameLst>
                                          <p:attrName>style.visibility</p:attrName>
                                        </p:attrNameLst>
                                      </p:cBhvr>
                                      <p:to>
                                        <p:strVal val="visible"/>
                                      </p:to>
                                    </p:set>
                                    <p:anim calcmode="lin" valueType="num">
                                      <p:cBhvr additive="base">
                                        <p:cTn id="7" dur="1000" fill="hold"/>
                                        <p:tgtEl>
                                          <p:spTgt spid="2163"/>
                                        </p:tgtEl>
                                        <p:attrNameLst>
                                          <p:attrName>ppt_w</p:attrName>
                                        </p:attrNameLst>
                                      </p:cBhvr>
                                      <p:tavLst>
                                        <p:tav tm="0">
                                          <p:val>
                                            <p:fltVal val="0"/>
                                          </p:val>
                                        </p:tav>
                                        <p:tav tm="100000">
                                          <p:val>
                                            <p:strVal val="#ppt_w"/>
                                          </p:val>
                                        </p:tav>
                                      </p:tavLst>
                                    </p:anim>
                                    <p:anim calcmode="lin" valueType="num">
                                      <p:cBhvr additive="base">
                                        <p:cTn id="8" dur="1000" fill="hold"/>
                                        <p:tgtEl>
                                          <p:spTgt spid="2163"/>
                                        </p:tgtEl>
                                        <p:attrNameLst>
                                          <p:attrName>ppt_h</p:attrName>
                                        </p:attrNameLst>
                                      </p:cBhvr>
                                      <p:tavLst>
                                        <p:tav tm="0">
                                          <p:val>
                                            <p:fltVal val="0"/>
                                          </p:val>
                                        </p:tav>
                                        <p:tav tm="100000">
                                          <p:val>
                                            <p:strVal val="#ppt_h"/>
                                          </p:val>
                                        </p:tav>
                                      </p:tavLst>
                                    </p:anim>
                                    <p:anim calcmode="lin" valueType="num">
                                      <p:cBhvr additive="base">
                                        <p:cTn id="9" dur="1000" fill="hold"/>
                                        <p:tgtEl>
                                          <p:spTgt spid="2163"/>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6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64"/>
                                        </p:tgtEl>
                                        <p:attrNameLst>
                                          <p:attrName>style.visibility</p:attrName>
                                        </p:attrNameLst>
                                      </p:cBhvr>
                                      <p:to>
                                        <p:strVal val="visible"/>
                                      </p:to>
                                    </p:set>
                                    <p:animEffect transition="in" filter="barn(outHorizontal)">
                                      <p:cBhvr additive="base">
                                        <p:cTn id="15" dur="500"/>
                                        <p:tgtEl>
                                          <p:spTgt spid="2164"/>
                                        </p:tgtEl>
                                      </p:cBhvr>
                                    </p:animEffect>
                                  </p:childTnLst>
                                </p:cTn>
                              </p:par>
                              <p:par>
                                <p:cTn id="16" presetID="16" presetClass="entr" presetSubtype="42" fill="hold" grpId="1" nodeType="withEffect">
                                  <p:childTnLst>
                                    <p:set>
                                      <p:cBhvr additive="base">
                                        <p:cTn id="17" dur="1" fill="hold">
                                          <p:stCondLst>
                                            <p:cond delay="0"/>
                                          </p:stCondLst>
                                        </p:cTn>
                                        <p:tgtEl>
                                          <p:spTgt spid="2164"/>
                                        </p:tgtEl>
                                        <p:attrNameLst>
                                          <p:attrName>style.visibility</p:attrName>
                                        </p:attrNameLst>
                                      </p:cBhvr>
                                      <p:to>
                                        <p:strVal val="visible"/>
                                      </p:to>
                                    </p:set>
                                    <p:animEffect transition="in" filter="barn(outHorizontal)">
                                      <p:cBhvr additive="base">
                                        <p:cTn id="18" dur="500"/>
                                        <p:tgtEl>
                                          <p:spTgt spid="2164"/>
                                        </p:tgtEl>
                                      </p:cBhvr>
                                    </p:animEffect>
                                  </p:childTnLst>
                                </p:cTn>
                              </p:par>
                              <p:par>
                                <p:cTn id="19" presetID="16" presetClass="entr" presetSubtype="42" fill="hold" grpId="1" nodeType="withEffect">
                                  <p:childTnLst>
                                    <p:set>
                                      <p:cBhvr additive="base">
                                        <p:cTn id="20" dur="1" fill="hold">
                                          <p:stCondLst>
                                            <p:cond delay="0"/>
                                          </p:stCondLst>
                                        </p:cTn>
                                        <p:tgtEl>
                                          <p:spTgt spid="2164"/>
                                        </p:tgtEl>
                                        <p:attrNameLst>
                                          <p:attrName>style.visibility</p:attrName>
                                        </p:attrNameLst>
                                      </p:cBhvr>
                                      <p:to>
                                        <p:strVal val="visible"/>
                                      </p:to>
                                    </p:set>
                                    <p:animEffect transition="in" filter="barn(outHorizontal)">
                                      <p:cBhvr additive="base">
                                        <p:cTn id="21" dur="500"/>
                                        <p:tgtEl>
                                          <p:spTgt spid="2164"/>
                                        </p:tgtEl>
                                      </p:cBhvr>
                                    </p:animEffect>
                                  </p:childTnLst>
                                </p:cTn>
                              </p:par>
                              <p:par>
                                <p:cTn id="22" presetID="16" presetClass="entr" presetSubtype="42" fill="hold" grpId="1" nodeType="withEffect">
                                  <p:childTnLst>
                                    <p:set>
                                      <p:cBhvr additive="base">
                                        <p:cTn id="23" dur="1" fill="hold">
                                          <p:stCondLst>
                                            <p:cond delay="0"/>
                                          </p:stCondLst>
                                        </p:cTn>
                                        <p:tgtEl>
                                          <p:spTgt spid="2164"/>
                                        </p:tgtEl>
                                        <p:attrNameLst>
                                          <p:attrName>style.visibility</p:attrName>
                                        </p:attrNameLst>
                                      </p:cBhvr>
                                      <p:to>
                                        <p:strVal val="visible"/>
                                      </p:to>
                                    </p:set>
                                    <p:animEffect transition="in" filter="barn(outHorizontal)">
                                      <p:cBhvr additive="base">
                                        <p:cTn id="24" dur="500"/>
                                        <p:tgtEl>
                                          <p:spTgt spid="2164"/>
                                        </p:tgtEl>
                                      </p:cBhvr>
                                    </p:animEffect>
                                  </p:childTnLst>
                                </p:cTn>
                              </p:par>
                              <p:par>
                                <p:cTn id="25" presetID="16" presetClass="entr" presetSubtype="42" fill="hold" grpId="1" nodeType="withEffect">
                                  <p:childTnLst>
                                    <p:set>
                                      <p:cBhvr additive="base">
                                        <p:cTn id="26" dur="1" fill="hold">
                                          <p:stCondLst>
                                            <p:cond delay="0"/>
                                          </p:stCondLst>
                                        </p:cTn>
                                        <p:tgtEl>
                                          <p:spTgt spid="2164"/>
                                        </p:tgtEl>
                                        <p:attrNameLst>
                                          <p:attrName>style.visibility</p:attrName>
                                        </p:attrNameLst>
                                      </p:cBhvr>
                                      <p:to>
                                        <p:strVal val="visible"/>
                                      </p:to>
                                    </p:set>
                                    <p:animEffect transition="in" filter="barn(outHorizontal)">
                                      <p:cBhvr additive="base">
                                        <p:cTn id="27" dur="500"/>
                                        <p:tgtEl>
                                          <p:spTgt spid="2164"/>
                                        </p:tgtEl>
                                      </p:cBhvr>
                                    </p:animEffect>
                                  </p:childTnLst>
                                </p:cTn>
                              </p:par>
                              <p:par>
                                <p:cTn id="28" presetID="16" presetClass="entr" presetSubtype="42" fill="hold" grpId="1" nodeType="withEffect">
                                  <p:childTnLst>
                                    <p:set>
                                      <p:cBhvr additive="base">
                                        <p:cTn id="29" dur="1" fill="hold">
                                          <p:stCondLst>
                                            <p:cond delay="0"/>
                                          </p:stCondLst>
                                        </p:cTn>
                                        <p:tgtEl>
                                          <p:spTgt spid="2164"/>
                                        </p:tgtEl>
                                        <p:attrNameLst>
                                          <p:attrName>style.visibility</p:attrName>
                                        </p:attrNameLst>
                                      </p:cBhvr>
                                      <p:to>
                                        <p:strVal val="visible"/>
                                      </p:to>
                                    </p:set>
                                    <p:animEffect transition="in" filter="barn(outHorizontal)">
                                      <p:cBhvr additive="base">
                                        <p:cTn id="30" dur="500"/>
                                        <p:tgtEl>
                                          <p:spTgt spid="2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3" grpId="0"/>
      <p:bldP spid="2164" grpI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67" name="标题 2166"/>
          <p:cNvSpPr/>
          <p:nvPr>
            <p:ph type="title" idx="4294967295"/>
          </p:nvPr>
        </p:nvSpPr>
        <p:spPr>
          <a:xfrm>
            <a:off x="301625" y="1285875"/>
            <a:ext cx="7673975" cy="542925"/>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第二节 品牌传播过程</a:t>
            </a:r>
            <a:endParaRPr>
              <a:ea typeface="隶书" pitchFamily="49" charset="-122"/>
            </a:endParaRPr>
          </a:p>
        </p:txBody>
      </p:sp>
      <p:sp>
        <p:nvSpPr>
          <p:cNvPr id="2168" name="文本占位符 2167"/>
          <p:cNvSpPr/>
          <p:nvPr>
            <p:ph type="body" idx="4294967295"/>
          </p:nvPr>
        </p:nvSpPr>
        <p:spPr>
          <a:xfrm>
            <a:off x="754062" y="2060575"/>
            <a:ext cx="7921625" cy="38893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1">
              <a:lnSpc>
                <a:spcPct val="80000"/>
              </a:lnSpc>
            </a:pPr>
            <a:r>
              <a:rPr sz="2400">
                <a:ea typeface="华文新魏" pitchFamily="2" charset="-122"/>
              </a:rPr>
              <a:t>新的反应层次模型</a:t>
            </a:r>
            <a:endParaRPr sz="2400">
              <a:ea typeface="华文新魏" pitchFamily="2" charset="-122"/>
            </a:endParaRPr>
          </a:p>
          <a:p>
            <a:pPr lvl="2">
              <a:lnSpc>
                <a:spcPct val="80000"/>
              </a:lnSpc>
            </a:pPr>
            <a:r>
              <a:rPr b="1">
                <a:ea typeface="华文新魏" pitchFamily="2" charset="-122"/>
              </a:rPr>
              <a:t>标准学习模型：</a:t>
            </a:r>
            <a:r>
              <a:rPr>
                <a:ea typeface="华文新魏" pitchFamily="2" charset="-122"/>
              </a:rPr>
              <a:t>消费者按照“学习—感受—行为”的顺序来对传播信息进行反应。例如，消费者在购买耐用消费者之前，总会先学习一些关于耐用消费品的信息。</a:t>
            </a:r>
            <a:endParaRPr>
              <a:ea typeface="华文新魏" pitchFamily="2" charset="-122"/>
            </a:endParaRPr>
          </a:p>
          <a:p>
            <a:pPr lvl="2">
              <a:lnSpc>
                <a:spcPct val="80000"/>
              </a:lnSpc>
            </a:pPr>
            <a:r>
              <a:rPr b="1">
                <a:ea typeface="华文新魏" pitchFamily="2" charset="-122"/>
              </a:rPr>
              <a:t>失调/归因模型：</a:t>
            </a:r>
            <a:r>
              <a:rPr>
                <a:ea typeface="华文新魏" pitchFamily="2" charset="-122"/>
              </a:rPr>
              <a:t>如果消费者在购买某产品后产生了积极的态度，甚至有可能放弃对该品牌过去曾有的偏见，从而减少了对于购买决策的怀疑和购后产生的不协调感。</a:t>
            </a:r>
            <a:endParaRPr>
              <a:ea typeface="华文新魏" pitchFamily="2" charset="-122"/>
            </a:endParaRPr>
          </a:p>
          <a:p>
            <a:pPr lvl="2">
              <a:lnSpc>
                <a:spcPct val="80000"/>
              </a:lnSpc>
            </a:pPr>
            <a:r>
              <a:rPr b="1">
                <a:ea typeface="华文新魏" pitchFamily="2" charset="-122"/>
              </a:rPr>
              <a:t>低参与度反应层次模型：</a:t>
            </a:r>
            <a:r>
              <a:rPr>
                <a:ea typeface="华文新魏" pitchFamily="2" charset="-122"/>
              </a:rPr>
              <a:t>电视广告能对品牌知名度和回想率产生强烈影响，却很难改变对品牌的态度</a:t>
            </a:r>
            <a:endParaRPr>
              <a:ea typeface="华文新魏" pitchFamily="2" charset="-122"/>
            </a:endParaRPr>
          </a:p>
        </p:txBody>
      </p:sp>
      <p:sp>
        <p:nvSpPr>
          <p:cNvPr id="2169"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70"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5D088C89-EE68-44A9-8D30-9FEF0ABBAAD7}"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71"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childTnLst>
                                    <p:set>
                                      <p:cBhvr additive="base">
                                        <p:cTn id="6" dur="1" fill="hold">
                                          <p:stCondLst>
                                            <p:cond delay="0"/>
                                          </p:stCondLst>
                                        </p:cTn>
                                        <p:tgtEl>
                                          <p:spTgt spid="2167"/>
                                        </p:tgtEl>
                                        <p:attrNameLst>
                                          <p:attrName>style.visibility</p:attrName>
                                        </p:attrNameLst>
                                      </p:cBhvr>
                                      <p:to>
                                        <p:strVal val="visible"/>
                                      </p:to>
                                    </p:set>
                                    <p:anim calcmode="lin" valueType="num">
                                      <p:cBhvr additive="base">
                                        <p:cTn id="7" dur="1000" fill="hold"/>
                                        <p:tgtEl>
                                          <p:spTgt spid="2167"/>
                                        </p:tgtEl>
                                        <p:attrNameLst>
                                          <p:attrName>ppt_w</p:attrName>
                                        </p:attrNameLst>
                                      </p:cBhvr>
                                      <p:tavLst>
                                        <p:tav tm="0">
                                          <p:val>
                                            <p:fltVal val="0"/>
                                          </p:val>
                                        </p:tav>
                                        <p:tav tm="100000">
                                          <p:val>
                                            <p:strVal val="#ppt_w"/>
                                          </p:val>
                                        </p:tav>
                                      </p:tavLst>
                                    </p:anim>
                                    <p:anim calcmode="lin" valueType="num">
                                      <p:cBhvr additive="base">
                                        <p:cTn id="8" dur="1000" fill="hold"/>
                                        <p:tgtEl>
                                          <p:spTgt spid="2167"/>
                                        </p:tgtEl>
                                        <p:attrNameLst>
                                          <p:attrName>ppt_h</p:attrName>
                                        </p:attrNameLst>
                                      </p:cBhvr>
                                      <p:tavLst>
                                        <p:tav tm="0">
                                          <p:val>
                                            <p:fltVal val="0"/>
                                          </p:val>
                                        </p:tav>
                                        <p:tav tm="100000">
                                          <p:val>
                                            <p:strVal val="#ppt_h"/>
                                          </p:val>
                                        </p:tav>
                                      </p:tavLst>
                                    </p:anim>
                                    <p:anim calcmode="lin" valueType="num">
                                      <p:cBhvr additive="base">
                                        <p:cTn id="9" dur="1000" fill="hold"/>
                                        <p:tgtEl>
                                          <p:spTgt spid="2167"/>
                                        </p:tgtEl>
                                        <p:attrNameLst>
                                          <p:attrName>ppt_x</p:attrName>
                                        </p:attrNameLst>
                                      </p:cBhvr>
                                      <p:tavLst>
                                        <p:tav tm="0" fmla="#ppt_x+(cos(-2*pi*(1-$))*-#ppt_x-sin(-2*pi*(1-$))*(1-#ppt_y))*(1-$)">
                                          <p:val>
                                            <p:fltVal val="0"/>
                                          </p:val>
                                        </p:tav>
                                        <p:tav tm="100000">
                                          <p:val>
                                            <p:fltVal val="1"/>
                                          </p:val>
                                        </p:tav>
                                      </p:tavLst>
                                    </p:anim>
                                    <p:anim calcmode="lin" valueType="num">
                                      <p:cBhvr additive="base">
                                        <p:cTn id="10" dur="1000" fill="hold"/>
                                        <p:tgtEl>
                                          <p:spTgt spid="216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1" nodeType="clickEffect">
                                  <p:childTnLst>
                                    <p:set>
                                      <p:cBhvr additive="base">
                                        <p:cTn id="14" dur="1" fill="hold">
                                          <p:stCondLst>
                                            <p:cond delay="0"/>
                                          </p:stCondLst>
                                        </p:cTn>
                                        <p:tgtEl>
                                          <p:spTgt spid="2168"/>
                                        </p:tgtEl>
                                        <p:attrNameLst>
                                          <p:attrName>style.visibility</p:attrName>
                                        </p:attrNameLst>
                                      </p:cBhvr>
                                      <p:to>
                                        <p:strVal val="visible"/>
                                      </p:to>
                                    </p:set>
                                    <p:animEffect transition="in" filter="barn(outHorizontal)">
                                      <p:cBhvr additive="base">
                                        <p:cTn id="15" dur="500"/>
                                        <p:tgtEl>
                                          <p:spTgt spid="2168"/>
                                        </p:tgtEl>
                                      </p:cBhvr>
                                    </p:animEffect>
                                  </p:childTnLst>
                                </p:cTn>
                              </p:par>
                              <p:par>
                                <p:cTn id="16" presetID="16" presetClass="entr" presetSubtype="42" fill="hold" grpId="1" nodeType="withEffect">
                                  <p:childTnLst>
                                    <p:set>
                                      <p:cBhvr additive="base">
                                        <p:cTn id="17" dur="1" fill="hold">
                                          <p:stCondLst>
                                            <p:cond delay="0"/>
                                          </p:stCondLst>
                                        </p:cTn>
                                        <p:tgtEl>
                                          <p:spTgt spid="2168"/>
                                        </p:tgtEl>
                                        <p:attrNameLst>
                                          <p:attrName>style.visibility</p:attrName>
                                        </p:attrNameLst>
                                      </p:cBhvr>
                                      <p:to>
                                        <p:strVal val="visible"/>
                                      </p:to>
                                    </p:set>
                                    <p:animEffect transition="in" filter="barn(outHorizontal)">
                                      <p:cBhvr additive="base">
                                        <p:cTn id="18" dur="500"/>
                                        <p:tgtEl>
                                          <p:spTgt spid="2168"/>
                                        </p:tgtEl>
                                      </p:cBhvr>
                                    </p:animEffect>
                                  </p:childTnLst>
                                </p:cTn>
                              </p:par>
                              <p:par>
                                <p:cTn id="19" presetID="16" presetClass="entr" presetSubtype="42" fill="hold" grpId="1" nodeType="withEffect">
                                  <p:childTnLst>
                                    <p:set>
                                      <p:cBhvr additive="base">
                                        <p:cTn id="20" dur="1" fill="hold">
                                          <p:stCondLst>
                                            <p:cond delay="0"/>
                                          </p:stCondLst>
                                        </p:cTn>
                                        <p:tgtEl>
                                          <p:spTgt spid="2168"/>
                                        </p:tgtEl>
                                        <p:attrNameLst>
                                          <p:attrName>style.visibility</p:attrName>
                                        </p:attrNameLst>
                                      </p:cBhvr>
                                      <p:to>
                                        <p:strVal val="visible"/>
                                      </p:to>
                                    </p:set>
                                    <p:animEffect transition="in" filter="barn(outHorizontal)">
                                      <p:cBhvr additive="base">
                                        <p:cTn id="21" dur="500"/>
                                        <p:tgtEl>
                                          <p:spTgt spid="2168"/>
                                        </p:tgtEl>
                                      </p:cBhvr>
                                    </p:animEffect>
                                  </p:childTnLst>
                                </p:cTn>
                              </p:par>
                              <p:par>
                                <p:cTn id="22" presetID="16" presetClass="entr" presetSubtype="42" fill="hold" grpId="1" nodeType="withEffect">
                                  <p:childTnLst>
                                    <p:set>
                                      <p:cBhvr additive="base">
                                        <p:cTn id="23" dur="1" fill="hold">
                                          <p:stCondLst>
                                            <p:cond delay="0"/>
                                          </p:stCondLst>
                                        </p:cTn>
                                        <p:tgtEl>
                                          <p:spTgt spid="2168"/>
                                        </p:tgtEl>
                                        <p:attrNameLst>
                                          <p:attrName>style.visibility</p:attrName>
                                        </p:attrNameLst>
                                      </p:cBhvr>
                                      <p:to>
                                        <p:strVal val="visible"/>
                                      </p:to>
                                    </p:set>
                                    <p:animEffect transition="in" filter="barn(outHorizontal)">
                                      <p:cBhvr additive="base">
                                        <p:cTn id="24" dur="500"/>
                                        <p:tgtEl>
                                          <p:spTgt spid="2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7" grpId="0"/>
      <p:bldP spid="2168" grpI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71" name="标题 2170"/>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sp>
        <p:nvSpPr>
          <p:cNvPr id="2172" name="文本占位符 2171"/>
          <p:cNvSpPr/>
          <p:nvPr>
            <p:ph type="body" idx="4294967295"/>
          </p:nvPr>
        </p:nvSpPr>
        <p:spPr>
          <a:xfrm>
            <a:off x="304800" y="1981200"/>
            <a:ext cx="8540750" cy="201295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p:txBody>
      </p:sp>
      <p:grpSp>
        <p:nvGrpSpPr>
          <p:cNvPr id="2173" name="组合 2172"/>
          <p:cNvGrpSpPr/>
          <p:nvPr/>
        </p:nvGrpSpPr>
        <p:grpSpPr>
          <a:xfrm>
            <a:off x="1476375" y="2133600"/>
            <a:ext cx="5867400" cy="2133600"/>
            <a:chOff x="1156" y="1344"/>
            <a:chExt cx="3696" cy="1344"/>
          </a:xfrm>
        </p:grpSpPr>
        <p:grpSp>
          <p:nvGrpSpPr>
            <p:cNvPr id="2174" name="组合 2173"/>
            <p:cNvGrpSpPr/>
            <p:nvPr/>
          </p:nvGrpSpPr>
          <p:grpSpPr>
            <a:xfrm>
              <a:off x="1156" y="1344"/>
              <a:ext cx="3696" cy="624"/>
              <a:chOff x="912" y="1008"/>
              <a:chExt cx="3984" cy="912"/>
            </a:xfrm>
          </p:grpSpPr>
          <p:sp>
            <p:nvSpPr>
              <p:cNvPr id="2175" name="圆角矩形 2174"/>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176" name="组合 2175"/>
              <p:cNvGrpSpPr/>
              <p:nvPr/>
            </p:nvGrpSpPr>
            <p:grpSpPr>
              <a:xfrm>
                <a:off x="999" y="1092"/>
                <a:ext cx="768" cy="746"/>
                <a:chOff x="999" y="1092"/>
                <a:chExt cx="768" cy="746"/>
              </a:xfrm>
            </p:grpSpPr>
            <p:sp>
              <p:nvSpPr>
                <p:cNvPr id="2177" name="圆角矩形 2176"/>
                <p:cNvSpPr/>
                <p:nvPr/>
              </p:nvSpPr>
              <p:spPr bwMode="gray">
                <a:xfrm>
                  <a:off x="999" y="1092"/>
                  <a:ext cx="768" cy="746"/>
                </a:xfrm>
                <a:prstGeom prst="roundRect">
                  <a:avLst>
                    <a:gd name="adj" fmla="val 11921"/>
                  </a:avLst>
                </a:prstGeom>
                <a:solidFill>
                  <a:srgbClr val="007572"/>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178" name="任意多边形 2177"/>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179" name="矩形 2178"/>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一</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180" name="矩形 2179"/>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eaLnBrk="0" fontAlgn="base" hangingPunct="0">
                  <a:lnSpc>
                    <a:spcPct val="100000"/>
                  </a:lnSpc>
                  <a:spcBef>
                    <a:spcPct val="0"/>
                  </a:spcBef>
                  <a:spcAft>
                    <a:spcPct val="0"/>
                  </a:spcAft>
                  <a:buClrTx/>
                  <a:buSzTx/>
                </a:pPr>
                <a:r>
                  <a:rPr kumimoji="0" sz="3200" u="none">
                    <a:latin typeface="Tahoma" panose="020B0604030504040204" pitchFamily="34" charset="0"/>
                    <a:ea typeface="华文新魏" pitchFamily="2" charset="-122"/>
                  </a:rPr>
                  <a:t>开发有效的品牌传播</a:t>
                </a:r>
                <a:endParaRPr kumimoji="0" sz="3200" u="none">
                  <a:latin typeface="Tahoma" panose="020B0604030504040204" pitchFamily="34" charset="0"/>
                  <a:ea typeface="华文新魏" pitchFamily="2" charset="-122"/>
                </a:endParaRPr>
              </a:p>
            </p:txBody>
          </p:sp>
        </p:grpSp>
        <p:grpSp>
          <p:nvGrpSpPr>
            <p:cNvPr id="2181" name="组合 2180"/>
            <p:cNvGrpSpPr/>
            <p:nvPr/>
          </p:nvGrpSpPr>
          <p:grpSpPr>
            <a:xfrm>
              <a:off x="1156" y="2064"/>
              <a:ext cx="3696" cy="624"/>
              <a:chOff x="912" y="1008"/>
              <a:chExt cx="3984" cy="912"/>
            </a:xfrm>
          </p:grpSpPr>
          <p:sp>
            <p:nvSpPr>
              <p:cNvPr id="2182" name="圆角矩形 2181"/>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183" name="组合 2182"/>
              <p:cNvGrpSpPr/>
              <p:nvPr/>
            </p:nvGrpSpPr>
            <p:grpSpPr>
              <a:xfrm>
                <a:off x="999" y="1092"/>
                <a:ext cx="768" cy="746"/>
                <a:chOff x="999" y="1092"/>
                <a:chExt cx="768" cy="746"/>
              </a:xfrm>
            </p:grpSpPr>
            <p:sp>
              <p:nvSpPr>
                <p:cNvPr id="2184" name="圆角矩形 2183"/>
                <p:cNvSpPr/>
                <p:nvPr/>
              </p:nvSpPr>
              <p:spPr bwMode="gray">
                <a:xfrm>
                  <a:off x="999" y="1092"/>
                  <a:ext cx="768" cy="746"/>
                </a:xfrm>
                <a:prstGeom prst="roundRect">
                  <a:avLst>
                    <a:gd name="adj" fmla="val 11921"/>
                  </a:avLst>
                </a:prstGeom>
                <a:solidFill>
                  <a:srgbClr val="008000"/>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185" name="任意多边形 2184"/>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186" name="矩形 2185"/>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二</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187" name="矩形 2186"/>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r>
                  <a:rPr kumimoji="0" sz="3200" u="none">
                    <a:latin typeface="Tahoma" panose="020B0604030504040204" pitchFamily="34" charset="0"/>
                    <a:ea typeface="华文新魏" pitchFamily="2" charset="-122"/>
                  </a:rPr>
                  <a:t>营销传播组合</a:t>
                </a:r>
                <a:endParaRPr kumimoji="0" sz="3200" u="none">
                  <a:latin typeface="Tahoma" panose="020B0604030504040204" pitchFamily="34" charset="0"/>
                  <a:ea typeface="华文新魏" pitchFamily="2" charset="-122"/>
                </a:endParaRPr>
              </a:p>
            </p:txBody>
          </p:sp>
        </p:grpSp>
      </p:grpSp>
      <p:sp>
        <p:nvSpPr>
          <p:cNvPr id="2188"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189"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DCBAA8A6-9988-46FA-B94F-58BE2C56E02A}"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190"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190" name="标题 2189"/>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grpSp>
        <p:nvGrpSpPr>
          <p:cNvPr id="2191" name="组合 2190"/>
          <p:cNvGrpSpPr/>
          <p:nvPr/>
        </p:nvGrpSpPr>
        <p:grpSpPr>
          <a:xfrm>
            <a:off x="842962" y="2924175"/>
            <a:ext cx="7185025" cy="2519362"/>
            <a:chOff x="441" y="1752"/>
            <a:chExt cx="4526" cy="1587"/>
          </a:xfrm>
        </p:grpSpPr>
        <p:sp>
          <p:nvSpPr>
            <p:cNvPr id="2192" name="矩形 2191"/>
            <p:cNvSpPr/>
            <p:nvPr/>
          </p:nvSpPr>
          <p:spPr>
            <a:xfrm>
              <a:off x="441" y="1752"/>
              <a:ext cx="352" cy="1224"/>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确定目标受众</a:t>
              </a:r>
              <a:endParaRPr kumimoji="0" sz="2400" b="1" u="none">
                <a:latin typeface="Tahoma" panose="020B0604030504040204" pitchFamily="34" charset="0"/>
                <a:ea typeface="楷体_GB2312" pitchFamily="49" charset="-122"/>
              </a:endParaRPr>
            </a:p>
          </p:txBody>
        </p:sp>
        <p:sp>
          <p:nvSpPr>
            <p:cNvPr id="2193" name="矩形 2192"/>
            <p:cNvSpPr/>
            <p:nvPr/>
          </p:nvSpPr>
          <p:spPr>
            <a:xfrm>
              <a:off x="1122" y="1752"/>
              <a:ext cx="352" cy="1587"/>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确定品牌传播目标</a:t>
              </a:r>
              <a:endParaRPr kumimoji="0" sz="2400" b="1" u="none">
                <a:latin typeface="Tahoma" panose="020B0604030504040204" pitchFamily="34" charset="0"/>
                <a:ea typeface="楷体_GB2312" pitchFamily="49" charset="-122"/>
              </a:endParaRPr>
            </a:p>
          </p:txBody>
        </p:sp>
        <p:sp>
          <p:nvSpPr>
            <p:cNvPr id="2194" name="矩形 2193"/>
            <p:cNvSpPr/>
            <p:nvPr/>
          </p:nvSpPr>
          <p:spPr>
            <a:xfrm>
              <a:off x="1848" y="1752"/>
              <a:ext cx="352" cy="1587"/>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设计品牌传播信息</a:t>
              </a:r>
              <a:endParaRPr kumimoji="0" sz="2400" b="1" u="none">
                <a:latin typeface="Tahoma" panose="020B0604030504040204" pitchFamily="34" charset="0"/>
                <a:ea typeface="楷体_GB2312" pitchFamily="49" charset="-122"/>
              </a:endParaRPr>
            </a:p>
          </p:txBody>
        </p:sp>
        <p:sp>
          <p:nvSpPr>
            <p:cNvPr id="2195" name="矩形 2194"/>
            <p:cNvSpPr/>
            <p:nvPr/>
          </p:nvSpPr>
          <p:spPr>
            <a:xfrm>
              <a:off x="2539" y="1752"/>
              <a:ext cx="352" cy="1587"/>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选择品牌传播渠道</a:t>
              </a:r>
              <a:endParaRPr kumimoji="0" sz="2400" b="1" u="none">
                <a:latin typeface="Tahoma" panose="020B0604030504040204" pitchFamily="34" charset="0"/>
                <a:ea typeface="楷体_GB2312" pitchFamily="49" charset="-122"/>
              </a:endParaRPr>
            </a:p>
          </p:txBody>
        </p:sp>
        <p:sp>
          <p:nvSpPr>
            <p:cNvPr id="2196" name="矩形 2195"/>
            <p:cNvSpPr/>
            <p:nvPr/>
          </p:nvSpPr>
          <p:spPr>
            <a:xfrm>
              <a:off x="3219" y="1752"/>
              <a:ext cx="352" cy="1587"/>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编制品牌传播预算</a:t>
              </a:r>
              <a:endParaRPr kumimoji="0" sz="2400" b="1" u="none">
                <a:latin typeface="Tahoma" panose="020B0604030504040204" pitchFamily="34" charset="0"/>
                <a:ea typeface="楷体_GB2312" pitchFamily="49" charset="-122"/>
              </a:endParaRPr>
            </a:p>
          </p:txBody>
        </p:sp>
        <p:sp>
          <p:nvSpPr>
            <p:cNvPr id="2197" name="矩形 2196"/>
            <p:cNvSpPr/>
            <p:nvPr/>
          </p:nvSpPr>
          <p:spPr>
            <a:xfrm>
              <a:off x="3934" y="1752"/>
              <a:ext cx="352" cy="1587"/>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确定品牌传播组合</a:t>
              </a:r>
              <a:endParaRPr kumimoji="0" sz="2400" b="1" u="none">
                <a:latin typeface="Tahoma" panose="020B0604030504040204" pitchFamily="34" charset="0"/>
                <a:ea typeface="楷体_GB2312" pitchFamily="49" charset="-122"/>
              </a:endParaRPr>
            </a:p>
          </p:txBody>
        </p:sp>
        <p:cxnSp>
          <p:nvCxnSpPr>
            <p:cNvPr id="2198" name="直接连接符 2197"/>
            <p:cNvCxnSpPr/>
            <p:nvPr/>
          </p:nvCxnSpPr>
          <p:spPr>
            <a:xfrm>
              <a:off x="4297" y="2341"/>
              <a:ext cx="318" cy="0"/>
            </a:xfrm>
            <a:prstGeom prst="line">
              <a:avLst/>
            </a:prstGeom>
            <a:noFill/>
            <a:ln w="28575" cap="flat">
              <a:solidFill>
                <a:srgbClr val="0033CC"/>
              </a:solidFill>
              <a:prstDash val="solid"/>
              <a:miter lim="800000"/>
              <a:headEnd type="none" w="med" len="med"/>
              <a:tailEnd type="triangle" w="med" len="med"/>
            </a:ln>
          </p:spPr>
        </p:cxnSp>
        <p:sp>
          <p:nvSpPr>
            <p:cNvPr id="2199" name="矩形 2198"/>
            <p:cNvSpPr/>
            <p:nvPr/>
          </p:nvSpPr>
          <p:spPr>
            <a:xfrm>
              <a:off x="4615" y="1752"/>
              <a:ext cx="352" cy="1587"/>
            </a:xfrm>
            <a:prstGeom prst="rect">
              <a:avLst/>
            </a:prstGeom>
            <a:noFill/>
            <a:ln cap="flat">
              <a:solidFill>
                <a:srgbClr val="800080"/>
              </a:solidFill>
              <a:prstDash val="solid"/>
              <a:miter lim="800000"/>
              <a:headEnd type="none" w="med" len="med"/>
              <a:tailEnd type="none" w="med" len="med"/>
            </a:ln>
          </p:spPr>
          <p:txBody>
            <a:bodyPr vert="vert"/>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50000"/>
                </a:spcBef>
                <a:spcAft>
                  <a:spcPct val="0"/>
                </a:spcAft>
                <a:buClrTx/>
                <a:buSzTx/>
              </a:pPr>
              <a:r>
                <a:rPr kumimoji="0" sz="2400" b="1" u="none">
                  <a:latin typeface="Tahoma" panose="020B0604030504040204" pitchFamily="34" charset="0"/>
                  <a:ea typeface="楷体_GB2312" pitchFamily="49" charset="-122"/>
                </a:rPr>
                <a:t>测定品牌传播效果</a:t>
              </a:r>
              <a:endParaRPr kumimoji="0" sz="2400" b="1" u="none">
                <a:latin typeface="Tahoma" panose="020B0604030504040204" pitchFamily="34" charset="0"/>
                <a:ea typeface="楷体_GB2312" pitchFamily="49" charset="-122"/>
              </a:endParaRPr>
            </a:p>
          </p:txBody>
        </p:sp>
        <p:cxnSp>
          <p:nvCxnSpPr>
            <p:cNvPr id="2200" name="直接连接符 2199"/>
            <p:cNvCxnSpPr/>
            <p:nvPr/>
          </p:nvCxnSpPr>
          <p:spPr>
            <a:xfrm>
              <a:off x="3571" y="2341"/>
              <a:ext cx="318" cy="0"/>
            </a:xfrm>
            <a:prstGeom prst="line">
              <a:avLst/>
            </a:prstGeom>
            <a:noFill/>
            <a:ln w="28575" cap="flat">
              <a:solidFill>
                <a:srgbClr val="0033CC"/>
              </a:solidFill>
              <a:prstDash val="solid"/>
              <a:miter lim="800000"/>
              <a:headEnd type="none" w="med" len="med"/>
              <a:tailEnd type="triangle" w="med" len="med"/>
            </a:ln>
          </p:spPr>
        </p:cxnSp>
        <p:cxnSp>
          <p:nvCxnSpPr>
            <p:cNvPr id="2201" name="直接连接符 2200"/>
            <p:cNvCxnSpPr/>
            <p:nvPr/>
          </p:nvCxnSpPr>
          <p:spPr>
            <a:xfrm>
              <a:off x="2890" y="2341"/>
              <a:ext cx="318" cy="0"/>
            </a:xfrm>
            <a:prstGeom prst="line">
              <a:avLst/>
            </a:prstGeom>
            <a:noFill/>
            <a:ln w="28575" cap="flat">
              <a:solidFill>
                <a:srgbClr val="0033CC"/>
              </a:solidFill>
              <a:prstDash val="solid"/>
              <a:miter lim="800000"/>
              <a:headEnd type="none" w="med" len="med"/>
              <a:tailEnd type="triangle" w="med" len="med"/>
            </a:ln>
          </p:spPr>
        </p:cxnSp>
        <p:cxnSp>
          <p:nvCxnSpPr>
            <p:cNvPr id="2202" name="直接连接符 2201"/>
            <p:cNvCxnSpPr/>
            <p:nvPr/>
          </p:nvCxnSpPr>
          <p:spPr>
            <a:xfrm>
              <a:off x="1519" y="2341"/>
              <a:ext cx="318" cy="0"/>
            </a:xfrm>
            <a:prstGeom prst="line">
              <a:avLst/>
            </a:prstGeom>
            <a:noFill/>
            <a:ln w="28575" cap="flat">
              <a:solidFill>
                <a:srgbClr val="0033CC"/>
              </a:solidFill>
              <a:prstDash val="solid"/>
              <a:miter lim="800000"/>
              <a:headEnd type="none" w="med" len="med"/>
              <a:tailEnd type="triangle" w="med" len="med"/>
            </a:ln>
          </p:spPr>
        </p:cxnSp>
        <p:cxnSp>
          <p:nvCxnSpPr>
            <p:cNvPr id="2203" name="直接连接符 2202"/>
            <p:cNvCxnSpPr/>
            <p:nvPr/>
          </p:nvCxnSpPr>
          <p:spPr>
            <a:xfrm>
              <a:off x="2210" y="2341"/>
              <a:ext cx="318" cy="0"/>
            </a:xfrm>
            <a:prstGeom prst="line">
              <a:avLst/>
            </a:prstGeom>
            <a:noFill/>
            <a:ln w="28575" cap="flat">
              <a:solidFill>
                <a:srgbClr val="0033CC"/>
              </a:solidFill>
              <a:prstDash val="solid"/>
              <a:miter lim="800000"/>
              <a:headEnd type="none" w="med" len="med"/>
              <a:tailEnd type="triangle" w="med" len="med"/>
            </a:ln>
          </p:spPr>
        </p:cxnSp>
        <p:cxnSp>
          <p:nvCxnSpPr>
            <p:cNvPr id="2204" name="直接连接符 2203"/>
            <p:cNvCxnSpPr/>
            <p:nvPr/>
          </p:nvCxnSpPr>
          <p:spPr>
            <a:xfrm>
              <a:off x="793" y="2341"/>
              <a:ext cx="318" cy="0"/>
            </a:xfrm>
            <a:prstGeom prst="line">
              <a:avLst/>
            </a:prstGeom>
            <a:noFill/>
            <a:ln w="28575" cap="flat">
              <a:solidFill>
                <a:srgbClr val="0033CC"/>
              </a:solidFill>
              <a:prstDash val="solid"/>
              <a:miter lim="800000"/>
              <a:headEnd type="none" w="med" len="med"/>
              <a:tailEnd type="triangle" w="med" len="med"/>
            </a:ln>
          </p:spPr>
        </p:cxnSp>
      </p:grpSp>
      <p:sp>
        <p:nvSpPr>
          <p:cNvPr id="2205" name="文本占位符 2204"/>
          <p:cNvSpPr/>
          <p:nvPr>
            <p:ph type="body" idx="4294967295"/>
          </p:nvPr>
        </p:nvSpPr>
        <p:spPr>
          <a:xfrm>
            <a:off x="611188" y="2060575"/>
            <a:ext cx="8532812" cy="647700"/>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开发有效的品牌传播</a:t>
            </a:r>
            <a:endParaRPr>
              <a:ea typeface="方正姚体" pitchFamily="2" charset="-122"/>
            </a:endParaRPr>
          </a:p>
          <a:p>
            <a:pPr lvl="1"/>
            <a:endParaRPr>
              <a:ea typeface="方正姚体" pitchFamily="2" charset="-122"/>
            </a:endParaRPr>
          </a:p>
        </p:txBody>
      </p:sp>
      <p:sp>
        <p:nvSpPr>
          <p:cNvPr id="2206"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07"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AC9394CF-F2A9-4E98-BC67-C2DE1E4794F8}"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08"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05">
                                            <p:txEl>
                                              <p:charRg st="0" end="10"/>
                                            </p:txEl>
                                          </p:spTgt>
                                        </p:tgtEl>
                                        <p:attrNameLst>
                                          <p:attrName>style.visibility</p:attrName>
                                        </p:attrNameLst>
                                      </p:cBhvr>
                                      <p:to>
                                        <p:strVal val="visible"/>
                                      </p:to>
                                    </p:set>
                                    <p:animEffect transition="in" filter="barn(outHorizontal)">
                                      <p:cBhvr additive="base">
                                        <p:cTn id="7" dur="500"/>
                                        <p:tgtEl>
                                          <p:spTgt spid="2205">
                                            <p:txEl>
                                              <p:charRg st="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5"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08" name="标题 2207"/>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sp>
        <p:nvSpPr>
          <p:cNvPr id="2209" name="文本占位符 2208"/>
          <p:cNvSpPr/>
          <p:nvPr>
            <p:ph type="body" idx="4294967295"/>
          </p:nvPr>
        </p:nvSpPr>
        <p:spPr>
          <a:xfrm>
            <a:off x="1044575" y="1989138"/>
            <a:ext cx="7848600" cy="3960812"/>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开发有效的品牌传播</a:t>
            </a:r>
            <a:endParaRPr>
              <a:ea typeface="方正姚体" pitchFamily="2" charset="-122"/>
            </a:endParaRPr>
          </a:p>
          <a:p>
            <a:pPr lvl="1">
              <a:lnSpc>
                <a:spcPct val="90000"/>
              </a:lnSpc>
            </a:pPr>
            <a:r>
              <a:rPr>
                <a:ea typeface="华文新魏" pitchFamily="2" charset="-122"/>
              </a:rPr>
              <a:t>确定目标受众</a:t>
            </a:r>
            <a:endParaRPr>
              <a:ea typeface="华文新魏" pitchFamily="2" charset="-122"/>
            </a:endParaRPr>
          </a:p>
          <a:p>
            <a:pPr lvl="2">
              <a:lnSpc>
                <a:spcPct val="90000"/>
              </a:lnSpc>
            </a:pPr>
            <a:r>
              <a:rPr b="1">
                <a:ea typeface="华文新魏" pitchFamily="2" charset="-122"/>
              </a:rPr>
              <a:t>品牌的潜在购买者</a:t>
            </a:r>
            <a:endParaRPr b="1">
              <a:ea typeface="华文新魏" pitchFamily="2" charset="-122"/>
            </a:endParaRPr>
          </a:p>
          <a:p>
            <a:pPr lvl="2">
              <a:lnSpc>
                <a:spcPct val="90000"/>
              </a:lnSpc>
            </a:pPr>
            <a:r>
              <a:rPr b="1">
                <a:ea typeface="华文新魏" pitchFamily="2" charset="-122"/>
              </a:rPr>
              <a:t>目前使用者</a:t>
            </a:r>
            <a:endParaRPr b="1">
              <a:ea typeface="华文新魏" pitchFamily="2" charset="-122"/>
            </a:endParaRPr>
          </a:p>
          <a:p>
            <a:pPr lvl="2">
              <a:lnSpc>
                <a:spcPct val="90000"/>
              </a:lnSpc>
            </a:pPr>
            <a:r>
              <a:rPr b="1">
                <a:ea typeface="华文新魏" pitchFamily="2" charset="-122"/>
              </a:rPr>
              <a:t>购买决策者</a:t>
            </a:r>
            <a:endParaRPr b="1">
              <a:ea typeface="华文新魏" pitchFamily="2" charset="-122"/>
            </a:endParaRPr>
          </a:p>
          <a:p>
            <a:pPr lvl="2">
              <a:lnSpc>
                <a:spcPct val="90000"/>
              </a:lnSpc>
            </a:pPr>
            <a:r>
              <a:rPr b="1">
                <a:ea typeface="华文新魏" pitchFamily="2" charset="-122"/>
              </a:rPr>
              <a:t>影响决策者</a:t>
            </a:r>
            <a:endParaRPr b="1">
              <a:ea typeface="华文新魏" pitchFamily="2" charset="-122"/>
            </a:endParaRPr>
          </a:p>
          <a:p>
            <a:pPr lvl="1">
              <a:lnSpc>
                <a:spcPct val="90000"/>
              </a:lnSpc>
            </a:pPr>
            <a:r>
              <a:rPr>
                <a:ea typeface="华文新魏" pitchFamily="2" charset="-122"/>
              </a:rPr>
              <a:t>确定品牌传播目标</a:t>
            </a:r>
            <a:endParaRPr>
              <a:ea typeface="华文新魏" pitchFamily="2" charset="-122"/>
            </a:endParaRPr>
          </a:p>
          <a:p>
            <a:pPr lvl="2">
              <a:lnSpc>
                <a:spcPct val="90000"/>
              </a:lnSpc>
            </a:pPr>
            <a:r>
              <a:rPr>
                <a:ea typeface="华文新魏" pitchFamily="2" charset="-122"/>
              </a:rPr>
              <a:t>增加消费者对品牌的认知度、美誉度</a:t>
            </a:r>
            <a:endParaRPr>
              <a:ea typeface="华文新魏" pitchFamily="2" charset="-122"/>
            </a:endParaRPr>
          </a:p>
          <a:p>
            <a:pPr lvl="2">
              <a:lnSpc>
                <a:spcPct val="90000"/>
              </a:lnSpc>
            </a:pPr>
            <a:r>
              <a:rPr>
                <a:ea typeface="华文新魏" pitchFamily="2" charset="-122"/>
              </a:rPr>
              <a:t>激起消费者的购买欲望并促成消费者的最终购买</a:t>
            </a:r>
            <a:endParaRPr>
              <a:ea typeface="华文新魏" pitchFamily="2" charset="-122"/>
            </a:endParaRPr>
          </a:p>
        </p:txBody>
      </p:sp>
      <p:sp>
        <p:nvSpPr>
          <p:cNvPr id="2210"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11"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10245271-4B99-43EA-9085-196972F8A5DA}"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12"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09">
                                            <p:txEl>
                                              <p:charRg st="0" end="10"/>
                                            </p:txEl>
                                          </p:spTgt>
                                        </p:tgtEl>
                                        <p:attrNameLst>
                                          <p:attrName>style.visibility</p:attrName>
                                        </p:attrNameLst>
                                      </p:cBhvr>
                                      <p:to>
                                        <p:strVal val="visible"/>
                                      </p:to>
                                    </p:set>
                                    <p:animEffect transition="in" filter="barn(outHorizontal)">
                                      <p:cBhvr additive="base">
                                        <p:cTn id="7" dur="500"/>
                                        <p:tgtEl>
                                          <p:spTgt spid="2209">
                                            <p:txEl>
                                              <p:charRg st="0" end="10"/>
                                            </p:txEl>
                                          </p:spTgt>
                                        </p:tgtEl>
                                      </p:cBhvr>
                                    </p:animEffect>
                                  </p:childTnLst>
                                </p:cTn>
                              </p:par>
                              <p:par>
                                <p:cTn id="8" presetID="16" presetClass="entr" presetSubtype="42" fill="hold" grpId="0" nodeType="withEffect">
                                  <p:childTnLst>
                                    <p:set>
                                      <p:cBhvr additive="base">
                                        <p:cTn id="9" dur="1" fill="hold">
                                          <p:stCondLst>
                                            <p:cond delay="0"/>
                                          </p:stCondLst>
                                        </p:cTn>
                                        <p:tgtEl>
                                          <p:spTgt spid="2209">
                                            <p:txEl>
                                              <p:charRg st="10" end="17"/>
                                            </p:txEl>
                                          </p:spTgt>
                                        </p:tgtEl>
                                        <p:attrNameLst>
                                          <p:attrName>style.visibility</p:attrName>
                                        </p:attrNameLst>
                                      </p:cBhvr>
                                      <p:to>
                                        <p:strVal val="visible"/>
                                      </p:to>
                                    </p:set>
                                    <p:animEffect transition="in" filter="barn(outHorizontal)">
                                      <p:cBhvr additive="base">
                                        <p:cTn id="10" dur="500"/>
                                        <p:tgtEl>
                                          <p:spTgt spid="2209">
                                            <p:txEl>
                                              <p:charRg st="10" end="17"/>
                                            </p:txEl>
                                          </p:spTgt>
                                        </p:tgtEl>
                                      </p:cBhvr>
                                    </p:animEffect>
                                  </p:childTnLst>
                                </p:cTn>
                              </p:par>
                              <p:par>
                                <p:cTn id="11" presetID="16" presetClass="entr" presetSubtype="42" fill="hold" grpId="0" nodeType="withEffect">
                                  <p:childTnLst>
                                    <p:set>
                                      <p:cBhvr additive="base">
                                        <p:cTn id="12" dur="1" fill="hold">
                                          <p:stCondLst>
                                            <p:cond delay="0"/>
                                          </p:stCondLst>
                                        </p:cTn>
                                        <p:tgtEl>
                                          <p:spTgt spid="2209">
                                            <p:txEl>
                                              <p:charRg st="17" end="26"/>
                                            </p:txEl>
                                          </p:spTgt>
                                        </p:tgtEl>
                                        <p:attrNameLst>
                                          <p:attrName>style.visibility</p:attrName>
                                        </p:attrNameLst>
                                      </p:cBhvr>
                                      <p:to>
                                        <p:strVal val="visible"/>
                                      </p:to>
                                    </p:set>
                                    <p:animEffect transition="in" filter="barn(outHorizontal)">
                                      <p:cBhvr additive="base">
                                        <p:cTn id="13" dur="500"/>
                                        <p:tgtEl>
                                          <p:spTgt spid="2209">
                                            <p:txEl>
                                              <p:charRg st="17" end="26"/>
                                            </p:txEl>
                                          </p:spTgt>
                                        </p:tgtEl>
                                      </p:cBhvr>
                                    </p:animEffect>
                                  </p:childTnLst>
                                </p:cTn>
                              </p:par>
                              <p:par>
                                <p:cTn id="14" presetID="16" presetClass="entr" presetSubtype="42" fill="hold" grpId="0" nodeType="withEffect">
                                  <p:childTnLst>
                                    <p:set>
                                      <p:cBhvr additive="base">
                                        <p:cTn id="15" dur="1" fill="hold">
                                          <p:stCondLst>
                                            <p:cond delay="0"/>
                                          </p:stCondLst>
                                        </p:cTn>
                                        <p:tgtEl>
                                          <p:spTgt spid="2209">
                                            <p:txEl>
                                              <p:charRg st="26" end="32"/>
                                            </p:txEl>
                                          </p:spTgt>
                                        </p:tgtEl>
                                        <p:attrNameLst>
                                          <p:attrName>style.visibility</p:attrName>
                                        </p:attrNameLst>
                                      </p:cBhvr>
                                      <p:to>
                                        <p:strVal val="visible"/>
                                      </p:to>
                                    </p:set>
                                    <p:animEffect transition="in" filter="barn(outHorizontal)">
                                      <p:cBhvr additive="base">
                                        <p:cTn id="16" dur="500"/>
                                        <p:tgtEl>
                                          <p:spTgt spid="2209">
                                            <p:txEl>
                                              <p:charRg st="26" end="32"/>
                                            </p:txEl>
                                          </p:spTgt>
                                        </p:tgtEl>
                                      </p:cBhvr>
                                    </p:animEffect>
                                  </p:childTnLst>
                                </p:cTn>
                              </p:par>
                              <p:par>
                                <p:cTn id="17" presetID="16" presetClass="entr" presetSubtype="42" fill="hold" grpId="0" nodeType="withEffect">
                                  <p:childTnLst>
                                    <p:set>
                                      <p:cBhvr additive="base">
                                        <p:cTn id="18" dur="1" fill="hold">
                                          <p:stCondLst>
                                            <p:cond delay="0"/>
                                          </p:stCondLst>
                                        </p:cTn>
                                        <p:tgtEl>
                                          <p:spTgt spid="2209">
                                            <p:txEl>
                                              <p:charRg st="32" end="38"/>
                                            </p:txEl>
                                          </p:spTgt>
                                        </p:tgtEl>
                                        <p:attrNameLst>
                                          <p:attrName>style.visibility</p:attrName>
                                        </p:attrNameLst>
                                      </p:cBhvr>
                                      <p:to>
                                        <p:strVal val="visible"/>
                                      </p:to>
                                    </p:set>
                                    <p:animEffect transition="in" filter="barn(outHorizontal)">
                                      <p:cBhvr additive="base">
                                        <p:cTn id="19" dur="500"/>
                                        <p:tgtEl>
                                          <p:spTgt spid="2209">
                                            <p:txEl>
                                              <p:charRg st="32" end="38"/>
                                            </p:txEl>
                                          </p:spTgt>
                                        </p:tgtEl>
                                      </p:cBhvr>
                                    </p:animEffect>
                                  </p:childTnLst>
                                </p:cTn>
                              </p:par>
                              <p:par>
                                <p:cTn id="20" presetID="16" presetClass="entr" presetSubtype="42" fill="hold" grpId="0" nodeType="withEffect">
                                  <p:childTnLst>
                                    <p:set>
                                      <p:cBhvr additive="base">
                                        <p:cTn id="21" dur="1" fill="hold">
                                          <p:stCondLst>
                                            <p:cond delay="0"/>
                                          </p:stCondLst>
                                        </p:cTn>
                                        <p:tgtEl>
                                          <p:spTgt spid="2209">
                                            <p:txEl>
                                              <p:charRg st="38" end="44"/>
                                            </p:txEl>
                                          </p:spTgt>
                                        </p:tgtEl>
                                        <p:attrNameLst>
                                          <p:attrName>style.visibility</p:attrName>
                                        </p:attrNameLst>
                                      </p:cBhvr>
                                      <p:to>
                                        <p:strVal val="visible"/>
                                      </p:to>
                                    </p:set>
                                    <p:animEffect transition="in" filter="barn(outHorizontal)">
                                      <p:cBhvr additive="base">
                                        <p:cTn id="22" dur="500"/>
                                        <p:tgtEl>
                                          <p:spTgt spid="2209">
                                            <p:txEl>
                                              <p:charRg st="38" end="44"/>
                                            </p:txEl>
                                          </p:spTgt>
                                        </p:tgtEl>
                                      </p:cBhvr>
                                    </p:animEffect>
                                  </p:childTnLst>
                                </p:cTn>
                              </p:par>
                              <p:par>
                                <p:cTn id="23" presetID="16" presetClass="entr" presetSubtype="42" fill="hold" grpId="0" nodeType="withEffect">
                                  <p:childTnLst>
                                    <p:set>
                                      <p:cBhvr additive="base">
                                        <p:cTn id="24" dur="1" fill="hold">
                                          <p:stCondLst>
                                            <p:cond delay="0"/>
                                          </p:stCondLst>
                                        </p:cTn>
                                        <p:tgtEl>
                                          <p:spTgt spid="2209">
                                            <p:txEl>
                                              <p:charRg st="44" end="53"/>
                                            </p:txEl>
                                          </p:spTgt>
                                        </p:tgtEl>
                                        <p:attrNameLst>
                                          <p:attrName>style.visibility</p:attrName>
                                        </p:attrNameLst>
                                      </p:cBhvr>
                                      <p:to>
                                        <p:strVal val="visible"/>
                                      </p:to>
                                    </p:set>
                                    <p:animEffect transition="in" filter="barn(outHorizontal)">
                                      <p:cBhvr additive="base">
                                        <p:cTn id="25" dur="500"/>
                                        <p:tgtEl>
                                          <p:spTgt spid="2209">
                                            <p:txEl>
                                              <p:charRg st="44" end="53"/>
                                            </p:txEl>
                                          </p:spTgt>
                                        </p:tgtEl>
                                      </p:cBhvr>
                                    </p:animEffect>
                                  </p:childTnLst>
                                </p:cTn>
                              </p:par>
                              <p:par>
                                <p:cTn id="26" presetID="16" presetClass="entr" presetSubtype="42" fill="hold" grpId="0" nodeType="withEffect">
                                  <p:childTnLst>
                                    <p:set>
                                      <p:cBhvr additive="base">
                                        <p:cTn id="27" dur="1" fill="hold">
                                          <p:stCondLst>
                                            <p:cond delay="0"/>
                                          </p:stCondLst>
                                        </p:cTn>
                                        <p:tgtEl>
                                          <p:spTgt spid="2209">
                                            <p:txEl>
                                              <p:charRg st="53" end="70"/>
                                            </p:txEl>
                                          </p:spTgt>
                                        </p:tgtEl>
                                        <p:attrNameLst>
                                          <p:attrName>style.visibility</p:attrName>
                                        </p:attrNameLst>
                                      </p:cBhvr>
                                      <p:to>
                                        <p:strVal val="visible"/>
                                      </p:to>
                                    </p:set>
                                    <p:animEffect transition="in" filter="barn(outHorizontal)">
                                      <p:cBhvr additive="base">
                                        <p:cTn id="28" dur="500"/>
                                        <p:tgtEl>
                                          <p:spTgt spid="2209">
                                            <p:txEl>
                                              <p:charRg st="53" end="70"/>
                                            </p:txEl>
                                          </p:spTgt>
                                        </p:tgtEl>
                                      </p:cBhvr>
                                    </p:animEffect>
                                  </p:childTnLst>
                                </p:cTn>
                              </p:par>
                              <p:par>
                                <p:cTn id="29" presetID="16" presetClass="entr" presetSubtype="42" fill="hold" grpId="0" nodeType="withEffect">
                                  <p:childTnLst>
                                    <p:set>
                                      <p:cBhvr additive="base">
                                        <p:cTn id="30" dur="1" fill="hold">
                                          <p:stCondLst>
                                            <p:cond delay="0"/>
                                          </p:stCondLst>
                                        </p:cTn>
                                        <p:tgtEl>
                                          <p:spTgt spid="2209">
                                            <p:txEl>
                                              <p:charRg st="70" end="92"/>
                                            </p:txEl>
                                          </p:spTgt>
                                        </p:tgtEl>
                                        <p:attrNameLst>
                                          <p:attrName>style.visibility</p:attrName>
                                        </p:attrNameLst>
                                      </p:cBhvr>
                                      <p:to>
                                        <p:strVal val="visible"/>
                                      </p:to>
                                    </p:set>
                                    <p:animEffect transition="in" filter="barn(outHorizontal)">
                                      <p:cBhvr additive="base">
                                        <p:cTn id="31" dur="500"/>
                                        <p:tgtEl>
                                          <p:spTgt spid="2209">
                                            <p:txEl>
                                              <p:charRg st="70" end="9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12" name="标题 2211"/>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sp>
        <p:nvSpPr>
          <p:cNvPr id="2213" name="文本占位符 2212"/>
          <p:cNvSpPr/>
          <p:nvPr>
            <p:ph type="body" idx="4294967295"/>
          </p:nvPr>
        </p:nvSpPr>
        <p:spPr>
          <a:xfrm>
            <a:off x="360362" y="1916112"/>
            <a:ext cx="8532812" cy="4103688"/>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1"/>
            <a:r>
              <a:rPr>
                <a:ea typeface="华文新魏" pitchFamily="2" charset="-122"/>
              </a:rPr>
              <a:t>设计品牌传播信息</a:t>
            </a:r>
            <a:endParaRPr>
              <a:ea typeface="华文新魏" pitchFamily="2" charset="-122"/>
            </a:endParaRPr>
          </a:p>
          <a:p>
            <a:pPr lvl="2"/>
            <a:r>
              <a:rPr>
                <a:ea typeface="华文新魏" pitchFamily="2" charset="-122"/>
              </a:rPr>
              <a:t>品牌信息的内容：</a:t>
            </a:r>
            <a:r>
              <a:rPr b="1">
                <a:ea typeface="华文新魏" pitchFamily="2" charset="-122"/>
              </a:rPr>
              <a:t>理性诉求、情感诉求、道义诉求</a:t>
            </a:r>
            <a:endParaRPr b="1">
              <a:ea typeface="华文新魏" pitchFamily="2" charset="-122"/>
            </a:endParaRPr>
          </a:p>
          <a:p>
            <a:pPr lvl="2"/>
            <a:r>
              <a:rPr>
                <a:ea typeface="华文新魏" pitchFamily="2" charset="-122"/>
              </a:rPr>
              <a:t>品牌信息的结构</a:t>
            </a:r>
            <a:endParaRPr>
              <a:ea typeface="华文新魏" pitchFamily="2" charset="-122"/>
            </a:endParaRPr>
          </a:p>
          <a:p>
            <a:pPr lvl="2"/>
            <a:r>
              <a:rPr>
                <a:ea typeface="华文新魏" pitchFamily="2" charset="-122"/>
              </a:rPr>
              <a:t>品牌信息的形式</a:t>
            </a:r>
            <a:endParaRPr>
              <a:ea typeface="华文新魏" pitchFamily="2" charset="-122"/>
            </a:endParaRPr>
          </a:p>
          <a:p>
            <a:pPr lvl="2"/>
            <a:r>
              <a:rPr>
                <a:ea typeface="华文新魏" pitchFamily="2" charset="-122"/>
              </a:rPr>
              <a:t>品牌的信息源</a:t>
            </a:r>
            <a:endParaRPr>
              <a:ea typeface="华文新魏" pitchFamily="2" charset="-122"/>
            </a:endParaRPr>
          </a:p>
          <a:p>
            <a:pPr lvl="1"/>
            <a:r>
              <a:rPr>
                <a:ea typeface="华文新魏" pitchFamily="2" charset="-122"/>
              </a:rPr>
              <a:t>选择品牌传播渠道</a:t>
            </a:r>
            <a:endParaRPr>
              <a:ea typeface="华文新魏" pitchFamily="2" charset="-122"/>
            </a:endParaRPr>
          </a:p>
          <a:p>
            <a:pPr lvl="2"/>
            <a:r>
              <a:rPr>
                <a:ea typeface="华文新魏" pitchFamily="2" charset="-122"/>
              </a:rPr>
              <a:t>人员传播渠道：提倡者、专家、社会传播渠道</a:t>
            </a:r>
            <a:endParaRPr>
              <a:ea typeface="华文新魏" pitchFamily="2" charset="-122"/>
            </a:endParaRPr>
          </a:p>
          <a:p>
            <a:pPr lvl="2"/>
            <a:r>
              <a:rPr>
                <a:ea typeface="华文新魏" pitchFamily="2" charset="-122"/>
              </a:rPr>
              <a:t>非人员传播渠道：媒体传播、销售促进、事件和体验、公共关系</a:t>
            </a:r>
            <a:endParaRPr>
              <a:ea typeface="华文新魏" pitchFamily="2" charset="-122"/>
            </a:endParaRPr>
          </a:p>
        </p:txBody>
      </p:sp>
      <p:sp>
        <p:nvSpPr>
          <p:cNvPr id="2214"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15"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644F167A-D9C4-47E2-BAA3-BF77AD986286}"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16"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13">
                                            <p:txEl>
                                              <p:charRg st="0" end="9"/>
                                            </p:txEl>
                                          </p:spTgt>
                                        </p:tgtEl>
                                        <p:attrNameLst>
                                          <p:attrName>style.visibility</p:attrName>
                                        </p:attrNameLst>
                                      </p:cBhvr>
                                      <p:to>
                                        <p:strVal val="visible"/>
                                      </p:to>
                                    </p:set>
                                    <p:animEffect transition="in" filter="barn(outHorizontal)">
                                      <p:cBhvr additive="base">
                                        <p:cTn id="7" dur="500"/>
                                        <p:tgtEl>
                                          <p:spTgt spid="2213">
                                            <p:txEl>
                                              <p:charRg st="0" end="9"/>
                                            </p:txEl>
                                          </p:spTgt>
                                        </p:tgtEl>
                                      </p:cBhvr>
                                    </p:animEffect>
                                  </p:childTnLst>
                                </p:cTn>
                              </p:par>
                              <p:par>
                                <p:cTn id="8" presetID="16" presetClass="entr" presetSubtype="42" fill="hold" grpId="0" nodeType="withEffect">
                                  <p:childTnLst>
                                    <p:set>
                                      <p:cBhvr additive="base">
                                        <p:cTn id="9" dur="1" fill="hold">
                                          <p:stCondLst>
                                            <p:cond delay="0"/>
                                          </p:stCondLst>
                                        </p:cTn>
                                        <p:tgtEl>
                                          <p:spTgt spid="2213">
                                            <p:txEl>
                                              <p:charRg st="9" end="32"/>
                                            </p:txEl>
                                          </p:spTgt>
                                        </p:tgtEl>
                                        <p:attrNameLst>
                                          <p:attrName>style.visibility</p:attrName>
                                        </p:attrNameLst>
                                      </p:cBhvr>
                                      <p:to>
                                        <p:strVal val="visible"/>
                                      </p:to>
                                    </p:set>
                                    <p:animEffect transition="in" filter="barn(outHorizontal)">
                                      <p:cBhvr additive="base">
                                        <p:cTn id="10" dur="500"/>
                                        <p:tgtEl>
                                          <p:spTgt spid="2213">
                                            <p:txEl>
                                              <p:charRg st="9" end="32"/>
                                            </p:txEl>
                                          </p:spTgt>
                                        </p:tgtEl>
                                      </p:cBhvr>
                                    </p:animEffect>
                                  </p:childTnLst>
                                </p:cTn>
                              </p:par>
                              <p:par>
                                <p:cTn id="11" presetID="16" presetClass="entr" presetSubtype="42" fill="hold" grpId="0" nodeType="withEffect">
                                  <p:childTnLst>
                                    <p:set>
                                      <p:cBhvr additive="base">
                                        <p:cTn id="12" dur="1" fill="hold">
                                          <p:stCondLst>
                                            <p:cond delay="0"/>
                                          </p:stCondLst>
                                        </p:cTn>
                                        <p:tgtEl>
                                          <p:spTgt spid="2213">
                                            <p:txEl>
                                              <p:charRg st="32" end="40"/>
                                            </p:txEl>
                                          </p:spTgt>
                                        </p:tgtEl>
                                        <p:attrNameLst>
                                          <p:attrName>style.visibility</p:attrName>
                                        </p:attrNameLst>
                                      </p:cBhvr>
                                      <p:to>
                                        <p:strVal val="visible"/>
                                      </p:to>
                                    </p:set>
                                    <p:animEffect transition="in" filter="barn(outHorizontal)">
                                      <p:cBhvr additive="base">
                                        <p:cTn id="13" dur="500"/>
                                        <p:tgtEl>
                                          <p:spTgt spid="2213">
                                            <p:txEl>
                                              <p:charRg st="32" end="40"/>
                                            </p:txEl>
                                          </p:spTgt>
                                        </p:tgtEl>
                                      </p:cBhvr>
                                    </p:animEffect>
                                  </p:childTnLst>
                                </p:cTn>
                              </p:par>
                              <p:par>
                                <p:cTn id="14" presetID="16" presetClass="entr" presetSubtype="42" fill="hold" grpId="0" nodeType="withEffect">
                                  <p:childTnLst>
                                    <p:set>
                                      <p:cBhvr additive="base">
                                        <p:cTn id="15" dur="1" fill="hold">
                                          <p:stCondLst>
                                            <p:cond delay="0"/>
                                          </p:stCondLst>
                                        </p:cTn>
                                        <p:tgtEl>
                                          <p:spTgt spid="2213">
                                            <p:txEl>
                                              <p:charRg st="40" end="48"/>
                                            </p:txEl>
                                          </p:spTgt>
                                        </p:tgtEl>
                                        <p:attrNameLst>
                                          <p:attrName>style.visibility</p:attrName>
                                        </p:attrNameLst>
                                      </p:cBhvr>
                                      <p:to>
                                        <p:strVal val="visible"/>
                                      </p:to>
                                    </p:set>
                                    <p:animEffect transition="in" filter="barn(outHorizontal)">
                                      <p:cBhvr additive="base">
                                        <p:cTn id="16" dur="500"/>
                                        <p:tgtEl>
                                          <p:spTgt spid="2213">
                                            <p:txEl>
                                              <p:charRg st="40" end="48"/>
                                            </p:txEl>
                                          </p:spTgt>
                                        </p:tgtEl>
                                      </p:cBhvr>
                                    </p:animEffect>
                                  </p:childTnLst>
                                </p:cTn>
                              </p:par>
                              <p:par>
                                <p:cTn id="17" presetID="16" presetClass="entr" presetSubtype="42" fill="hold" grpId="0" nodeType="withEffect">
                                  <p:childTnLst>
                                    <p:set>
                                      <p:cBhvr additive="base">
                                        <p:cTn id="18" dur="1" fill="hold">
                                          <p:stCondLst>
                                            <p:cond delay="0"/>
                                          </p:stCondLst>
                                        </p:cTn>
                                        <p:tgtEl>
                                          <p:spTgt spid="2213">
                                            <p:txEl>
                                              <p:charRg st="48" end="55"/>
                                            </p:txEl>
                                          </p:spTgt>
                                        </p:tgtEl>
                                        <p:attrNameLst>
                                          <p:attrName>style.visibility</p:attrName>
                                        </p:attrNameLst>
                                      </p:cBhvr>
                                      <p:to>
                                        <p:strVal val="visible"/>
                                      </p:to>
                                    </p:set>
                                    <p:animEffect transition="in" filter="barn(outHorizontal)">
                                      <p:cBhvr additive="base">
                                        <p:cTn id="19" dur="500"/>
                                        <p:tgtEl>
                                          <p:spTgt spid="2213">
                                            <p:txEl>
                                              <p:charRg st="48" end="55"/>
                                            </p:txEl>
                                          </p:spTgt>
                                        </p:tgtEl>
                                      </p:cBhvr>
                                    </p:animEffect>
                                  </p:childTnLst>
                                </p:cTn>
                              </p:par>
                              <p:par>
                                <p:cTn id="20" presetID="16" presetClass="entr" presetSubtype="42" fill="hold" grpId="0" nodeType="withEffect">
                                  <p:childTnLst>
                                    <p:set>
                                      <p:cBhvr additive="base">
                                        <p:cTn id="21" dur="1" fill="hold">
                                          <p:stCondLst>
                                            <p:cond delay="0"/>
                                          </p:stCondLst>
                                        </p:cTn>
                                        <p:tgtEl>
                                          <p:spTgt spid="2213">
                                            <p:txEl>
                                              <p:charRg st="55" end="64"/>
                                            </p:txEl>
                                          </p:spTgt>
                                        </p:tgtEl>
                                        <p:attrNameLst>
                                          <p:attrName>style.visibility</p:attrName>
                                        </p:attrNameLst>
                                      </p:cBhvr>
                                      <p:to>
                                        <p:strVal val="visible"/>
                                      </p:to>
                                    </p:set>
                                    <p:animEffect transition="in" filter="barn(outHorizontal)">
                                      <p:cBhvr additive="base">
                                        <p:cTn id="22" dur="500"/>
                                        <p:tgtEl>
                                          <p:spTgt spid="2213">
                                            <p:txEl>
                                              <p:charRg st="55" end="64"/>
                                            </p:txEl>
                                          </p:spTgt>
                                        </p:tgtEl>
                                      </p:cBhvr>
                                    </p:animEffect>
                                  </p:childTnLst>
                                </p:cTn>
                              </p:par>
                              <p:par>
                                <p:cTn id="23" presetID="16" presetClass="entr" presetSubtype="42" fill="hold" grpId="0" nodeType="withEffect">
                                  <p:childTnLst>
                                    <p:set>
                                      <p:cBhvr additive="base">
                                        <p:cTn id="24" dur="1" fill="hold">
                                          <p:stCondLst>
                                            <p:cond delay="0"/>
                                          </p:stCondLst>
                                        </p:cTn>
                                        <p:tgtEl>
                                          <p:spTgt spid="2213">
                                            <p:txEl>
                                              <p:charRg st="64" end="85"/>
                                            </p:txEl>
                                          </p:spTgt>
                                        </p:tgtEl>
                                        <p:attrNameLst>
                                          <p:attrName>style.visibility</p:attrName>
                                        </p:attrNameLst>
                                      </p:cBhvr>
                                      <p:to>
                                        <p:strVal val="visible"/>
                                      </p:to>
                                    </p:set>
                                    <p:animEffect transition="in" filter="barn(outHorizontal)">
                                      <p:cBhvr additive="base">
                                        <p:cTn id="25" dur="500"/>
                                        <p:tgtEl>
                                          <p:spTgt spid="2213">
                                            <p:txEl>
                                              <p:charRg st="64" end="85"/>
                                            </p:txEl>
                                          </p:spTgt>
                                        </p:tgtEl>
                                      </p:cBhvr>
                                    </p:animEffect>
                                  </p:childTnLst>
                                </p:cTn>
                              </p:par>
                              <p:par>
                                <p:cTn id="26" presetID="16" presetClass="entr" presetSubtype="42" fill="hold" grpId="0" nodeType="withEffect">
                                  <p:childTnLst>
                                    <p:set>
                                      <p:cBhvr additive="base">
                                        <p:cTn id="27" dur="1" fill="hold">
                                          <p:stCondLst>
                                            <p:cond delay="0"/>
                                          </p:stCondLst>
                                        </p:cTn>
                                        <p:tgtEl>
                                          <p:spTgt spid="2213">
                                            <p:txEl>
                                              <p:charRg st="85" end="114"/>
                                            </p:txEl>
                                          </p:spTgt>
                                        </p:tgtEl>
                                        <p:attrNameLst>
                                          <p:attrName>style.visibility</p:attrName>
                                        </p:attrNameLst>
                                      </p:cBhvr>
                                      <p:to>
                                        <p:strVal val="visible"/>
                                      </p:to>
                                    </p:set>
                                    <p:animEffect transition="in" filter="barn(outHorizontal)">
                                      <p:cBhvr additive="base">
                                        <p:cTn id="28" dur="500"/>
                                        <p:tgtEl>
                                          <p:spTgt spid="2213">
                                            <p:txEl>
                                              <p:charRg st="85" end="1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16" name="标题 2215"/>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sp>
        <p:nvSpPr>
          <p:cNvPr id="2217" name="文本占位符 2216"/>
          <p:cNvSpPr/>
          <p:nvPr>
            <p:ph type="body" idx="4294967295"/>
          </p:nvPr>
        </p:nvSpPr>
        <p:spPr>
          <a:xfrm>
            <a:off x="1116012" y="1844675"/>
            <a:ext cx="7272338" cy="43211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1"/>
            <a:r>
              <a:rPr sz="2400">
                <a:ea typeface="华文新魏" pitchFamily="2" charset="-122"/>
              </a:rPr>
              <a:t>编制品牌传播预算</a:t>
            </a:r>
            <a:endParaRPr sz="2400">
              <a:ea typeface="华文新魏" pitchFamily="2" charset="-122"/>
            </a:endParaRPr>
          </a:p>
          <a:p>
            <a:pPr lvl="2"/>
            <a:r>
              <a:rPr sz="2000">
                <a:ea typeface="华文新魏" pitchFamily="2" charset="-122"/>
              </a:rPr>
              <a:t>量入为出法</a:t>
            </a:r>
            <a:endParaRPr sz="2000">
              <a:ea typeface="华文新魏" pitchFamily="2" charset="-122"/>
            </a:endParaRPr>
          </a:p>
          <a:p>
            <a:pPr lvl="2"/>
            <a:r>
              <a:rPr sz="2000">
                <a:ea typeface="华文新魏" pitchFamily="2" charset="-122"/>
              </a:rPr>
              <a:t>销售百分比法</a:t>
            </a:r>
            <a:endParaRPr sz="2000">
              <a:ea typeface="华文新魏" pitchFamily="2" charset="-122"/>
            </a:endParaRPr>
          </a:p>
          <a:p>
            <a:pPr lvl="2"/>
            <a:r>
              <a:rPr sz="2000">
                <a:ea typeface="华文新魏" pitchFamily="2" charset="-122"/>
              </a:rPr>
              <a:t>竞争对等法</a:t>
            </a:r>
            <a:endParaRPr sz="2000">
              <a:ea typeface="华文新魏" pitchFamily="2" charset="-122"/>
            </a:endParaRPr>
          </a:p>
          <a:p>
            <a:pPr lvl="2"/>
            <a:r>
              <a:rPr sz="2000">
                <a:ea typeface="华文新魏" pitchFamily="2" charset="-122"/>
              </a:rPr>
              <a:t>目标任务法</a:t>
            </a:r>
            <a:endParaRPr sz="2000">
              <a:ea typeface="华文新魏" pitchFamily="2" charset="-122"/>
            </a:endParaRPr>
          </a:p>
          <a:p>
            <a:pPr lvl="1"/>
            <a:r>
              <a:rPr sz="2400">
                <a:ea typeface="华文新魏" pitchFamily="2" charset="-122"/>
              </a:rPr>
              <a:t>确定品牌传播组合</a:t>
            </a:r>
            <a:endParaRPr sz="2400">
              <a:ea typeface="华文新魏" pitchFamily="2" charset="-122"/>
            </a:endParaRPr>
          </a:p>
          <a:p>
            <a:pPr lvl="2"/>
            <a:r>
              <a:rPr sz="2000">
                <a:ea typeface="华文新魏" pitchFamily="2" charset="-122"/>
              </a:rPr>
              <a:t>雅芳的促销主要采用人员推销，而露华浓多采用广告</a:t>
            </a:r>
            <a:endParaRPr sz="2000">
              <a:ea typeface="华文新魏" pitchFamily="2" charset="-122"/>
            </a:endParaRPr>
          </a:p>
          <a:p>
            <a:pPr lvl="2"/>
            <a:r>
              <a:rPr sz="2000">
                <a:ea typeface="华文新魏" pitchFamily="2" charset="-122"/>
              </a:rPr>
              <a:t>互联网的发展为多样化的品牌传播组合提供了支持</a:t>
            </a:r>
            <a:endParaRPr sz="2000">
              <a:ea typeface="华文新魏" pitchFamily="2" charset="-122"/>
            </a:endParaRPr>
          </a:p>
          <a:p>
            <a:pPr lvl="1"/>
            <a:r>
              <a:rPr sz="2400">
                <a:ea typeface="华文新魏" pitchFamily="2" charset="-122"/>
              </a:rPr>
              <a:t>测定品牌传播效果</a:t>
            </a:r>
            <a:endParaRPr sz="2400">
              <a:ea typeface="华文新魏" pitchFamily="2" charset="-122"/>
            </a:endParaRPr>
          </a:p>
          <a:p>
            <a:pPr lvl="2"/>
            <a:r>
              <a:rPr sz="2000">
                <a:ea typeface="华文新魏" pitchFamily="2" charset="-122"/>
              </a:rPr>
              <a:t>销售效果的测量</a:t>
            </a:r>
            <a:endParaRPr sz="2000">
              <a:ea typeface="华文新魏" pitchFamily="2" charset="-122"/>
            </a:endParaRPr>
          </a:p>
          <a:p>
            <a:pPr lvl="2"/>
            <a:r>
              <a:rPr sz="2000">
                <a:ea typeface="华文新魏" pitchFamily="2" charset="-122"/>
              </a:rPr>
              <a:t>态度测量</a:t>
            </a:r>
            <a:endParaRPr sz="2000">
              <a:ea typeface="华文新魏" pitchFamily="2" charset="-122"/>
            </a:endParaRPr>
          </a:p>
        </p:txBody>
      </p:sp>
      <p:sp>
        <p:nvSpPr>
          <p:cNvPr id="2218"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19"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53B2D5EB-01AC-4345-A060-78BFAA173C47}"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20"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17">
                                            <p:txEl>
                                              <p:charRg st="0" end="9"/>
                                            </p:txEl>
                                          </p:spTgt>
                                        </p:tgtEl>
                                        <p:attrNameLst>
                                          <p:attrName>style.visibility</p:attrName>
                                        </p:attrNameLst>
                                      </p:cBhvr>
                                      <p:to>
                                        <p:strVal val="visible"/>
                                      </p:to>
                                    </p:set>
                                    <p:animEffect transition="in" filter="barn(outHorizontal)">
                                      <p:cBhvr additive="base">
                                        <p:cTn id="7" dur="500"/>
                                        <p:tgtEl>
                                          <p:spTgt spid="2217">
                                            <p:txEl>
                                              <p:charRg st="0" end="9"/>
                                            </p:txEl>
                                          </p:spTgt>
                                        </p:tgtEl>
                                      </p:cBhvr>
                                    </p:animEffect>
                                  </p:childTnLst>
                                </p:cTn>
                              </p:par>
                              <p:par>
                                <p:cTn id="8" presetID="16" presetClass="entr" presetSubtype="42" fill="hold" grpId="0" nodeType="withEffect">
                                  <p:childTnLst>
                                    <p:set>
                                      <p:cBhvr additive="base">
                                        <p:cTn id="9" dur="1" fill="hold">
                                          <p:stCondLst>
                                            <p:cond delay="0"/>
                                          </p:stCondLst>
                                        </p:cTn>
                                        <p:tgtEl>
                                          <p:spTgt spid="2217">
                                            <p:txEl>
                                              <p:charRg st="9" end="15"/>
                                            </p:txEl>
                                          </p:spTgt>
                                        </p:tgtEl>
                                        <p:attrNameLst>
                                          <p:attrName>style.visibility</p:attrName>
                                        </p:attrNameLst>
                                      </p:cBhvr>
                                      <p:to>
                                        <p:strVal val="visible"/>
                                      </p:to>
                                    </p:set>
                                    <p:animEffect transition="in" filter="barn(outHorizontal)">
                                      <p:cBhvr additive="base">
                                        <p:cTn id="10" dur="500"/>
                                        <p:tgtEl>
                                          <p:spTgt spid="2217">
                                            <p:txEl>
                                              <p:charRg st="9" end="15"/>
                                            </p:txEl>
                                          </p:spTgt>
                                        </p:tgtEl>
                                      </p:cBhvr>
                                    </p:animEffect>
                                  </p:childTnLst>
                                </p:cTn>
                              </p:par>
                              <p:par>
                                <p:cTn id="11" presetID="16" presetClass="entr" presetSubtype="42" fill="hold" grpId="0" nodeType="withEffect">
                                  <p:childTnLst>
                                    <p:set>
                                      <p:cBhvr additive="base">
                                        <p:cTn id="12" dur="1" fill="hold">
                                          <p:stCondLst>
                                            <p:cond delay="0"/>
                                          </p:stCondLst>
                                        </p:cTn>
                                        <p:tgtEl>
                                          <p:spTgt spid="2217">
                                            <p:txEl>
                                              <p:charRg st="15" end="22"/>
                                            </p:txEl>
                                          </p:spTgt>
                                        </p:tgtEl>
                                        <p:attrNameLst>
                                          <p:attrName>style.visibility</p:attrName>
                                        </p:attrNameLst>
                                      </p:cBhvr>
                                      <p:to>
                                        <p:strVal val="visible"/>
                                      </p:to>
                                    </p:set>
                                    <p:animEffect transition="in" filter="barn(outHorizontal)">
                                      <p:cBhvr additive="base">
                                        <p:cTn id="13" dur="500"/>
                                        <p:tgtEl>
                                          <p:spTgt spid="2217">
                                            <p:txEl>
                                              <p:charRg st="15" end="22"/>
                                            </p:txEl>
                                          </p:spTgt>
                                        </p:tgtEl>
                                      </p:cBhvr>
                                    </p:animEffect>
                                  </p:childTnLst>
                                </p:cTn>
                              </p:par>
                              <p:par>
                                <p:cTn id="14" presetID="16" presetClass="entr" presetSubtype="42" fill="hold" grpId="0" nodeType="withEffect">
                                  <p:childTnLst>
                                    <p:set>
                                      <p:cBhvr additive="base">
                                        <p:cTn id="15" dur="1" fill="hold">
                                          <p:stCondLst>
                                            <p:cond delay="0"/>
                                          </p:stCondLst>
                                        </p:cTn>
                                        <p:tgtEl>
                                          <p:spTgt spid="2217">
                                            <p:txEl>
                                              <p:charRg st="22" end="28"/>
                                            </p:txEl>
                                          </p:spTgt>
                                        </p:tgtEl>
                                        <p:attrNameLst>
                                          <p:attrName>style.visibility</p:attrName>
                                        </p:attrNameLst>
                                      </p:cBhvr>
                                      <p:to>
                                        <p:strVal val="visible"/>
                                      </p:to>
                                    </p:set>
                                    <p:animEffect transition="in" filter="barn(outHorizontal)">
                                      <p:cBhvr additive="base">
                                        <p:cTn id="16" dur="500"/>
                                        <p:tgtEl>
                                          <p:spTgt spid="2217">
                                            <p:txEl>
                                              <p:charRg st="22" end="28"/>
                                            </p:txEl>
                                          </p:spTgt>
                                        </p:tgtEl>
                                      </p:cBhvr>
                                    </p:animEffect>
                                  </p:childTnLst>
                                </p:cTn>
                              </p:par>
                              <p:par>
                                <p:cTn id="17" presetID="16" presetClass="entr" presetSubtype="42" fill="hold" grpId="0" nodeType="withEffect">
                                  <p:childTnLst>
                                    <p:set>
                                      <p:cBhvr additive="base">
                                        <p:cTn id="18" dur="1" fill="hold">
                                          <p:stCondLst>
                                            <p:cond delay="0"/>
                                          </p:stCondLst>
                                        </p:cTn>
                                        <p:tgtEl>
                                          <p:spTgt spid="2217">
                                            <p:txEl>
                                              <p:charRg st="28" end="34"/>
                                            </p:txEl>
                                          </p:spTgt>
                                        </p:tgtEl>
                                        <p:attrNameLst>
                                          <p:attrName>style.visibility</p:attrName>
                                        </p:attrNameLst>
                                      </p:cBhvr>
                                      <p:to>
                                        <p:strVal val="visible"/>
                                      </p:to>
                                    </p:set>
                                    <p:animEffect transition="in" filter="barn(outHorizontal)">
                                      <p:cBhvr additive="base">
                                        <p:cTn id="19" dur="500"/>
                                        <p:tgtEl>
                                          <p:spTgt spid="2217">
                                            <p:txEl>
                                              <p:charRg st="28" end="34"/>
                                            </p:txEl>
                                          </p:spTgt>
                                        </p:tgtEl>
                                      </p:cBhvr>
                                    </p:animEffect>
                                  </p:childTnLst>
                                </p:cTn>
                              </p:par>
                              <p:par>
                                <p:cTn id="20" presetID="16" presetClass="entr" presetSubtype="42" fill="hold" grpId="0" nodeType="withEffect">
                                  <p:childTnLst>
                                    <p:set>
                                      <p:cBhvr additive="base">
                                        <p:cTn id="21" dur="1" fill="hold">
                                          <p:stCondLst>
                                            <p:cond delay="0"/>
                                          </p:stCondLst>
                                        </p:cTn>
                                        <p:tgtEl>
                                          <p:spTgt spid="2217">
                                            <p:txEl>
                                              <p:charRg st="34" end="43"/>
                                            </p:txEl>
                                          </p:spTgt>
                                        </p:tgtEl>
                                        <p:attrNameLst>
                                          <p:attrName>style.visibility</p:attrName>
                                        </p:attrNameLst>
                                      </p:cBhvr>
                                      <p:to>
                                        <p:strVal val="visible"/>
                                      </p:to>
                                    </p:set>
                                    <p:animEffect transition="in" filter="barn(outHorizontal)">
                                      <p:cBhvr additive="base">
                                        <p:cTn id="22" dur="500"/>
                                        <p:tgtEl>
                                          <p:spTgt spid="2217">
                                            <p:txEl>
                                              <p:charRg st="34" end="43"/>
                                            </p:txEl>
                                          </p:spTgt>
                                        </p:tgtEl>
                                      </p:cBhvr>
                                    </p:animEffect>
                                  </p:childTnLst>
                                </p:cTn>
                              </p:par>
                              <p:par>
                                <p:cTn id="23" presetID="16" presetClass="entr" presetSubtype="42" fill="hold" grpId="0" nodeType="withEffect">
                                  <p:childTnLst>
                                    <p:set>
                                      <p:cBhvr additive="base">
                                        <p:cTn id="24" dur="1" fill="hold">
                                          <p:stCondLst>
                                            <p:cond delay="0"/>
                                          </p:stCondLst>
                                        </p:cTn>
                                        <p:tgtEl>
                                          <p:spTgt spid="2217">
                                            <p:txEl>
                                              <p:charRg st="43" end="67"/>
                                            </p:txEl>
                                          </p:spTgt>
                                        </p:tgtEl>
                                        <p:attrNameLst>
                                          <p:attrName>style.visibility</p:attrName>
                                        </p:attrNameLst>
                                      </p:cBhvr>
                                      <p:to>
                                        <p:strVal val="visible"/>
                                      </p:to>
                                    </p:set>
                                    <p:animEffect transition="in" filter="barn(outHorizontal)">
                                      <p:cBhvr additive="base">
                                        <p:cTn id="25" dur="500"/>
                                        <p:tgtEl>
                                          <p:spTgt spid="2217">
                                            <p:txEl>
                                              <p:charRg st="43" end="67"/>
                                            </p:txEl>
                                          </p:spTgt>
                                        </p:tgtEl>
                                      </p:cBhvr>
                                    </p:animEffect>
                                  </p:childTnLst>
                                </p:cTn>
                              </p:par>
                              <p:par>
                                <p:cTn id="26" presetID="16" presetClass="entr" presetSubtype="42" fill="hold" grpId="0" nodeType="withEffect">
                                  <p:childTnLst>
                                    <p:set>
                                      <p:cBhvr additive="base">
                                        <p:cTn id="27" dur="1" fill="hold">
                                          <p:stCondLst>
                                            <p:cond delay="0"/>
                                          </p:stCondLst>
                                        </p:cTn>
                                        <p:tgtEl>
                                          <p:spTgt spid="2217">
                                            <p:txEl>
                                              <p:charRg st="67" end="90"/>
                                            </p:txEl>
                                          </p:spTgt>
                                        </p:tgtEl>
                                        <p:attrNameLst>
                                          <p:attrName>style.visibility</p:attrName>
                                        </p:attrNameLst>
                                      </p:cBhvr>
                                      <p:to>
                                        <p:strVal val="visible"/>
                                      </p:to>
                                    </p:set>
                                    <p:animEffect transition="in" filter="barn(outHorizontal)">
                                      <p:cBhvr additive="base">
                                        <p:cTn id="28" dur="500"/>
                                        <p:tgtEl>
                                          <p:spTgt spid="2217">
                                            <p:txEl>
                                              <p:charRg st="67" end="90"/>
                                            </p:txEl>
                                          </p:spTgt>
                                        </p:tgtEl>
                                      </p:cBhvr>
                                    </p:animEffect>
                                  </p:childTnLst>
                                </p:cTn>
                              </p:par>
                              <p:par>
                                <p:cTn id="29" presetID="16" presetClass="entr" presetSubtype="42" fill="hold" grpId="0" nodeType="withEffect">
                                  <p:childTnLst>
                                    <p:set>
                                      <p:cBhvr additive="base">
                                        <p:cTn id="30" dur="1" fill="hold">
                                          <p:stCondLst>
                                            <p:cond delay="0"/>
                                          </p:stCondLst>
                                        </p:cTn>
                                        <p:tgtEl>
                                          <p:spTgt spid="2217">
                                            <p:txEl>
                                              <p:charRg st="90" end="99"/>
                                            </p:txEl>
                                          </p:spTgt>
                                        </p:tgtEl>
                                        <p:attrNameLst>
                                          <p:attrName>style.visibility</p:attrName>
                                        </p:attrNameLst>
                                      </p:cBhvr>
                                      <p:to>
                                        <p:strVal val="visible"/>
                                      </p:to>
                                    </p:set>
                                    <p:animEffect transition="in" filter="barn(outHorizontal)">
                                      <p:cBhvr additive="base">
                                        <p:cTn id="31" dur="500"/>
                                        <p:tgtEl>
                                          <p:spTgt spid="2217">
                                            <p:txEl>
                                              <p:charRg st="90" end="99"/>
                                            </p:txEl>
                                          </p:spTgt>
                                        </p:tgtEl>
                                      </p:cBhvr>
                                    </p:animEffect>
                                  </p:childTnLst>
                                </p:cTn>
                              </p:par>
                              <p:par>
                                <p:cTn id="32" presetID="16" presetClass="entr" presetSubtype="42" fill="hold" grpId="0" nodeType="withEffect">
                                  <p:childTnLst>
                                    <p:set>
                                      <p:cBhvr additive="base">
                                        <p:cTn id="33" dur="1" fill="hold">
                                          <p:stCondLst>
                                            <p:cond delay="0"/>
                                          </p:stCondLst>
                                        </p:cTn>
                                        <p:tgtEl>
                                          <p:spTgt spid="2217">
                                            <p:txEl>
                                              <p:charRg st="99" end="107"/>
                                            </p:txEl>
                                          </p:spTgt>
                                        </p:tgtEl>
                                        <p:attrNameLst>
                                          <p:attrName>style.visibility</p:attrName>
                                        </p:attrNameLst>
                                      </p:cBhvr>
                                      <p:to>
                                        <p:strVal val="visible"/>
                                      </p:to>
                                    </p:set>
                                    <p:animEffect transition="in" filter="barn(outHorizontal)">
                                      <p:cBhvr additive="base">
                                        <p:cTn id="34" dur="500"/>
                                        <p:tgtEl>
                                          <p:spTgt spid="2217">
                                            <p:txEl>
                                              <p:charRg st="99" end="107"/>
                                            </p:txEl>
                                          </p:spTgt>
                                        </p:tgtEl>
                                      </p:cBhvr>
                                    </p:animEffect>
                                  </p:childTnLst>
                                </p:cTn>
                              </p:par>
                              <p:par>
                                <p:cTn id="35" presetID="16" presetClass="entr" presetSubtype="42" fill="hold" grpId="0" nodeType="withEffect">
                                  <p:childTnLst>
                                    <p:set>
                                      <p:cBhvr additive="base">
                                        <p:cTn id="36" dur="1" fill="hold">
                                          <p:stCondLst>
                                            <p:cond delay="0"/>
                                          </p:stCondLst>
                                        </p:cTn>
                                        <p:tgtEl>
                                          <p:spTgt spid="2217">
                                            <p:txEl>
                                              <p:charRg st="107" end="112"/>
                                            </p:txEl>
                                          </p:spTgt>
                                        </p:tgtEl>
                                        <p:attrNameLst>
                                          <p:attrName>style.visibility</p:attrName>
                                        </p:attrNameLst>
                                      </p:cBhvr>
                                      <p:to>
                                        <p:strVal val="visible"/>
                                      </p:to>
                                    </p:set>
                                    <p:animEffect transition="in" filter="barn(outHorizontal)">
                                      <p:cBhvr additive="base">
                                        <p:cTn id="37" dur="500"/>
                                        <p:tgtEl>
                                          <p:spTgt spid="2217">
                                            <p:txEl>
                                              <p:charRg st="107" end="1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7"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20" name="标题 2219"/>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sp>
        <p:nvSpPr>
          <p:cNvPr id="2221" name="文本占位符 2220"/>
          <p:cNvSpPr/>
          <p:nvPr>
            <p:ph type="body" idx="4294967295"/>
          </p:nvPr>
        </p:nvSpPr>
        <p:spPr>
          <a:xfrm>
            <a:off x="746125" y="1979612"/>
            <a:ext cx="5380038" cy="3605212"/>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营销传播组合</a:t>
            </a:r>
            <a:endParaRPr>
              <a:ea typeface="方正姚体" pitchFamily="2" charset="-122"/>
            </a:endParaRPr>
          </a:p>
          <a:p>
            <a:pPr lvl="1"/>
            <a:r>
              <a:rPr>
                <a:ea typeface="华文新魏" pitchFamily="2" charset="-122"/>
              </a:rPr>
              <a:t>常见的营销传播工具</a:t>
            </a:r>
            <a:endParaRPr>
              <a:ea typeface="华文新魏" pitchFamily="2" charset="-122"/>
            </a:endParaRPr>
          </a:p>
          <a:p>
            <a:pPr lvl="2"/>
            <a:r>
              <a:rPr>
                <a:ea typeface="华文新魏" pitchFamily="2" charset="-122"/>
              </a:rPr>
              <a:t>广告</a:t>
            </a:r>
            <a:endParaRPr>
              <a:ea typeface="华文新魏" pitchFamily="2" charset="-122"/>
            </a:endParaRPr>
          </a:p>
          <a:p>
            <a:pPr lvl="2"/>
            <a:r>
              <a:rPr>
                <a:ea typeface="华文新魏" pitchFamily="2" charset="-122"/>
              </a:rPr>
              <a:t>销售促进</a:t>
            </a:r>
            <a:endParaRPr>
              <a:ea typeface="华文新魏" pitchFamily="2" charset="-122"/>
            </a:endParaRPr>
          </a:p>
          <a:p>
            <a:pPr lvl="2"/>
            <a:r>
              <a:rPr>
                <a:ea typeface="华文新魏" pitchFamily="2" charset="-122"/>
              </a:rPr>
              <a:t>事件和体验</a:t>
            </a:r>
            <a:endParaRPr>
              <a:ea typeface="华文新魏" pitchFamily="2" charset="-122"/>
            </a:endParaRPr>
          </a:p>
          <a:p>
            <a:pPr lvl="2"/>
            <a:r>
              <a:rPr>
                <a:ea typeface="华文新魏" pitchFamily="2" charset="-122"/>
              </a:rPr>
              <a:t>公共关系和宣传</a:t>
            </a:r>
            <a:endParaRPr>
              <a:ea typeface="华文新魏" pitchFamily="2" charset="-122"/>
            </a:endParaRPr>
          </a:p>
          <a:p>
            <a:pPr lvl="2"/>
            <a:r>
              <a:rPr>
                <a:ea typeface="华文新魏" pitchFamily="2" charset="-122"/>
              </a:rPr>
              <a:t>人员推销</a:t>
            </a:r>
            <a:endParaRPr>
              <a:ea typeface="华文新魏" pitchFamily="2" charset="-122"/>
            </a:endParaRPr>
          </a:p>
          <a:p>
            <a:pPr lvl="2"/>
            <a:r>
              <a:rPr>
                <a:ea typeface="华文新魏" pitchFamily="2" charset="-122"/>
              </a:rPr>
              <a:t>直接推销</a:t>
            </a:r>
            <a:endParaRPr>
              <a:ea typeface="华文新魏" pitchFamily="2" charset="-122"/>
            </a:endParaRPr>
          </a:p>
        </p:txBody>
      </p:sp>
      <p:sp>
        <p:nvSpPr>
          <p:cNvPr id="2222"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23"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842195CF-819E-4695-82F0-494F2628F129}"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24"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21">
                                            <p:txEl>
                                              <p:charRg st="0" end="7"/>
                                            </p:txEl>
                                          </p:spTgt>
                                        </p:tgtEl>
                                        <p:attrNameLst>
                                          <p:attrName>style.visibility</p:attrName>
                                        </p:attrNameLst>
                                      </p:cBhvr>
                                      <p:to>
                                        <p:strVal val="visible"/>
                                      </p:to>
                                    </p:set>
                                    <p:animEffect transition="in" filter="barn(outHorizontal)">
                                      <p:cBhvr additive="base">
                                        <p:cTn id="7" dur="500"/>
                                        <p:tgtEl>
                                          <p:spTgt spid="2221">
                                            <p:txEl>
                                              <p:charRg st="0" end="7"/>
                                            </p:txEl>
                                          </p:spTgt>
                                        </p:tgtEl>
                                      </p:cBhvr>
                                    </p:animEffect>
                                  </p:childTnLst>
                                </p:cTn>
                              </p:par>
                              <p:par>
                                <p:cTn id="8" presetID="16" presetClass="entr" presetSubtype="42" fill="hold" grpId="0" nodeType="withEffect">
                                  <p:childTnLst>
                                    <p:set>
                                      <p:cBhvr additive="base">
                                        <p:cTn id="9" dur="1" fill="hold">
                                          <p:stCondLst>
                                            <p:cond delay="0"/>
                                          </p:stCondLst>
                                        </p:cTn>
                                        <p:tgtEl>
                                          <p:spTgt spid="2221">
                                            <p:txEl>
                                              <p:charRg st="7" end="17"/>
                                            </p:txEl>
                                          </p:spTgt>
                                        </p:tgtEl>
                                        <p:attrNameLst>
                                          <p:attrName>style.visibility</p:attrName>
                                        </p:attrNameLst>
                                      </p:cBhvr>
                                      <p:to>
                                        <p:strVal val="visible"/>
                                      </p:to>
                                    </p:set>
                                    <p:animEffect transition="in" filter="barn(outHorizontal)">
                                      <p:cBhvr additive="base">
                                        <p:cTn id="10" dur="500"/>
                                        <p:tgtEl>
                                          <p:spTgt spid="2221">
                                            <p:txEl>
                                              <p:charRg st="7" end="17"/>
                                            </p:txEl>
                                          </p:spTgt>
                                        </p:tgtEl>
                                      </p:cBhvr>
                                    </p:animEffect>
                                  </p:childTnLst>
                                </p:cTn>
                              </p:par>
                              <p:par>
                                <p:cTn id="11" presetID="16" presetClass="entr" presetSubtype="42" fill="hold" grpId="0" nodeType="withEffect">
                                  <p:childTnLst>
                                    <p:set>
                                      <p:cBhvr additive="base">
                                        <p:cTn id="12" dur="1" fill="hold">
                                          <p:stCondLst>
                                            <p:cond delay="0"/>
                                          </p:stCondLst>
                                        </p:cTn>
                                        <p:tgtEl>
                                          <p:spTgt spid="2221">
                                            <p:txEl>
                                              <p:charRg st="17" end="20"/>
                                            </p:txEl>
                                          </p:spTgt>
                                        </p:tgtEl>
                                        <p:attrNameLst>
                                          <p:attrName>style.visibility</p:attrName>
                                        </p:attrNameLst>
                                      </p:cBhvr>
                                      <p:to>
                                        <p:strVal val="visible"/>
                                      </p:to>
                                    </p:set>
                                    <p:animEffect transition="in" filter="barn(outHorizontal)">
                                      <p:cBhvr additive="base">
                                        <p:cTn id="13" dur="500"/>
                                        <p:tgtEl>
                                          <p:spTgt spid="2221">
                                            <p:txEl>
                                              <p:charRg st="17" end="20"/>
                                            </p:txEl>
                                          </p:spTgt>
                                        </p:tgtEl>
                                      </p:cBhvr>
                                    </p:animEffect>
                                  </p:childTnLst>
                                </p:cTn>
                              </p:par>
                              <p:par>
                                <p:cTn id="14" presetID="16" presetClass="entr" presetSubtype="42" fill="hold" grpId="0" nodeType="withEffect">
                                  <p:childTnLst>
                                    <p:set>
                                      <p:cBhvr additive="base">
                                        <p:cTn id="15" dur="1" fill="hold">
                                          <p:stCondLst>
                                            <p:cond delay="0"/>
                                          </p:stCondLst>
                                        </p:cTn>
                                        <p:tgtEl>
                                          <p:spTgt spid="2221">
                                            <p:txEl>
                                              <p:charRg st="20" end="25"/>
                                            </p:txEl>
                                          </p:spTgt>
                                        </p:tgtEl>
                                        <p:attrNameLst>
                                          <p:attrName>style.visibility</p:attrName>
                                        </p:attrNameLst>
                                      </p:cBhvr>
                                      <p:to>
                                        <p:strVal val="visible"/>
                                      </p:to>
                                    </p:set>
                                    <p:animEffect transition="in" filter="barn(outHorizontal)">
                                      <p:cBhvr additive="base">
                                        <p:cTn id="16" dur="500"/>
                                        <p:tgtEl>
                                          <p:spTgt spid="2221">
                                            <p:txEl>
                                              <p:charRg st="20" end="25"/>
                                            </p:txEl>
                                          </p:spTgt>
                                        </p:tgtEl>
                                      </p:cBhvr>
                                    </p:animEffect>
                                  </p:childTnLst>
                                </p:cTn>
                              </p:par>
                              <p:par>
                                <p:cTn id="17" presetID="16" presetClass="entr" presetSubtype="42" fill="hold" grpId="0" nodeType="withEffect">
                                  <p:childTnLst>
                                    <p:set>
                                      <p:cBhvr additive="base">
                                        <p:cTn id="18" dur="1" fill="hold">
                                          <p:stCondLst>
                                            <p:cond delay="0"/>
                                          </p:stCondLst>
                                        </p:cTn>
                                        <p:tgtEl>
                                          <p:spTgt spid="2221">
                                            <p:txEl>
                                              <p:charRg st="25" end="31"/>
                                            </p:txEl>
                                          </p:spTgt>
                                        </p:tgtEl>
                                        <p:attrNameLst>
                                          <p:attrName>style.visibility</p:attrName>
                                        </p:attrNameLst>
                                      </p:cBhvr>
                                      <p:to>
                                        <p:strVal val="visible"/>
                                      </p:to>
                                    </p:set>
                                    <p:animEffect transition="in" filter="barn(outHorizontal)">
                                      <p:cBhvr additive="base">
                                        <p:cTn id="19" dur="500"/>
                                        <p:tgtEl>
                                          <p:spTgt spid="2221">
                                            <p:txEl>
                                              <p:charRg st="25" end="31"/>
                                            </p:txEl>
                                          </p:spTgt>
                                        </p:tgtEl>
                                      </p:cBhvr>
                                    </p:animEffect>
                                  </p:childTnLst>
                                </p:cTn>
                              </p:par>
                              <p:par>
                                <p:cTn id="20" presetID="16" presetClass="entr" presetSubtype="42" fill="hold" grpId="0" nodeType="withEffect">
                                  <p:childTnLst>
                                    <p:set>
                                      <p:cBhvr additive="base">
                                        <p:cTn id="21" dur="1" fill="hold">
                                          <p:stCondLst>
                                            <p:cond delay="0"/>
                                          </p:stCondLst>
                                        </p:cTn>
                                        <p:tgtEl>
                                          <p:spTgt spid="2221">
                                            <p:txEl>
                                              <p:charRg st="31" end="39"/>
                                            </p:txEl>
                                          </p:spTgt>
                                        </p:tgtEl>
                                        <p:attrNameLst>
                                          <p:attrName>style.visibility</p:attrName>
                                        </p:attrNameLst>
                                      </p:cBhvr>
                                      <p:to>
                                        <p:strVal val="visible"/>
                                      </p:to>
                                    </p:set>
                                    <p:animEffect transition="in" filter="barn(outHorizontal)">
                                      <p:cBhvr additive="base">
                                        <p:cTn id="22" dur="500"/>
                                        <p:tgtEl>
                                          <p:spTgt spid="2221">
                                            <p:txEl>
                                              <p:charRg st="31" end="39"/>
                                            </p:txEl>
                                          </p:spTgt>
                                        </p:tgtEl>
                                      </p:cBhvr>
                                    </p:animEffect>
                                  </p:childTnLst>
                                </p:cTn>
                              </p:par>
                              <p:par>
                                <p:cTn id="23" presetID="16" presetClass="entr" presetSubtype="42" fill="hold" grpId="0" nodeType="withEffect">
                                  <p:childTnLst>
                                    <p:set>
                                      <p:cBhvr additive="base">
                                        <p:cTn id="24" dur="1" fill="hold">
                                          <p:stCondLst>
                                            <p:cond delay="0"/>
                                          </p:stCondLst>
                                        </p:cTn>
                                        <p:tgtEl>
                                          <p:spTgt spid="2221">
                                            <p:txEl>
                                              <p:charRg st="39" end="44"/>
                                            </p:txEl>
                                          </p:spTgt>
                                        </p:tgtEl>
                                        <p:attrNameLst>
                                          <p:attrName>style.visibility</p:attrName>
                                        </p:attrNameLst>
                                      </p:cBhvr>
                                      <p:to>
                                        <p:strVal val="visible"/>
                                      </p:to>
                                    </p:set>
                                    <p:animEffect transition="in" filter="barn(outHorizontal)">
                                      <p:cBhvr additive="base">
                                        <p:cTn id="25" dur="500"/>
                                        <p:tgtEl>
                                          <p:spTgt spid="2221">
                                            <p:txEl>
                                              <p:charRg st="39" end="44"/>
                                            </p:txEl>
                                          </p:spTgt>
                                        </p:tgtEl>
                                      </p:cBhvr>
                                    </p:animEffect>
                                  </p:childTnLst>
                                </p:cTn>
                              </p:par>
                              <p:par>
                                <p:cTn id="26" presetID="16" presetClass="entr" presetSubtype="42" fill="hold" grpId="0" nodeType="withEffect">
                                  <p:childTnLst>
                                    <p:set>
                                      <p:cBhvr additive="base">
                                        <p:cTn id="27" dur="1" fill="hold">
                                          <p:stCondLst>
                                            <p:cond delay="0"/>
                                          </p:stCondLst>
                                        </p:cTn>
                                        <p:tgtEl>
                                          <p:spTgt spid="2221">
                                            <p:txEl>
                                              <p:charRg st="44" end="49"/>
                                            </p:txEl>
                                          </p:spTgt>
                                        </p:tgtEl>
                                        <p:attrNameLst>
                                          <p:attrName>style.visibility</p:attrName>
                                        </p:attrNameLst>
                                      </p:cBhvr>
                                      <p:to>
                                        <p:strVal val="visible"/>
                                      </p:to>
                                    </p:set>
                                    <p:animEffect transition="in" filter="barn(outHorizontal)">
                                      <p:cBhvr additive="base">
                                        <p:cTn id="28" dur="500"/>
                                        <p:tgtEl>
                                          <p:spTgt spid="2221">
                                            <p:txEl>
                                              <p:charRg st="44" end="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1"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24" name="标题 2223"/>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第三节 有效的品牌传播</a:t>
            </a:r>
            <a:endParaRPr>
              <a:ea typeface="隶书" pitchFamily="49" charset="-122"/>
            </a:endParaRPr>
          </a:p>
        </p:txBody>
      </p:sp>
      <p:sp>
        <p:nvSpPr>
          <p:cNvPr id="2225" name="文本占位符 2224"/>
          <p:cNvSpPr/>
          <p:nvPr>
            <p:ph type="body" idx="4294967295"/>
          </p:nvPr>
        </p:nvSpPr>
        <p:spPr>
          <a:xfrm>
            <a:off x="755650" y="1916112"/>
            <a:ext cx="8208962" cy="4033838"/>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1"/>
            <a:r>
              <a:rPr>
                <a:ea typeface="华文新魏" pitchFamily="2" charset="-122"/>
              </a:rPr>
              <a:t>影响营销传播组合的因素</a:t>
            </a:r>
            <a:endParaRPr>
              <a:ea typeface="华文新魏" pitchFamily="2" charset="-122"/>
            </a:endParaRPr>
          </a:p>
          <a:p>
            <a:pPr lvl="2"/>
            <a:r>
              <a:rPr>
                <a:ea typeface="华文新魏" pitchFamily="2" charset="-122"/>
              </a:rPr>
              <a:t>产品市场类型：例如，消费品的营销者喜欢销售促进和广告的组合，而工业品的营销者更注重人员推销。</a:t>
            </a:r>
            <a:endParaRPr>
              <a:ea typeface="华文新魏" pitchFamily="2" charset="-122"/>
            </a:endParaRPr>
          </a:p>
          <a:p>
            <a:pPr lvl="2"/>
            <a:r>
              <a:rPr>
                <a:ea typeface="华文新魏" pitchFamily="2" charset="-122"/>
              </a:rPr>
              <a:t>购买者准备阶段：例如，在创立知名度阶段，广告和公共宣传十分重要，而在销售成交阶段消费者主要受人员推销和销售促进的影响。</a:t>
            </a:r>
            <a:endParaRPr>
              <a:ea typeface="华文新魏" pitchFamily="2" charset="-122"/>
            </a:endParaRPr>
          </a:p>
          <a:p>
            <a:pPr lvl="2"/>
            <a:r>
              <a:rPr>
                <a:ea typeface="华文新魏" pitchFamily="2" charset="-122"/>
              </a:rPr>
              <a:t>产品生命周期阶段：例如，在产品导入阶段，广告、事件和体验及宣传推广效果很好，而在产品成长阶段，广告、事件和体验及人员推销都变得更为重要。</a:t>
            </a:r>
            <a:endParaRPr>
              <a:ea typeface="方正姚体" pitchFamily="2" charset="-122"/>
            </a:endParaRPr>
          </a:p>
        </p:txBody>
      </p:sp>
      <p:sp>
        <p:nvSpPr>
          <p:cNvPr id="2226"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27"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5E5B6EB8-0141-4608-825A-51E8DC8EFBF9}"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28"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childTnLst>
                                    <p:set>
                                      <p:cBhvr additive="base">
                                        <p:cTn id="6" dur="1" fill="hold">
                                          <p:stCondLst>
                                            <p:cond delay="0"/>
                                          </p:stCondLst>
                                        </p:cTn>
                                        <p:tgtEl>
                                          <p:spTgt spid="2225">
                                            <p:txEl>
                                              <p:charRg st="0" end="12"/>
                                            </p:txEl>
                                          </p:spTgt>
                                        </p:tgtEl>
                                        <p:attrNameLst>
                                          <p:attrName>style.visibility</p:attrName>
                                        </p:attrNameLst>
                                      </p:cBhvr>
                                      <p:to>
                                        <p:strVal val="visible"/>
                                      </p:to>
                                    </p:set>
                                    <p:animEffect transition="in" filter="barn(outHorizontal)">
                                      <p:cBhvr additive="base">
                                        <p:cTn id="7" dur="500"/>
                                        <p:tgtEl>
                                          <p:spTgt spid="2225">
                                            <p:txEl>
                                              <p:charRg st="0" end="12"/>
                                            </p:txEl>
                                          </p:spTgt>
                                        </p:tgtEl>
                                      </p:cBhvr>
                                    </p:animEffect>
                                  </p:childTnLst>
                                </p:cTn>
                              </p:par>
                              <p:par>
                                <p:cTn id="8" presetID="16" presetClass="entr" presetSubtype="42" fill="hold" grpId="0" nodeType="withEffect">
                                  <p:childTnLst>
                                    <p:set>
                                      <p:cBhvr additive="base">
                                        <p:cTn id="9" dur="1" fill="hold">
                                          <p:stCondLst>
                                            <p:cond delay="0"/>
                                          </p:stCondLst>
                                        </p:cTn>
                                        <p:tgtEl>
                                          <p:spTgt spid="2225">
                                            <p:txEl>
                                              <p:charRg st="12" end="59"/>
                                            </p:txEl>
                                          </p:spTgt>
                                        </p:tgtEl>
                                        <p:attrNameLst>
                                          <p:attrName>style.visibility</p:attrName>
                                        </p:attrNameLst>
                                      </p:cBhvr>
                                      <p:to>
                                        <p:strVal val="visible"/>
                                      </p:to>
                                    </p:set>
                                    <p:animEffect transition="in" filter="barn(outHorizontal)">
                                      <p:cBhvr additive="base">
                                        <p:cTn id="10" dur="500"/>
                                        <p:tgtEl>
                                          <p:spTgt spid="2225">
                                            <p:txEl>
                                              <p:charRg st="12" end="59"/>
                                            </p:txEl>
                                          </p:spTgt>
                                        </p:tgtEl>
                                      </p:cBhvr>
                                    </p:animEffect>
                                  </p:childTnLst>
                                </p:cTn>
                              </p:par>
                              <p:par>
                                <p:cTn id="11" presetID="16" presetClass="entr" presetSubtype="42" fill="hold" grpId="0" nodeType="withEffect">
                                  <p:childTnLst>
                                    <p:set>
                                      <p:cBhvr additive="base">
                                        <p:cTn id="12" dur="1" fill="hold">
                                          <p:stCondLst>
                                            <p:cond delay="0"/>
                                          </p:stCondLst>
                                        </p:cTn>
                                        <p:tgtEl>
                                          <p:spTgt spid="2225">
                                            <p:txEl>
                                              <p:charRg st="59" end="119"/>
                                            </p:txEl>
                                          </p:spTgt>
                                        </p:tgtEl>
                                        <p:attrNameLst>
                                          <p:attrName>style.visibility</p:attrName>
                                        </p:attrNameLst>
                                      </p:cBhvr>
                                      <p:to>
                                        <p:strVal val="visible"/>
                                      </p:to>
                                    </p:set>
                                    <p:animEffect transition="in" filter="barn(outHorizontal)">
                                      <p:cBhvr additive="base">
                                        <p:cTn id="13" dur="500"/>
                                        <p:tgtEl>
                                          <p:spTgt spid="2225">
                                            <p:txEl>
                                              <p:charRg st="59" end="119"/>
                                            </p:txEl>
                                          </p:spTgt>
                                        </p:tgtEl>
                                      </p:cBhvr>
                                    </p:animEffect>
                                  </p:childTnLst>
                                </p:cTn>
                              </p:par>
                              <p:par>
                                <p:cTn id="14" presetID="16" presetClass="entr" presetSubtype="42" fill="hold" grpId="0" nodeType="withEffect">
                                  <p:childTnLst>
                                    <p:set>
                                      <p:cBhvr additive="base">
                                        <p:cTn id="15" dur="1" fill="hold">
                                          <p:stCondLst>
                                            <p:cond delay="0"/>
                                          </p:stCondLst>
                                        </p:cTn>
                                        <p:tgtEl>
                                          <p:spTgt spid="2225">
                                            <p:txEl>
                                              <p:charRg st="119" end="188"/>
                                            </p:txEl>
                                          </p:spTgt>
                                        </p:tgtEl>
                                        <p:attrNameLst>
                                          <p:attrName>style.visibility</p:attrName>
                                        </p:attrNameLst>
                                      </p:cBhvr>
                                      <p:to>
                                        <p:strVal val="visible"/>
                                      </p:to>
                                    </p:set>
                                    <p:animEffect transition="in" filter="barn(outHorizontal)">
                                      <p:cBhvr additive="base">
                                        <p:cTn id="16" dur="500"/>
                                        <p:tgtEl>
                                          <p:spTgt spid="2225">
                                            <p:txEl>
                                              <p:charRg st="119" end="18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28" name="标题 2227"/>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第四节 品牌整合营销</a:t>
            </a:r>
            <a:endParaRPr>
              <a:ea typeface="隶书" pitchFamily="49" charset="-122"/>
            </a:endParaRPr>
          </a:p>
        </p:txBody>
      </p:sp>
      <p:sp>
        <p:nvSpPr>
          <p:cNvPr id="2229" name="文本占位符 2228"/>
          <p:cNvSpPr/>
          <p:nvPr>
            <p:ph type="body" idx="4294967295"/>
          </p:nvPr>
        </p:nvSpPr>
        <p:spPr>
          <a:xfrm>
            <a:off x="304800" y="1981200"/>
            <a:ext cx="8313738" cy="262572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a:p>
            <a:pPr lvl="0">
              <a:lnSpc>
                <a:spcPct val="80000"/>
              </a:lnSpc>
            </a:pPr>
            <a:endParaRPr sz="2000">
              <a:ea typeface="华文新魏" pitchFamily="2" charset="-122"/>
            </a:endParaRPr>
          </a:p>
        </p:txBody>
      </p:sp>
      <p:grpSp>
        <p:nvGrpSpPr>
          <p:cNvPr id="2230" name="组合 2229"/>
          <p:cNvGrpSpPr/>
          <p:nvPr/>
        </p:nvGrpSpPr>
        <p:grpSpPr>
          <a:xfrm>
            <a:off x="1476375" y="2133600"/>
            <a:ext cx="5867400" cy="3276600"/>
            <a:chOff x="1111" y="1253"/>
            <a:chExt cx="3696" cy="2064"/>
          </a:xfrm>
        </p:grpSpPr>
        <p:grpSp>
          <p:nvGrpSpPr>
            <p:cNvPr id="2231" name="组合 2230"/>
            <p:cNvGrpSpPr/>
            <p:nvPr/>
          </p:nvGrpSpPr>
          <p:grpSpPr>
            <a:xfrm>
              <a:off x="1111" y="1253"/>
              <a:ext cx="3696" cy="624"/>
              <a:chOff x="912" y="1008"/>
              <a:chExt cx="3984" cy="912"/>
            </a:xfrm>
          </p:grpSpPr>
          <p:sp>
            <p:nvSpPr>
              <p:cNvPr id="2232" name="圆角矩形 2231"/>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233" name="组合 2232"/>
              <p:cNvGrpSpPr/>
              <p:nvPr/>
            </p:nvGrpSpPr>
            <p:grpSpPr>
              <a:xfrm>
                <a:off x="999" y="1092"/>
                <a:ext cx="768" cy="746"/>
                <a:chOff x="999" y="1092"/>
                <a:chExt cx="768" cy="746"/>
              </a:xfrm>
            </p:grpSpPr>
            <p:sp>
              <p:nvSpPr>
                <p:cNvPr id="2234" name="圆角矩形 2233"/>
                <p:cNvSpPr/>
                <p:nvPr/>
              </p:nvSpPr>
              <p:spPr bwMode="gray">
                <a:xfrm>
                  <a:off x="999" y="1092"/>
                  <a:ext cx="768" cy="746"/>
                </a:xfrm>
                <a:prstGeom prst="roundRect">
                  <a:avLst>
                    <a:gd name="adj" fmla="val 11921"/>
                  </a:avLst>
                </a:prstGeom>
                <a:solidFill>
                  <a:srgbClr val="007572"/>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235" name="任意多边形 2234"/>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236" name="矩形 2235"/>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一</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237" name="矩形 2236"/>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eaLnBrk="0" fontAlgn="base" hangingPunct="0">
                  <a:lnSpc>
                    <a:spcPct val="100000"/>
                  </a:lnSpc>
                  <a:spcBef>
                    <a:spcPct val="0"/>
                  </a:spcBef>
                  <a:spcAft>
                    <a:spcPct val="0"/>
                  </a:spcAft>
                  <a:buClrTx/>
                  <a:buSzTx/>
                </a:pPr>
                <a:r>
                  <a:rPr kumimoji="0" sz="3200" u="none">
                    <a:latin typeface="Tahoma" panose="020B0604030504040204" pitchFamily="34" charset="0"/>
                    <a:ea typeface="华文新魏" pitchFamily="2" charset="-122"/>
                  </a:rPr>
                  <a:t>整合营销传播的定义</a:t>
                </a:r>
                <a:endParaRPr kumimoji="0" sz="3200" u="none">
                  <a:latin typeface="Tahoma" panose="020B0604030504040204" pitchFamily="34" charset="0"/>
                  <a:ea typeface="华文新魏" pitchFamily="2" charset="-122"/>
                </a:endParaRPr>
              </a:p>
            </p:txBody>
          </p:sp>
        </p:grpSp>
        <p:grpSp>
          <p:nvGrpSpPr>
            <p:cNvPr id="2238" name="组合 2237"/>
            <p:cNvGrpSpPr/>
            <p:nvPr/>
          </p:nvGrpSpPr>
          <p:grpSpPr>
            <a:xfrm>
              <a:off x="1111" y="2693"/>
              <a:ext cx="3696" cy="624"/>
              <a:chOff x="912" y="1008"/>
              <a:chExt cx="3984" cy="912"/>
            </a:xfrm>
          </p:grpSpPr>
          <p:sp>
            <p:nvSpPr>
              <p:cNvPr id="2239" name="圆角矩形 2238"/>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240" name="组合 2239"/>
              <p:cNvGrpSpPr/>
              <p:nvPr/>
            </p:nvGrpSpPr>
            <p:grpSpPr>
              <a:xfrm>
                <a:off x="999" y="1092"/>
                <a:ext cx="768" cy="746"/>
                <a:chOff x="999" y="1092"/>
                <a:chExt cx="768" cy="746"/>
              </a:xfrm>
            </p:grpSpPr>
            <p:sp>
              <p:nvSpPr>
                <p:cNvPr id="2241" name="圆角矩形 2240"/>
                <p:cNvSpPr/>
                <p:nvPr/>
              </p:nvSpPr>
              <p:spPr bwMode="gray">
                <a:xfrm>
                  <a:off x="999" y="1092"/>
                  <a:ext cx="768" cy="746"/>
                </a:xfrm>
                <a:prstGeom prst="roundRect">
                  <a:avLst>
                    <a:gd name="adj" fmla="val 11921"/>
                  </a:avLst>
                </a:prstGeom>
                <a:solidFill>
                  <a:srgbClr val="993366"/>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242" name="任意多边形 2241"/>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243" name="矩形 2242"/>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三</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244" name="矩形 2243"/>
              <p:cNvSpPr/>
              <p:nvPr/>
            </p:nvSpPr>
            <p:spPr bwMode="gray">
              <a:xfrm>
                <a:off x="1872" y="1148"/>
                <a:ext cx="2928" cy="534"/>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20000"/>
                  </a:spcBef>
                  <a:spcAft>
                    <a:spcPct val="0"/>
                  </a:spcAft>
                  <a:buClr>
                    <a:schemeClr val="folHlink"/>
                  </a:buClr>
                  <a:buSzPct val="60000"/>
                  <a:buFont typeface="Wingdings" panose="05000000000000000000" pitchFamily="2" charset="2"/>
                </a:pPr>
                <a:r>
                  <a:rPr kumimoji="0" sz="3200" u="none">
                    <a:latin typeface="Tahoma" panose="020B0604030504040204" pitchFamily="34" charset="0"/>
                    <a:ea typeface="华文新魏" pitchFamily="2" charset="-122"/>
                  </a:rPr>
                  <a:t>整合营销传播的实施</a:t>
                </a:r>
                <a:endParaRPr kumimoji="0" sz="3200" u="none">
                  <a:latin typeface="Tahoma" panose="020B0604030504040204" pitchFamily="34" charset="0"/>
                  <a:ea typeface="华文新魏" pitchFamily="2" charset="-122"/>
                </a:endParaRPr>
              </a:p>
            </p:txBody>
          </p:sp>
        </p:grpSp>
        <p:grpSp>
          <p:nvGrpSpPr>
            <p:cNvPr id="2245" name="组合 2244"/>
            <p:cNvGrpSpPr/>
            <p:nvPr/>
          </p:nvGrpSpPr>
          <p:grpSpPr>
            <a:xfrm>
              <a:off x="1111" y="1973"/>
              <a:ext cx="3696" cy="624"/>
              <a:chOff x="912" y="1008"/>
              <a:chExt cx="3984" cy="912"/>
            </a:xfrm>
          </p:grpSpPr>
          <p:sp>
            <p:nvSpPr>
              <p:cNvPr id="2246" name="圆角矩形 2245"/>
              <p:cNvSpPr/>
              <p:nvPr/>
            </p:nvSpPr>
            <p:spPr bwMode="gray">
              <a:xfrm>
                <a:off x="912" y="1008"/>
                <a:ext cx="3984" cy="912"/>
              </a:xfrm>
              <a:prstGeom prst="roundRect">
                <a:avLst>
                  <a:gd name="adj" fmla="val 10889"/>
                </a:avLst>
              </a:prstGeom>
              <a:gradFill rotWithShape="1">
                <a:gsLst>
                  <a:gs pos="0">
                    <a:srgbClr val="DDDDDD"/>
                  </a:gs>
                  <a:gs pos="50000">
                    <a:srgbClr val="F3F3F3"/>
                  </a:gs>
                  <a:gs pos="100000">
                    <a:srgbClr val="DDDDDD"/>
                  </a:gs>
                </a:gsLst>
                <a:lin ang="2700000" scaled="1"/>
              </a:gradFill>
              <a:ln w="38100" cap="flat">
                <a:solidFill>
                  <a:srgbClr val="FFFFFF"/>
                </a:solidFill>
                <a:prstDash val="solid"/>
                <a:miter lim="800000"/>
                <a:headEnd type="none" w="med" len="med"/>
                <a:tailEnd type="none" w="med" len="med"/>
              </a:ln>
              <a:effectLst>
                <a:outerShdw dist="135003" dir="2928845" algn="ctr">
                  <a:srgbClr val="000000">
                    <a:alpha val="50000"/>
                  </a:srgbClr>
                </a:outerShdw>
              </a:effectLst>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grpSp>
            <p:nvGrpSpPr>
              <p:cNvPr id="2247" name="组合 2246"/>
              <p:cNvGrpSpPr/>
              <p:nvPr/>
            </p:nvGrpSpPr>
            <p:grpSpPr>
              <a:xfrm>
                <a:off x="999" y="1092"/>
                <a:ext cx="768" cy="746"/>
                <a:chOff x="999" y="1092"/>
                <a:chExt cx="768" cy="746"/>
              </a:xfrm>
            </p:grpSpPr>
            <p:sp>
              <p:nvSpPr>
                <p:cNvPr id="2248" name="圆角矩形 2247"/>
                <p:cNvSpPr/>
                <p:nvPr/>
              </p:nvSpPr>
              <p:spPr bwMode="gray">
                <a:xfrm>
                  <a:off x="999" y="1092"/>
                  <a:ext cx="768" cy="746"/>
                </a:xfrm>
                <a:prstGeom prst="roundRect">
                  <a:avLst>
                    <a:gd name="adj" fmla="val 11921"/>
                  </a:avLst>
                </a:prstGeom>
                <a:solidFill>
                  <a:srgbClr val="008000"/>
                </a:solidFill>
                <a:ln w="38100" cap="flat">
                  <a:solidFill>
                    <a:srgbClr val="FFFFFF"/>
                  </a:solid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249" name="任意多边形 2248"/>
                <p:cNvSpPr/>
                <p:nvPr/>
              </p:nvSpPr>
              <p:spPr bwMode="gray">
                <a:xfrm>
                  <a:off x="1047" y="1140"/>
                  <a:ext cx="383" cy="373"/>
                </a:xfrm>
                <a:custGeom>
                  <a:avLst/>
                  <a:gdLst/>
                  <a:ahLst/>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E3F5FF"/>
                    </a:gs>
                    <a:gs pos="50000">
                      <a:srgbClr val="CCECFF"/>
                    </a:gs>
                    <a:gs pos="100000">
                      <a:srgbClr val="E3F5FF"/>
                    </a:gs>
                  </a:gsLst>
                  <a:lin ang="2700000" scaled="1"/>
                </a:grad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100000"/>
                    </a:lnSpc>
                    <a:spcBef>
                      <a:spcPct val="0"/>
                    </a:spcBef>
                    <a:spcAft>
                      <a:spcPct val="0"/>
                    </a:spcAft>
                    <a:buClrTx/>
                    <a:buSzTx/>
                  </a:pPr>
                  <a:endParaRPr kumimoji="0" u="none">
                    <a:latin typeface="Arial" panose="020B0604020202020204" pitchFamily="34" charset="0"/>
                    <a:ea typeface="宋体" panose="02010600030101010101" pitchFamily="2" charset="-122"/>
                  </a:endParaRPr>
                </a:p>
              </p:txBody>
            </p:sp>
            <p:sp>
              <p:nvSpPr>
                <p:cNvPr id="2250" name="矩形 2249"/>
                <p:cNvSpPr/>
                <p:nvPr/>
              </p:nvSpPr>
              <p:spPr bwMode="gray">
                <a:xfrm>
                  <a:off x="1189" y="1276"/>
                  <a:ext cx="367" cy="403"/>
                </a:xfrm>
                <a:prstGeom prst="rect">
                  <a:avLst/>
                </a:prstGeom>
                <a:noFill/>
                <a:ln cap="flat">
                  <a:noFill/>
                  <a:prstDash val="solid"/>
                  <a:miter lim="800000"/>
                  <a:headEnd type="none" w="med" len="med"/>
                  <a:tailEnd type="none" w="med" len="med"/>
                </a:ln>
              </p:spPr>
              <p:txBody>
                <a:bodyPr wrap="none" tIns="0" bIns="10800" anchor="t" anchorCtr="0"/>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algn="ctr" eaLnBrk="0" fontAlgn="base" hangingPunct="0">
                    <a:lnSpc>
                      <a:spcPct val="100000"/>
                    </a:lnSpc>
                    <a:spcBef>
                      <a:spcPct val="0"/>
                    </a:spcBef>
                    <a:spcAft>
                      <a:spcPct val="0"/>
                    </a:spcAft>
                    <a:buClrTx/>
                    <a:buSzTx/>
                  </a:pPr>
                  <a:r>
                    <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rPr>
                    <a:t>二</a:t>
                  </a:r>
                  <a:endParaRPr kumimoji="0" sz="2800" u="none">
                    <a:solidFill>
                      <a:srgbClr val="FFFFFF"/>
                    </a:solidFill>
                    <a:effectLst>
                      <a:outerShdw blurRad="38100" dist="38100" dir="2700000" algn="tl">
                        <a:schemeClr val="bg2"/>
                      </a:outerShdw>
                    </a:effectLst>
                    <a:latin typeface="Arial" panose="020B0604020202020204" pitchFamily="34" charset="0"/>
                    <a:ea typeface="宋体" panose="02010600030101010101" pitchFamily="2" charset="-122"/>
                  </a:endParaRPr>
                </a:p>
              </p:txBody>
            </p:sp>
          </p:grpSp>
          <p:sp>
            <p:nvSpPr>
              <p:cNvPr id="2251" name="矩形 2250"/>
              <p:cNvSpPr/>
              <p:nvPr/>
            </p:nvSpPr>
            <p:spPr bwMode="gray">
              <a:xfrm>
                <a:off x="1872" y="1148"/>
                <a:ext cx="2928" cy="488"/>
              </a:xfrm>
              <a:prstGeom prst="rect">
                <a:avLst/>
              </a:prstGeom>
              <a:noFill/>
              <a:ln cap="flat">
                <a:noFill/>
                <a:prstDash val="solid"/>
                <a:miter lim="800000"/>
                <a:headEnd type="none" w="med" len="med"/>
                <a:tailEnd type="none" w="med" len="med"/>
              </a:ln>
            </p:spPr>
            <p:txBody>
              <a:bodyPr/>
              <a:lstStyle>
                <a:lvl1pPr marL="0" indent="0" algn="l" defTabSz="914400" rtl="0" eaLnBrk="1" hangingPunct="1">
                  <a:buNone/>
                  <a:defRPr lang="ru-RU" altLang="en-US" sz="1800">
                    <a:solidFill>
                      <a:schemeClr val="tx1"/>
                    </a:solidFill>
                    <a:latin typeface="Calibri" panose="020F0502020204030204"/>
                    <a:ea typeface="Calibri" panose="020F0502020204030204"/>
                  </a:defRPr>
                </a:lvl1pPr>
                <a:lvl2pPr marL="457200" indent="0" algn="l" defTabSz="914400" rtl="0" eaLnBrk="1" hangingPunct="1">
                  <a:buNone/>
                  <a:defRPr lang="ru-RU" altLang="en-US" sz="1800">
                    <a:solidFill>
                      <a:schemeClr val="tx1"/>
                    </a:solidFill>
                    <a:latin typeface="Calibri" panose="020F0502020204030204"/>
                    <a:ea typeface="Calibri" panose="020F0502020204030204"/>
                  </a:defRPr>
                </a:lvl2pPr>
                <a:lvl3pPr marL="914400" indent="0" algn="l" defTabSz="914400" rtl="0" eaLnBrk="1" hangingPunct="1">
                  <a:buNone/>
                  <a:defRPr lang="ru-RU" altLang="en-US" sz="1800">
                    <a:solidFill>
                      <a:schemeClr val="tx1"/>
                    </a:solidFill>
                    <a:latin typeface="Calibri" panose="020F0502020204030204"/>
                    <a:ea typeface="Calibri" panose="020F0502020204030204"/>
                  </a:defRPr>
                </a:lvl3pPr>
                <a:lvl4pPr marL="1371600" indent="0" algn="l" defTabSz="914400" rtl="0" eaLnBrk="1" hangingPunct="1">
                  <a:buNone/>
                  <a:defRPr lang="ru-RU" altLang="en-US" sz="1800">
                    <a:solidFill>
                      <a:schemeClr val="tx1"/>
                    </a:solidFill>
                    <a:latin typeface="Calibri" panose="020F0502020204030204"/>
                    <a:ea typeface="Calibri" panose="020F0502020204030204"/>
                  </a:defRPr>
                </a:lvl4pPr>
                <a:lvl5pPr marL="1828800" indent="0" algn="l" defTabSz="914400" rtl="0" eaLnBrk="1" hangingPunct="1">
                  <a:buNone/>
                  <a:defRPr lang="ru-RU" altLang="en-US" sz="1800">
                    <a:solidFill>
                      <a:schemeClr val="tx1"/>
                    </a:solidFill>
                    <a:latin typeface="Calibri" panose="020F0502020204030204"/>
                    <a:ea typeface="Calibri" panose="020F0502020204030204"/>
                  </a:defRPr>
                </a:lvl5pPr>
              </a:lstStyle>
              <a:p>
                <a:pPr lvl="0" fontAlgn="base">
                  <a:lnSpc>
                    <a:spcPct val="90000"/>
                  </a:lnSpc>
                  <a:spcBef>
                    <a:spcPct val="20000"/>
                  </a:spcBef>
                  <a:spcAft>
                    <a:spcPct val="0"/>
                  </a:spcAft>
                  <a:buClr>
                    <a:schemeClr val="folHlink"/>
                  </a:buClr>
                  <a:buSzPct val="60000"/>
                  <a:buFont typeface="Wingdings" panose="05000000000000000000" pitchFamily="2" charset="2"/>
                </a:pPr>
                <a:r>
                  <a:rPr kumimoji="0" sz="3200" u="none">
                    <a:latin typeface="Tahoma" panose="020B0604030504040204" pitchFamily="34" charset="0"/>
                    <a:ea typeface="华文新魏" pitchFamily="2" charset="-122"/>
                  </a:rPr>
                  <a:t>整合营销传播的特征</a:t>
                </a:r>
                <a:endParaRPr kumimoji="0" sz="3200" u="none">
                  <a:latin typeface="Tahoma" panose="020B0604030504040204" pitchFamily="34" charset="0"/>
                  <a:ea typeface="华文新魏" pitchFamily="2" charset="-122"/>
                </a:endParaRPr>
              </a:p>
            </p:txBody>
          </p:sp>
        </p:grpSp>
      </p:grpSp>
      <p:sp>
        <p:nvSpPr>
          <p:cNvPr id="2252"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53"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CF9F9BEF-0E2A-4003-855F-1220B9C2D16B}"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54"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54" name="标题 2253"/>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第四节 品牌整合营销</a:t>
            </a:r>
            <a:endParaRPr>
              <a:ea typeface="隶书" pitchFamily="49" charset="-122"/>
            </a:endParaRPr>
          </a:p>
        </p:txBody>
      </p:sp>
      <p:sp>
        <p:nvSpPr>
          <p:cNvPr id="2255" name="文本占位符 2254"/>
          <p:cNvSpPr/>
          <p:nvPr>
            <p:ph type="body" idx="4294967295"/>
          </p:nvPr>
        </p:nvSpPr>
        <p:spPr>
          <a:xfrm>
            <a:off x="395288" y="1916112"/>
            <a:ext cx="8748712" cy="4941888"/>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r>
              <a:rPr>
                <a:ea typeface="方正姚体" pitchFamily="2" charset="-122"/>
              </a:rPr>
              <a:t>整合营销传播的定义</a:t>
            </a:r>
            <a:endParaRPr>
              <a:ea typeface="方正姚体" pitchFamily="2" charset="-122"/>
            </a:endParaRPr>
          </a:p>
          <a:p>
            <a:pPr lvl="1"/>
            <a:r>
              <a:rPr sz="2400">
                <a:ea typeface="华文新魏" pitchFamily="2" charset="-122"/>
              </a:rPr>
              <a:t>美国广告协会：整合营销传播是一个营销传播计划概念，要求充分认识用来制定综合计划时所使用的各种带来附加值的传播工具—如普通广告、直接反应广告、销售促进和公共关系—并将之结合，提供具有良好清晰度、连贯性的信息，使得传播效果最大化。</a:t>
            </a:r>
            <a:endParaRPr sz="2400">
              <a:ea typeface="华文新魏" pitchFamily="2" charset="-122"/>
            </a:endParaRPr>
          </a:p>
          <a:p>
            <a:pPr lvl="1"/>
            <a:r>
              <a:rPr sz="2400">
                <a:ea typeface="华文新魏" pitchFamily="2" charset="-122"/>
              </a:rPr>
              <a:t>唐•舒尔茨：整合营销传播是利用一切公司和品牌能接触到的信息源去吸引消费者，整合营销传播需要一个“大构想”去制定营销传播计划，协调各种传播机构，要求公司在了解包括促销的所有营销活动如何去与顾客沟通的基础上制定整体营销传播策略。	</a:t>
            </a:r>
            <a:endParaRPr sz="2400">
              <a:ea typeface="华文新魏" pitchFamily="2" charset="-122"/>
            </a:endParaRPr>
          </a:p>
          <a:p>
            <a:pPr lvl="1"/>
            <a:endParaRPr sz="2300">
              <a:ea typeface="华文新魏" pitchFamily="2" charset="-122"/>
            </a:endParaRPr>
          </a:p>
        </p:txBody>
      </p:sp>
      <p:sp>
        <p:nvSpPr>
          <p:cNvPr id="2256"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57"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B139239F-CBCB-435C-B8C7-44B2CEE19670}"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58"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55">
                                            <p:txEl>
                                              <p:charRg st="0" end="10"/>
                                            </p:txEl>
                                          </p:spTgt>
                                        </p:tgtEl>
                                        <p:attrNameLst>
                                          <p:attrName>style.visibility</p:attrName>
                                        </p:attrNameLst>
                                      </p:cBhvr>
                                      <p:to>
                                        <p:strVal val="visible"/>
                                      </p:to>
                                    </p:set>
                                    <p:animEffect transition="in" filter="barn(outHorizontal)">
                                      <p:cBhvr additive="base">
                                        <p:cTn id="7" dur="500"/>
                                        <p:tgtEl>
                                          <p:spTgt spid="2255">
                                            <p:txEl>
                                              <p:charRg st="0" end="10"/>
                                            </p:txEl>
                                          </p:spTgt>
                                        </p:tgtEl>
                                      </p:cBhvr>
                                    </p:animEffect>
                                  </p:childTnLst>
                                </p:cTn>
                              </p:par>
                              <p:par>
                                <p:cTn id="8" presetID="16" presetClass="entr" presetSubtype="42" fill="hold" grpId="0" nodeType="withEffect">
                                  <p:childTnLst>
                                    <p:set>
                                      <p:cBhvr additive="base">
                                        <p:cTn id="9" dur="1" fill="hold">
                                          <p:stCondLst>
                                            <p:cond delay="0"/>
                                          </p:stCondLst>
                                        </p:cTn>
                                        <p:tgtEl>
                                          <p:spTgt spid="2255">
                                            <p:txEl>
                                              <p:charRg st="10" end="124"/>
                                            </p:txEl>
                                          </p:spTgt>
                                        </p:tgtEl>
                                        <p:attrNameLst>
                                          <p:attrName>style.visibility</p:attrName>
                                        </p:attrNameLst>
                                      </p:cBhvr>
                                      <p:to>
                                        <p:strVal val="visible"/>
                                      </p:to>
                                    </p:set>
                                    <p:animEffect transition="in" filter="barn(outHorizontal)">
                                      <p:cBhvr additive="base">
                                        <p:cTn id="10" dur="500"/>
                                        <p:tgtEl>
                                          <p:spTgt spid="2255">
                                            <p:txEl>
                                              <p:charRg st="10" end="124"/>
                                            </p:txEl>
                                          </p:spTgt>
                                        </p:tgtEl>
                                      </p:cBhvr>
                                    </p:animEffect>
                                  </p:childTnLst>
                                </p:cTn>
                              </p:par>
                              <p:par>
                                <p:cTn id="11" presetID="16" presetClass="entr" presetSubtype="42" fill="hold" grpId="0" nodeType="withEffect">
                                  <p:childTnLst>
                                    <p:set>
                                      <p:cBhvr additive="base">
                                        <p:cTn id="12" dur="1" fill="hold">
                                          <p:stCondLst>
                                            <p:cond delay="0"/>
                                          </p:stCondLst>
                                        </p:cTn>
                                        <p:tgtEl>
                                          <p:spTgt spid="2255">
                                            <p:txEl>
                                              <p:charRg st="124" end="238"/>
                                            </p:txEl>
                                          </p:spTgt>
                                        </p:tgtEl>
                                        <p:attrNameLst>
                                          <p:attrName>style.visibility</p:attrName>
                                        </p:attrNameLst>
                                      </p:cBhvr>
                                      <p:to>
                                        <p:strVal val="visible"/>
                                      </p:to>
                                    </p:set>
                                    <p:animEffect transition="in" filter="barn(outHorizontal)">
                                      <p:cBhvr additive="base">
                                        <p:cTn id="13" dur="500"/>
                                        <p:tgtEl>
                                          <p:spTgt spid="2255">
                                            <p:txEl>
                                              <p:charRg st="124" end="23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58" name="标题 2257"/>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第四节 品牌整合营销</a:t>
            </a:r>
            <a:endParaRPr>
              <a:ea typeface="隶书" pitchFamily="49" charset="-122"/>
            </a:endParaRPr>
          </a:p>
        </p:txBody>
      </p:sp>
      <p:sp>
        <p:nvSpPr>
          <p:cNvPr id="2259" name="文本占位符 2258"/>
          <p:cNvSpPr/>
          <p:nvPr>
            <p:ph type="body" idx="4294967295"/>
          </p:nvPr>
        </p:nvSpPr>
        <p:spPr>
          <a:xfrm>
            <a:off x="754062" y="1916112"/>
            <a:ext cx="8281988" cy="41052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整合营销传播的特征</a:t>
            </a:r>
            <a:endParaRPr>
              <a:ea typeface="方正姚体" pitchFamily="2" charset="-122"/>
            </a:endParaRPr>
          </a:p>
          <a:p>
            <a:pPr lvl="1">
              <a:lnSpc>
                <a:spcPct val="90000"/>
              </a:lnSpc>
            </a:pPr>
            <a:r>
              <a:rPr sz="2400">
                <a:ea typeface="华文新魏" pitchFamily="2" charset="-122"/>
              </a:rPr>
              <a:t>“由内向外”的传播模式</a:t>
            </a:r>
            <a:endParaRPr sz="2400">
              <a:ea typeface="华文新魏" pitchFamily="2" charset="-122"/>
            </a:endParaRPr>
          </a:p>
          <a:p>
            <a:pPr lvl="2">
              <a:lnSpc>
                <a:spcPct val="90000"/>
              </a:lnSpc>
            </a:pPr>
            <a:r>
              <a:rPr>
                <a:ea typeface="华文新魏" pitchFamily="2" charset="-122"/>
              </a:rPr>
              <a:t>通过各种传播途径收集、分析、识别消费者的资料</a:t>
            </a:r>
            <a:endParaRPr>
              <a:ea typeface="华文新魏" pitchFamily="2" charset="-122"/>
            </a:endParaRPr>
          </a:p>
          <a:p>
            <a:pPr lvl="2">
              <a:lnSpc>
                <a:spcPct val="90000"/>
              </a:lnSpc>
            </a:pPr>
            <a:r>
              <a:rPr>
                <a:ea typeface="华文新魏" pitchFamily="2" charset="-122"/>
              </a:rPr>
              <a:t>发现消费者的真正需求并为他们建立数据库</a:t>
            </a:r>
            <a:endParaRPr>
              <a:ea typeface="华文新魏" pitchFamily="2" charset="-122"/>
            </a:endParaRPr>
          </a:p>
          <a:p>
            <a:pPr lvl="2">
              <a:lnSpc>
                <a:spcPct val="90000"/>
              </a:lnSpc>
            </a:pPr>
            <a:r>
              <a:rPr>
                <a:ea typeface="华文新魏" pitchFamily="2" charset="-122"/>
              </a:rPr>
              <a:t>开发营销传播活动来传递消费者所需要的信息</a:t>
            </a:r>
            <a:endParaRPr>
              <a:ea typeface="华文新魏" pitchFamily="2" charset="-122"/>
            </a:endParaRPr>
          </a:p>
          <a:p>
            <a:pPr lvl="1">
              <a:lnSpc>
                <a:spcPct val="90000"/>
              </a:lnSpc>
            </a:pPr>
            <a:r>
              <a:rPr sz="2400">
                <a:ea typeface="华文新魏" pitchFamily="2" charset="-122"/>
              </a:rPr>
              <a:t>双向的沟通模式</a:t>
            </a:r>
            <a:endParaRPr sz="2400">
              <a:ea typeface="华文新魏" pitchFamily="2" charset="-122"/>
            </a:endParaRPr>
          </a:p>
          <a:p>
            <a:pPr lvl="1">
              <a:lnSpc>
                <a:spcPct val="90000"/>
              </a:lnSpc>
            </a:pPr>
            <a:r>
              <a:rPr sz="2400">
                <a:ea typeface="华文新魏" pitchFamily="2" charset="-122"/>
              </a:rPr>
              <a:t>有利于保持传播策略的一致性</a:t>
            </a:r>
            <a:endParaRPr sz="2400">
              <a:ea typeface="华文新魏" pitchFamily="2" charset="-122"/>
            </a:endParaRPr>
          </a:p>
          <a:p>
            <a:pPr lvl="1">
              <a:lnSpc>
                <a:spcPct val="90000"/>
              </a:lnSpc>
            </a:pPr>
            <a:r>
              <a:rPr sz="2400">
                <a:ea typeface="华文新魏" pitchFamily="2" charset="-122"/>
              </a:rPr>
              <a:t>整合营销传播的目的在于使公司所有的传播活动在市场上形成一个整体、统一的形象，即“一致的声音、统一的形象”。</a:t>
            </a:r>
            <a:endParaRPr sz="2400">
              <a:ea typeface="华文新魏" pitchFamily="2" charset="-122"/>
            </a:endParaRPr>
          </a:p>
        </p:txBody>
      </p:sp>
      <p:sp>
        <p:nvSpPr>
          <p:cNvPr id="2260"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61"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C3130531-2F94-421B-9C71-63F930B1D3E3}"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62"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59">
                                            <p:txEl>
                                              <p:charRg st="0" end="10"/>
                                            </p:txEl>
                                          </p:spTgt>
                                        </p:tgtEl>
                                        <p:attrNameLst>
                                          <p:attrName>style.visibility</p:attrName>
                                        </p:attrNameLst>
                                      </p:cBhvr>
                                      <p:to>
                                        <p:strVal val="visible"/>
                                      </p:to>
                                    </p:set>
                                    <p:animEffect transition="in" filter="barn(outHorizontal)">
                                      <p:cBhvr additive="base">
                                        <p:cTn id="7" dur="500"/>
                                        <p:tgtEl>
                                          <p:spTgt spid="2259">
                                            <p:txEl>
                                              <p:charRg st="0" end="10"/>
                                            </p:txEl>
                                          </p:spTgt>
                                        </p:tgtEl>
                                      </p:cBhvr>
                                    </p:animEffect>
                                  </p:childTnLst>
                                </p:cTn>
                              </p:par>
                              <p:par>
                                <p:cTn id="8" presetID="16" presetClass="entr" presetSubtype="42" fill="hold" grpId="0" nodeType="withEffect">
                                  <p:childTnLst>
                                    <p:set>
                                      <p:cBhvr additive="base">
                                        <p:cTn id="9" dur="1" fill="hold">
                                          <p:stCondLst>
                                            <p:cond delay="0"/>
                                          </p:stCondLst>
                                        </p:cTn>
                                        <p:tgtEl>
                                          <p:spTgt spid="2259">
                                            <p:txEl>
                                              <p:charRg st="10" end="22"/>
                                            </p:txEl>
                                          </p:spTgt>
                                        </p:tgtEl>
                                        <p:attrNameLst>
                                          <p:attrName>style.visibility</p:attrName>
                                        </p:attrNameLst>
                                      </p:cBhvr>
                                      <p:to>
                                        <p:strVal val="visible"/>
                                      </p:to>
                                    </p:set>
                                    <p:animEffect transition="in" filter="barn(outHorizontal)">
                                      <p:cBhvr additive="base">
                                        <p:cTn id="10" dur="500"/>
                                        <p:tgtEl>
                                          <p:spTgt spid="2259">
                                            <p:txEl>
                                              <p:charRg st="10" end="22"/>
                                            </p:txEl>
                                          </p:spTgt>
                                        </p:tgtEl>
                                      </p:cBhvr>
                                    </p:animEffect>
                                  </p:childTnLst>
                                </p:cTn>
                              </p:par>
                              <p:par>
                                <p:cTn id="11" presetID="16" presetClass="entr" presetSubtype="42" fill="hold" grpId="0" nodeType="withEffect">
                                  <p:childTnLst>
                                    <p:set>
                                      <p:cBhvr additive="base">
                                        <p:cTn id="12" dur="1" fill="hold">
                                          <p:stCondLst>
                                            <p:cond delay="0"/>
                                          </p:stCondLst>
                                        </p:cTn>
                                        <p:tgtEl>
                                          <p:spTgt spid="2259">
                                            <p:txEl>
                                              <p:charRg st="22" end="45"/>
                                            </p:txEl>
                                          </p:spTgt>
                                        </p:tgtEl>
                                        <p:attrNameLst>
                                          <p:attrName>style.visibility</p:attrName>
                                        </p:attrNameLst>
                                      </p:cBhvr>
                                      <p:to>
                                        <p:strVal val="visible"/>
                                      </p:to>
                                    </p:set>
                                    <p:animEffect transition="in" filter="barn(outHorizontal)">
                                      <p:cBhvr additive="base">
                                        <p:cTn id="13" dur="500"/>
                                        <p:tgtEl>
                                          <p:spTgt spid="2259">
                                            <p:txEl>
                                              <p:charRg st="22" end="45"/>
                                            </p:txEl>
                                          </p:spTgt>
                                        </p:tgtEl>
                                      </p:cBhvr>
                                    </p:animEffect>
                                  </p:childTnLst>
                                </p:cTn>
                              </p:par>
                              <p:par>
                                <p:cTn id="14" presetID="16" presetClass="entr" presetSubtype="42" fill="hold" grpId="0" nodeType="withEffect">
                                  <p:childTnLst>
                                    <p:set>
                                      <p:cBhvr additive="base">
                                        <p:cTn id="15" dur="1" fill="hold">
                                          <p:stCondLst>
                                            <p:cond delay="0"/>
                                          </p:stCondLst>
                                        </p:cTn>
                                        <p:tgtEl>
                                          <p:spTgt spid="2259">
                                            <p:txEl>
                                              <p:charRg st="45" end="65"/>
                                            </p:txEl>
                                          </p:spTgt>
                                        </p:tgtEl>
                                        <p:attrNameLst>
                                          <p:attrName>style.visibility</p:attrName>
                                        </p:attrNameLst>
                                      </p:cBhvr>
                                      <p:to>
                                        <p:strVal val="visible"/>
                                      </p:to>
                                    </p:set>
                                    <p:animEffect transition="in" filter="barn(outHorizontal)">
                                      <p:cBhvr additive="base">
                                        <p:cTn id="16" dur="500"/>
                                        <p:tgtEl>
                                          <p:spTgt spid="2259">
                                            <p:txEl>
                                              <p:charRg st="45" end="65"/>
                                            </p:txEl>
                                          </p:spTgt>
                                        </p:tgtEl>
                                      </p:cBhvr>
                                    </p:animEffect>
                                  </p:childTnLst>
                                </p:cTn>
                              </p:par>
                              <p:par>
                                <p:cTn id="17" presetID="16" presetClass="entr" presetSubtype="42" fill="hold" grpId="0" nodeType="withEffect">
                                  <p:childTnLst>
                                    <p:set>
                                      <p:cBhvr additive="base">
                                        <p:cTn id="18" dur="1" fill="hold">
                                          <p:stCondLst>
                                            <p:cond delay="0"/>
                                          </p:stCondLst>
                                        </p:cTn>
                                        <p:tgtEl>
                                          <p:spTgt spid="2259">
                                            <p:txEl>
                                              <p:charRg st="65" end="86"/>
                                            </p:txEl>
                                          </p:spTgt>
                                        </p:tgtEl>
                                        <p:attrNameLst>
                                          <p:attrName>style.visibility</p:attrName>
                                        </p:attrNameLst>
                                      </p:cBhvr>
                                      <p:to>
                                        <p:strVal val="visible"/>
                                      </p:to>
                                    </p:set>
                                    <p:animEffect transition="in" filter="barn(outHorizontal)">
                                      <p:cBhvr additive="base">
                                        <p:cTn id="19" dur="500"/>
                                        <p:tgtEl>
                                          <p:spTgt spid="2259">
                                            <p:txEl>
                                              <p:charRg st="65" end="86"/>
                                            </p:txEl>
                                          </p:spTgt>
                                        </p:tgtEl>
                                      </p:cBhvr>
                                    </p:animEffect>
                                  </p:childTnLst>
                                </p:cTn>
                              </p:par>
                              <p:par>
                                <p:cTn id="20" presetID="16" presetClass="entr" presetSubtype="42" fill="hold" grpId="0" nodeType="withEffect">
                                  <p:childTnLst>
                                    <p:set>
                                      <p:cBhvr additive="base">
                                        <p:cTn id="21" dur="1" fill="hold">
                                          <p:stCondLst>
                                            <p:cond delay="0"/>
                                          </p:stCondLst>
                                        </p:cTn>
                                        <p:tgtEl>
                                          <p:spTgt spid="2259">
                                            <p:txEl>
                                              <p:charRg st="86" end="94"/>
                                            </p:txEl>
                                          </p:spTgt>
                                        </p:tgtEl>
                                        <p:attrNameLst>
                                          <p:attrName>style.visibility</p:attrName>
                                        </p:attrNameLst>
                                      </p:cBhvr>
                                      <p:to>
                                        <p:strVal val="visible"/>
                                      </p:to>
                                    </p:set>
                                    <p:animEffect transition="in" filter="barn(outHorizontal)">
                                      <p:cBhvr additive="base">
                                        <p:cTn id="22" dur="500"/>
                                        <p:tgtEl>
                                          <p:spTgt spid="2259">
                                            <p:txEl>
                                              <p:charRg st="86" end="94"/>
                                            </p:txEl>
                                          </p:spTgt>
                                        </p:tgtEl>
                                      </p:cBhvr>
                                    </p:animEffect>
                                  </p:childTnLst>
                                </p:cTn>
                              </p:par>
                              <p:par>
                                <p:cTn id="23" presetID="16" presetClass="entr" presetSubtype="42" fill="hold" grpId="0" nodeType="withEffect">
                                  <p:childTnLst>
                                    <p:set>
                                      <p:cBhvr additive="base">
                                        <p:cTn id="24" dur="1" fill="hold">
                                          <p:stCondLst>
                                            <p:cond delay="0"/>
                                          </p:stCondLst>
                                        </p:cTn>
                                        <p:tgtEl>
                                          <p:spTgt spid="2259">
                                            <p:txEl>
                                              <p:charRg st="94" end="108"/>
                                            </p:txEl>
                                          </p:spTgt>
                                        </p:tgtEl>
                                        <p:attrNameLst>
                                          <p:attrName>style.visibility</p:attrName>
                                        </p:attrNameLst>
                                      </p:cBhvr>
                                      <p:to>
                                        <p:strVal val="visible"/>
                                      </p:to>
                                    </p:set>
                                    <p:animEffect transition="in" filter="barn(outHorizontal)">
                                      <p:cBhvr additive="base">
                                        <p:cTn id="25" dur="500"/>
                                        <p:tgtEl>
                                          <p:spTgt spid="2259">
                                            <p:txEl>
                                              <p:charRg st="94" end="108"/>
                                            </p:txEl>
                                          </p:spTgt>
                                        </p:tgtEl>
                                      </p:cBhvr>
                                    </p:animEffect>
                                  </p:childTnLst>
                                </p:cTn>
                              </p:par>
                              <p:par>
                                <p:cTn id="26" presetID="16" presetClass="entr" presetSubtype="42" fill="hold" grpId="0" nodeType="withEffect">
                                  <p:childTnLst>
                                    <p:set>
                                      <p:cBhvr additive="base">
                                        <p:cTn id="27" dur="1" fill="hold">
                                          <p:stCondLst>
                                            <p:cond delay="0"/>
                                          </p:stCondLst>
                                        </p:cTn>
                                        <p:tgtEl>
                                          <p:spTgt spid="2259">
                                            <p:txEl>
                                              <p:charRg st="108" end="162"/>
                                            </p:txEl>
                                          </p:spTgt>
                                        </p:tgtEl>
                                        <p:attrNameLst>
                                          <p:attrName>style.visibility</p:attrName>
                                        </p:attrNameLst>
                                      </p:cBhvr>
                                      <p:to>
                                        <p:strVal val="visible"/>
                                      </p:to>
                                    </p:set>
                                    <p:animEffect transition="in" filter="barn(outHorizontal)">
                                      <p:cBhvr additive="base">
                                        <p:cTn id="28" dur="500"/>
                                        <p:tgtEl>
                                          <p:spTgt spid="2259">
                                            <p:txEl>
                                              <p:charRg st="108" end="16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62" name="标题 2261"/>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第四节 品牌整合营销</a:t>
            </a:r>
            <a:endParaRPr>
              <a:ea typeface="隶书" pitchFamily="49" charset="-122"/>
            </a:endParaRPr>
          </a:p>
        </p:txBody>
      </p:sp>
      <p:sp>
        <p:nvSpPr>
          <p:cNvPr id="2263" name="文本占位符 2262"/>
          <p:cNvSpPr/>
          <p:nvPr>
            <p:ph type="body" idx="4294967295"/>
          </p:nvPr>
        </p:nvSpPr>
        <p:spPr>
          <a:xfrm>
            <a:off x="900112" y="1916112"/>
            <a:ext cx="8064500" cy="4105275"/>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lnSpc>
                <a:spcPct val="90000"/>
              </a:lnSpc>
            </a:pPr>
            <a:r>
              <a:rPr>
                <a:ea typeface="方正姚体" pitchFamily="2" charset="-122"/>
              </a:rPr>
              <a:t>整合营销传播的实施</a:t>
            </a:r>
            <a:endParaRPr>
              <a:ea typeface="方正姚体" pitchFamily="2" charset="-122"/>
            </a:endParaRPr>
          </a:p>
          <a:p>
            <a:pPr lvl="1">
              <a:lnSpc>
                <a:spcPct val="90000"/>
              </a:lnSpc>
            </a:pPr>
            <a:r>
              <a:rPr sz="2400">
                <a:ea typeface="华文新魏" pitchFamily="2" charset="-122"/>
              </a:rPr>
              <a:t>将整个策划的焦点置于消费者及潜在消费者身上，而不是放在公司的目标营业额或目标利润上</a:t>
            </a:r>
            <a:endParaRPr sz="2400">
              <a:ea typeface="华文新魏" pitchFamily="2" charset="-122"/>
            </a:endParaRPr>
          </a:p>
          <a:p>
            <a:pPr lvl="1">
              <a:lnSpc>
                <a:spcPct val="90000"/>
              </a:lnSpc>
            </a:pPr>
            <a:r>
              <a:rPr sz="2400">
                <a:ea typeface="华文新魏" pitchFamily="2" charset="-122"/>
              </a:rPr>
              <a:t>对消费者进行细分</a:t>
            </a:r>
            <a:endParaRPr sz="2400">
              <a:ea typeface="华文新魏" pitchFamily="2" charset="-122"/>
            </a:endParaRPr>
          </a:p>
          <a:p>
            <a:pPr lvl="2">
              <a:lnSpc>
                <a:spcPct val="90000"/>
              </a:lnSpc>
            </a:pPr>
            <a:r>
              <a:rPr>
                <a:ea typeface="华文新魏" pitchFamily="2" charset="-122"/>
              </a:rPr>
              <a:t>本品牌的忠诚消费者</a:t>
            </a:r>
            <a:endParaRPr>
              <a:ea typeface="华文新魏" pitchFamily="2" charset="-122"/>
            </a:endParaRPr>
          </a:p>
          <a:p>
            <a:pPr lvl="2">
              <a:lnSpc>
                <a:spcPct val="90000"/>
              </a:lnSpc>
            </a:pPr>
            <a:r>
              <a:rPr>
                <a:ea typeface="华文新魏" pitchFamily="2" charset="-122"/>
              </a:rPr>
              <a:t>其他品牌的忠诚消费者</a:t>
            </a:r>
            <a:endParaRPr>
              <a:ea typeface="华文新魏" pitchFamily="2" charset="-122"/>
            </a:endParaRPr>
          </a:p>
          <a:p>
            <a:pPr lvl="2">
              <a:lnSpc>
                <a:spcPct val="90000"/>
              </a:lnSpc>
            </a:pPr>
            <a:r>
              <a:rPr>
                <a:ea typeface="华文新魏" pitchFamily="2" charset="-122"/>
              </a:rPr>
              <a:t>游离消费者</a:t>
            </a:r>
            <a:endParaRPr>
              <a:ea typeface="华文新魏" pitchFamily="2" charset="-122"/>
            </a:endParaRPr>
          </a:p>
          <a:p>
            <a:pPr lvl="1">
              <a:lnSpc>
                <a:spcPct val="90000"/>
              </a:lnSpc>
            </a:pPr>
            <a:r>
              <a:rPr sz="2400">
                <a:ea typeface="华文新魏" pitchFamily="2" charset="-122"/>
              </a:rPr>
              <a:t>对消费者实施接触管理</a:t>
            </a:r>
            <a:endParaRPr sz="2400">
              <a:ea typeface="华文新魏" pitchFamily="2" charset="-122"/>
            </a:endParaRPr>
          </a:p>
          <a:p>
            <a:pPr lvl="2">
              <a:lnSpc>
                <a:spcPct val="90000"/>
              </a:lnSpc>
            </a:pPr>
            <a:r>
              <a:rPr>
                <a:ea typeface="华文新魏" pitchFamily="2" charset="-122"/>
              </a:rPr>
              <a:t>选择并决定营销者在什么时间、地点或者什么状况下与消费者沟通</a:t>
            </a:r>
            <a:endParaRPr sz="2000">
              <a:ea typeface="华文新魏" pitchFamily="2" charset="-122"/>
            </a:endParaRPr>
          </a:p>
        </p:txBody>
      </p:sp>
      <p:sp>
        <p:nvSpPr>
          <p:cNvPr id="2264"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65"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31E50DFC-9E36-46F8-A7F8-66D2E2716BF5}"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66"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63">
                                            <p:txEl>
                                              <p:charRg st="0" end="10"/>
                                            </p:txEl>
                                          </p:spTgt>
                                        </p:tgtEl>
                                        <p:attrNameLst>
                                          <p:attrName>style.visibility</p:attrName>
                                        </p:attrNameLst>
                                      </p:cBhvr>
                                      <p:to>
                                        <p:strVal val="visible"/>
                                      </p:to>
                                    </p:set>
                                    <p:animEffect transition="in" filter="barn(outHorizontal)">
                                      <p:cBhvr additive="base">
                                        <p:cTn id="7" dur="500"/>
                                        <p:tgtEl>
                                          <p:spTgt spid="2263">
                                            <p:txEl>
                                              <p:charRg st="0" end="10"/>
                                            </p:txEl>
                                          </p:spTgt>
                                        </p:tgtEl>
                                      </p:cBhvr>
                                    </p:animEffect>
                                  </p:childTnLst>
                                </p:cTn>
                              </p:par>
                              <p:par>
                                <p:cTn id="8" presetID="16" presetClass="entr" presetSubtype="42" fill="hold" grpId="0" nodeType="withEffect">
                                  <p:childTnLst>
                                    <p:set>
                                      <p:cBhvr additive="base">
                                        <p:cTn id="9" dur="1" fill="hold">
                                          <p:stCondLst>
                                            <p:cond delay="0"/>
                                          </p:stCondLst>
                                        </p:cTn>
                                        <p:tgtEl>
                                          <p:spTgt spid="2263">
                                            <p:txEl>
                                              <p:charRg st="10" end="52"/>
                                            </p:txEl>
                                          </p:spTgt>
                                        </p:tgtEl>
                                        <p:attrNameLst>
                                          <p:attrName>style.visibility</p:attrName>
                                        </p:attrNameLst>
                                      </p:cBhvr>
                                      <p:to>
                                        <p:strVal val="visible"/>
                                      </p:to>
                                    </p:set>
                                    <p:animEffect transition="in" filter="barn(outHorizontal)">
                                      <p:cBhvr additive="base">
                                        <p:cTn id="10" dur="500"/>
                                        <p:tgtEl>
                                          <p:spTgt spid="2263">
                                            <p:txEl>
                                              <p:charRg st="10" end="52"/>
                                            </p:txEl>
                                          </p:spTgt>
                                        </p:tgtEl>
                                      </p:cBhvr>
                                    </p:animEffect>
                                  </p:childTnLst>
                                </p:cTn>
                              </p:par>
                              <p:par>
                                <p:cTn id="11" presetID="16" presetClass="entr" presetSubtype="42" fill="hold" grpId="0" nodeType="withEffect">
                                  <p:childTnLst>
                                    <p:set>
                                      <p:cBhvr additive="base">
                                        <p:cTn id="12" dur="1" fill="hold">
                                          <p:stCondLst>
                                            <p:cond delay="0"/>
                                          </p:stCondLst>
                                        </p:cTn>
                                        <p:tgtEl>
                                          <p:spTgt spid="2263">
                                            <p:txEl>
                                              <p:charRg st="52" end="61"/>
                                            </p:txEl>
                                          </p:spTgt>
                                        </p:tgtEl>
                                        <p:attrNameLst>
                                          <p:attrName>style.visibility</p:attrName>
                                        </p:attrNameLst>
                                      </p:cBhvr>
                                      <p:to>
                                        <p:strVal val="visible"/>
                                      </p:to>
                                    </p:set>
                                    <p:animEffect transition="in" filter="barn(outHorizontal)">
                                      <p:cBhvr additive="base">
                                        <p:cTn id="13" dur="500"/>
                                        <p:tgtEl>
                                          <p:spTgt spid="2263">
                                            <p:txEl>
                                              <p:charRg st="52" end="61"/>
                                            </p:txEl>
                                          </p:spTgt>
                                        </p:tgtEl>
                                      </p:cBhvr>
                                    </p:animEffect>
                                  </p:childTnLst>
                                </p:cTn>
                              </p:par>
                              <p:par>
                                <p:cTn id="14" presetID="16" presetClass="entr" presetSubtype="42" fill="hold" grpId="0" nodeType="withEffect">
                                  <p:childTnLst>
                                    <p:set>
                                      <p:cBhvr additive="base">
                                        <p:cTn id="15" dur="1" fill="hold">
                                          <p:stCondLst>
                                            <p:cond delay="0"/>
                                          </p:stCondLst>
                                        </p:cTn>
                                        <p:tgtEl>
                                          <p:spTgt spid="2263">
                                            <p:txEl>
                                              <p:charRg st="61" end="71"/>
                                            </p:txEl>
                                          </p:spTgt>
                                        </p:tgtEl>
                                        <p:attrNameLst>
                                          <p:attrName>style.visibility</p:attrName>
                                        </p:attrNameLst>
                                      </p:cBhvr>
                                      <p:to>
                                        <p:strVal val="visible"/>
                                      </p:to>
                                    </p:set>
                                    <p:animEffect transition="in" filter="barn(outHorizontal)">
                                      <p:cBhvr additive="base">
                                        <p:cTn id="16" dur="500"/>
                                        <p:tgtEl>
                                          <p:spTgt spid="2263">
                                            <p:txEl>
                                              <p:charRg st="61" end="71"/>
                                            </p:txEl>
                                          </p:spTgt>
                                        </p:tgtEl>
                                      </p:cBhvr>
                                    </p:animEffect>
                                  </p:childTnLst>
                                </p:cTn>
                              </p:par>
                              <p:par>
                                <p:cTn id="17" presetID="16" presetClass="entr" presetSubtype="42" fill="hold" grpId="0" nodeType="withEffect">
                                  <p:childTnLst>
                                    <p:set>
                                      <p:cBhvr additive="base">
                                        <p:cTn id="18" dur="1" fill="hold">
                                          <p:stCondLst>
                                            <p:cond delay="0"/>
                                          </p:stCondLst>
                                        </p:cTn>
                                        <p:tgtEl>
                                          <p:spTgt spid="2263">
                                            <p:txEl>
                                              <p:charRg st="71" end="82"/>
                                            </p:txEl>
                                          </p:spTgt>
                                        </p:tgtEl>
                                        <p:attrNameLst>
                                          <p:attrName>style.visibility</p:attrName>
                                        </p:attrNameLst>
                                      </p:cBhvr>
                                      <p:to>
                                        <p:strVal val="visible"/>
                                      </p:to>
                                    </p:set>
                                    <p:animEffect transition="in" filter="barn(outHorizontal)">
                                      <p:cBhvr additive="base">
                                        <p:cTn id="19" dur="500"/>
                                        <p:tgtEl>
                                          <p:spTgt spid="2263">
                                            <p:txEl>
                                              <p:charRg st="71" end="82"/>
                                            </p:txEl>
                                          </p:spTgt>
                                        </p:tgtEl>
                                      </p:cBhvr>
                                    </p:animEffect>
                                  </p:childTnLst>
                                </p:cTn>
                              </p:par>
                              <p:par>
                                <p:cTn id="20" presetID="16" presetClass="entr" presetSubtype="42" fill="hold" grpId="0" nodeType="withEffect">
                                  <p:childTnLst>
                                    <p:set>
                                      <p:cBhvr additive="base">
                                        <p:cTn id="21" dur="1" fill="hold">
                                          <p:stCondLst>
                                            <p:cond delay="0"/>
                                          </p:stCondLst>
                                        </p:cTn>
                                        <p:tgtEl>
                                          <p:spTgt spid="2263">
                                            <p:txEl>
                                              <p:charRg st="82" end="88"/>
                                            </p:txEl>
                                          </p:spTgt>
                                        </p:tgtEl>
                                        <p:attrNameLst>
                                          <p:attrName>style.visibility</p:attrName>
                                        </p:attrNameLst>
                                      </p:cBhvr>
                                      <p:to>
                                        <p:strVal val="visible"/>
                                      </p:to>
                                    </p:set>
                                    <p:animEffect transition="in" filter="barn(outHorizontal)">
                                      <p:cBhvr additive="base">
                                        <p:cTn id="22" dur="500"/>
                                        <p:tgtEl>
                                          <p:spTgt spid="2263">
                                            <p:txEl>
                                              <p:charRg st="82" end="88"/>
                                            </p:txEl>
                                          </p:spTgt>
                                        </p:tgtEl>
                                      </p:cBhvr>
                                    </p:animEffect>
                                  </p:childTnLst>
                                </p:cTn>
                              </p:par>
                              <p:par>
                                <p:cTn id="23" presetID="16" presetClass="entr" presetSubtype="42" fill="hold" grpId="0" nodeType="withEffect">
                                  <p:childTnLst>
                                    <p:set>
                                      <p:cBhvr additive="base">
                                        <p:cTn id="24" dur="1" fill="hold">
                                          <p:stCondLst>
                                            <p:cond delay="0"/>
                                          </p:stCondLst>
                                        </p:cTn>
                                        <p:tgtEl>
                                          <p:spTgt spid="2263">
                                            <p:txEl>
                                              <p:charRg st="88" end="99"/>
                                            </p:txEl>
                                          </p:spTgt>
                                        </p:tgtEl>
                                        <p:attrNameLst>
                                          <p:attrName>style.visibility</p:attrName>
                                        </p:attrNameLst>
                                      </p:cBhvr>
                                      <p:to>
                                        <p:strVal val="visible"/>
                                      </p:to>
                                    </p:set>
                                    <p:animEffect transition="in" filter="barn(outHorizontal)">
                                      <p:cBhvr additive="base">
                                        <p:cTn id="25" dur="500"/>
                                        <p:tgtEl>
                                          <p:spTgt spid="2263">
                                            <p:txEl>
                                              <p:charRg st="88" end="99"/>
                                            </p:txEl>
                                          </p:spTgt>
                                        </p:tgtEl>
                                      </p:cBhvr>
                                    </p:animEffect>
                                  </p:childTnLst>
                                </p:cTn>
                              </p:par>
                              <p:par>
                                <p:cTn id="26" presetID="16" presetClass="entr" presetSubtype="42" fill="hold" grpId="0" nodeType="withEffect">
                                  <p:childTnLst>
                                    <p:set>
                                      <p:cBhvr additive="base">
                                        <p:cTn id="27" dur="1" fill="hold">
                                          <p:stCondLst>
                                            <p:cond delay="0"/>
                                          </p:stCondLst>
                                        </p:cTn>
                                        <p:tgtEl>
                                          <p:spTgt spid="2263">
                                            <p:txEl>
                                              <p:charRg st="99" end="129"/>
                                            </p:txEl>
                                          </p:spTgt>
                                        </p:tgtEl>
                                        <p:attrNameLst>
                                          <p:attrName>style.visibility</p:attrName>
                                        </p:attrNameLst>
                                      </p:cBhvr>
                                      <p:to>
                                        <p:strVal val="visible"/>
                                      </p:to>
                                    </p:set>
                                    <p:animEffect transition="in" filter="barn(outHorizontal)">
                                      <p:cBhvr additive="base">
                                        <p:cTn id="28" dur="500"/>
                                        <p:tgtEl>
                                          <p:spTgt spid="2263">
                                            <p:txEl>
                                              <p:charRg st="99" end="1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66" name="标题 2265"/>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第四节 品牌整合营销</a:t>
            </a:r>
            <a:endParaRPr>
              <a:ea typeface="隶书" pitchFamily="49" charset="-122"/>
            </a:endParaRPr>
          </a:p>
        </p:txBody>
      </p:sp>
      <p:sp>
        <p:nvSpPr>
          <p:cNvPr id="2267" name="文本占位符 2266"/>
          <p:cNvSpPr/>
          <p:nvPr>
            <p:ph type="body" idx="4294967295"/>
          </p:nvPr>
        </p:nvSpPr>
        <p:spPr>
          <a:xfrm>
            <a:off x="539750" y="1916112"/>
            <a:ext cx="8496300" cy="4033838"/>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1"/>
            <a:r>
              <a:rPr>
                <a:ea typeface="华文新魏" pitchFamily="2" charset="-122"/>
              </a:rPr>
              <a:t>制定传播沟通战略和传播目标</a:t>
            </a:r>
            <a:endParaRPr>
              <a:ea typeface="华文新魏" pitchFamily="2" charset="-122"/>
            </a:endParaRPr>
          </a:p>
          <a:p>
            <a:pPr lvl="2"/>
            <a:r>
              <a:rPr>
                <a:ea typeface="华文新魏" pitchFamily="2" charset="-122"/>
              </a:rPr>
              <a:t>要明确传播的目标以及企业期待的接触者的反应</a:t>
            </a:r>
            <a:endParaRPr>
              <a:ea typeface="华文新魏" pitchFamily="2" charset="-122"/>
            </a:endParaRPr>
          </a:p>
          <a:p>
            <a:pPr lvl="1"/>
            <a:r>
              <a:rPr>
                <a:ea typeface="华文新魏" pitchFamily="2" charset="-122"/>
              </a:rPr>
              <a:t>根据传播目标制定明确的营销目的</a:t>
            </a:r>
            <a:endParaRPr>
              <a:ea typeface="华文新魏" pitchFamily="2" charset="-122"/>
            </a:endParaRPr>
          </a:p>
          <a:p>
            <a:pPr lvl="2"/>
            <a:r>
              <a:rPr>
                <a:ea typeface="华文新魏" pitchFamily="2" charset="-122"/>
              </a:rPr>
              <a:t>必须非常明确，必须是数字化的目标</a:t>
            </a:r>
            <a:endParaRPr>
              <a:ea typeface="华文新魏" pitchFamily="2" charset="-122"/>
            </a:endParaRPr>
          </a:p>
          <a:p>
            <a:pPr lvl="2"/>
            <a:r>
              <a:rPr>
                <a:ea typeface="华文新魏" pitchFamily="2" charset="-122"/>
              </a:rPr>
              <a:t>例：对于企业品牌的忠诚消费者，营销的目标只能是尽可能去维持或者增加使用量。</a:t>
            </a:r>
            <a:endParaRPr>
              <a:ea typeface="华文新魏" pitchFamily="2" charset="-122"/>
            </a:endParaRPr>
          </a:p>
          <a:p>
            <a:pPr lvl="1"/>
            <a:r>
              <a:rPr>
                <a:ea typeface="华文新魏" pitchFamily="2" charset="-122"/>
              </a:rPr>
              <a:t>选择营销工具和营销战术</a:t>
            </a:r>
            <a:endParaRPr>
              <a:ea typeface="华文新魏" pitchFamily="2" charset="-122"/>
            </a:endParaRPr>
          </a:p>
          <a:p>
            <a:pPr lvl="2"/>
            <a:r>
              <a:rPr>
                <a:ea typeface="华文新魏" pitchFamily="2" charset="-122"/>
              </a:rPr>
              <a:t>整合营销传播最重要的中心思想就是：运用各种形式的传播手段完成所设定的传播目标</a:t>
            </a:r>
            <a:endParaRPr>
              <a:ea typeface="华文新魏" pitchFamily="2" charset="-122"/>
            </a:endParaRPr>
          </a:p>
        </p:txBody>
      </p:sp>
      <p:sp>
        <p:nvSpPr>
          <p:cNvPr id="2268"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69"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C8F9E0B4-0229-4415-987B-EBB2790C796B}"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70"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childTnLst>
                                    <p:set>
                                      <p:cBhvr additive="base">
                                        <p:cTn id="6" dur="1" fill="hold">
                                          <p:stCondLst>
                                            <p:cond delay="0"/>
                                          </p:stCondLst>
                                        </p:cTn>
                                        <p:tgtEl>
                                          <p:spTgt spid="2267">
                                            <p:txEl>
                                              <p:charRg st="0" end="14"/>
                                            </p:txEl>
                                          </p:spTgt>
                                        </p:tgtEl>
                                        <p:attrNameLst>
                                          <p:attrName>style.visibility</p:attrName>
                                        </p:attrNameLst>
                                      </p:cBhvr>
                                      <p:to>
                                        <p:strVal val="visible"/>
                                      </p:to>
                                    </p:set>
                                    <p:animEffect transition="in" filter="barn(outHorizontal)">
                                      <p:cBhvr additive="base">
                                        <p:cTn id="7" dur="500"/>
                                        <p:tgtEl>
                                          <p:spTgt spid="2267">
                                            <p:txEl>
                                              <p:charRg st="0" end="14"/>
                                            </p:txEl>
                                          </p:spTgt>
                                        </p:tgtEl>
                                      </p:cBhvr>
                                    </p:animEffect>
                                  </p:childTnLst>
                                </p:cTn>
                              </p:par>
                              <p:par>
                                <p:cTn id="8" presetID="16" presetClass="entr" presetSubtype="42" fill="hold" grpId="0" nodeType="withEffect">
                                  <p:childTnLst>
                                    <p:set>
                                      <p:cBhvr additive="base">
                                        <p:cTn id="9" dur="1" fill="hold">
                                          <p:stCondLst>
                                            <p:cond delay="0"/>
                                          </p:stCondLst>
                                        </p:cTn>
                                        <p:tgtEl>
                                          <p:spTgt spid="2267">
                                            <p:txEl>
                                              <p:charRg st="14" end="36"/>
                                            </p:txEl>
                                          </p:spTgt>
                                        </p:tgtEl>
                                        <p:attrNameLst>
                                          <p:attrName>style.visibility</p:attrName>
                                        </p:attrNameLst>
                                      </p:cBhvr>
                                      <p:to>
                                        <p:strVal val="visible"/>
                                      </p:to>
                                    </p:set>
                                    <p:animEffect transition="in" filter="barn(outHorizontal)">
                                      <p:cBhvr additive="base">
                                        <p:cTn id="10" dur="500"/>
                                        <p:tgtEl>
                                          <p:spTgt spid="2267">
                                            <p:txEl>
                                              <p:charRg st="14" end="36"/>
                                            </p:txEl>
                                          </p:spTgt>
                                        </p:tgtEl>
                                      </p:cBhvr>
                                    </p:animEffect>
                                  </p:childTnLst>
                                </p:cTn>
                              </p:par>
                              <p:par>
                                <p:cTn id="11" presetID="16" presetClass="entr" presetSubtype="42" fill="hold" grpId="0" nodeType="withEffect">
                                  <p:childTnLst>
                                    <p:set>
                                      <p:cBhvr additive="base">
                                        <p:cTn id="12" dur="1" fill="hold">
                                          <p:stCondLst>
                                            <p:cond delay="0"/>
                                          </p:stCondLst>
                                        </p:cTn>
                                        <p:tgtEl>
                                          <p:spTgt spid="2267">
                                            <p:txEl>
                                              <p:charRg st="36" end="52"/>
                                            </p:txEl>
                                          </p:spTgt>
                                        </p:tgtEl>
                                        <p:attrNameLst>
                                          <p:attrName>style.visibility</p:attrName>
                                        </p:attrNameLst>
                                      </p:cBhvr>
                                      <p:to>
                                        <p:strVal val="visible"/>
                                      </p:to>
                                    </p:set>
                                    <p:animEffect transition="in" filter="barn(outHorizontal)">
                                      <p:cBhvr additive="base">
                                        <p:cTn id="13" dur="500"/>
                                        <p:tgtEl>
                                          <p:spTgt spid="2267">
                                            <p:txEl>
                                              <p:charRg st="36" end="52"/>
                                            </p:txEl>
                                          </p:spTgt>
                                        </p:tgtEl>
                                      </p:cBhvr>
                                    </p:animEffect>
                                  </p:childTnLst>
                                </p:cTn>
                              </p:par>
                              <p:par>
                                <p:cTn id="14" presetID="16" presetClass="entr" presetSubtype="42" fill="hold" grpId="0" nodeType="withEffect">
                                  <p:childTnLst>
                                    <p:set>
                                      <p:cBhvr additive="base">
                                        <p:cTn id="15" dur="1" fill="hold">
                                          <p:stCondLst>
                                            <p:cond delay="0"/>
                                          </p:stCondLst>
                                        </p:cTn>
                                        <p:tgtEl>
                                          <p:spTgt spid="2267">
                                            <p:txEl>
                                              <p:charRg st="52" end="69"/>
                                            </p:txEl>
                                          </p:spTgt>
                                        </p:tgtEl>
                                        <p:attrNameLst>
                                          <p:attrName>style.visibility</p:attrName>
                                        </p:attrNameLst>
                                      </p:cBhvr>
                                      <p:to>
                                        <p:strVal val="visible"/>
                                      </p:to>
                                    </p:set>
                                    <p:animEffect transition="in" filter="barn(outHorizontal)">
                                      <p:cBhvr additive="base">
                                        <p:cTn id="16" dur="500"/>
                                        <p:tgtEl>
                                          <p:spTgt spid="2267">
                                            <p:txEl>
                                              <p:charRg st="52" end="69"/>
                                            </p:txEl>
                                          </p:spTgt>
                                        </p:tgtEl>
                                      </p:cBhvr>
                                    </p:animEffect>
                                  </p:childTnLst>
                                </p:cTn>
                              </p:par>
                              <p:par>
                                <p:cTn id="17" presetID="16" presetClass="entr" presetSubtype="42" fill="hold" grpId="0" nodeType="withEffect">
                                  <p:childTnLst>
                                    <p:set>
                                      <p:cBhvr additive="base">
                                        <p:cTn id="18" dur="1" fill="hold">
                                          <p:stCondLst>
                                            <p:cond delay="0"/>
                                          </p:stCondLst>
                                        </p:cTn>
                                        <p:tgtEl>
                                          <p:spTgt spid="2267">
                                            <p:txEl>
                                              <p:charRg st="69" end="107"/>
                                            </p:txEl>
                                          </p:spTgt>
                                        </p:tgtEl>
                                        <p:attrNameLst>
                                          <p:attrName>style.visibility</p:attrName>
                                        </p:attrNameLst>
                                      </p:cBhvr>
                                      <p:to>
                                        <p:strVal val="visible"/>
                                      </p:to>
                                    </p:set>
                                    <p:animEffect transition="in" filter="barn(outHorizontal)">
                                      <p:cBhvr additive="base">
                                        <p:cTn id="19" dur="500"/>
                                        <p:tgtEl>
                                          <p:spTgt spid="2267">
                                            <p:txEl>
                                              <p:charRg st="69" end="107"/>
                                            </p:txEl>
                                          </p:spTgt>
                                        </p:tgtEl>
                                      </p:cBhvr>
                                    </p:animEffect>
                                  </p:childTnLst>
                                </p:cTn>
                              </p:par>
                              <p:par>
                                <p:cTn id="20" presetID="16" presetClass="entr" presetSubtype="42" fill="hold" grpId="0" nodeType="withEffect">
                                  <p:childTnLst>
                                    <p:set>
                                      <p:cBhvr additive="base">
                                        <p:cTn id="21" dur="1" fill="hold">
                                          <p:stCondLst>
                                            <p:cond delay="0"/>
                                          </p:stCondLst>
                                        </p:cTn>
                                        <p:tgtEl>
                                          <p:spTgt spid="2267">
                                            <p:txEl>
                                              <p:charRg st="107" end="119"/>
                                            </p:txEl>
                                          </p:spTgt>
                                        </p:tgtEl>
                                        <p:attrNameLst>
                                          <p:attrName>style.visibility</p:attrName>
                                        </p:attrNameLst>
                                      </p:cBhvr>
                                      <p:to>
                                        <p:strVal val="visible"/>
                                      </p:to>
                                    </p:set>
                                    <p:animEffect transition="in" filter="barn(outHorizontal)">
                                      <p:cBhvr additive="base">
                                        <p:cTn id="22" dur="500"/>
                                        <p:tgtEl>
                                          <p:spTgt spid="2267">
                                            <p:txEl>
                                              <p:charRg st="107" end="119"/>
                                            </p:txEl>
                                          </p:spTgt>
                                        </p:tgtEl>
                                      </p:cBhvr>
                                    </p:animEffect>
                                  </p:childTnLst>
                                </p:cTn>
                              </p:par>
                              <p:par>
                                <p:cTn id="23" presetID="16" presetClass="entr" presetSubtype="42" fill="hold" grpId="0" nodeType="withEffect">
                                  <p:childTnLst>
                                    <p:set>
                                      <p:cBhvr additive="base">
                                        <p:cTn id="24" dur="1" fill="hold">
                                          <p:stCondLst>
                                            <p:cond delay="0"/>
                                          </p:stCondLst>
                                        </p:cTn>
                                        <p:tgtEl>
                                          <p:spTgt spid="2267">
                                            <p:txEl>
                                              <p:charRg st="119" end="158"/>
                                            </p:txEl>
                                          </p:spTgt>
                                        </p:tgtEl>
                                        <p:attrNameLst>
                                          <p:attrName>style.visibility</p:attrName>
                                        </p:attrNameLst>
                                      </p:cBhvr>
                                      <p:to>
                                        <p:strVal val="visible"/>
                                      </p:to>
                                    </p:set>
                                    <p:animEffect transition="in" filter="barn(outHorizontal)">
                                      <p:cBhvr additive="base">
                                        <p:cTn id="25" dur="500"/>
                                        <p:tgtEl>
                                          <p:spTgt spid="2267">
                                            <p:txEl>
                                              <p:charRg st="119" end="15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7"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70" name="标题 2269"/>
          <p:cNvSpPr/>
          <p:nvPr>
            <p:ph type="title" idx="4294967295"/>
          </p:nvPr>
        </p:nvSpPr>
        <p:spPr>
          <a:xfrm>
            <a:off x="301625" y="685800"/>
            <a:ext cx="8540750" cy="1143000"/>
          </a:xfrm>
          <a:prstGeom prst="rect">
            <a:avLst/>
          </a:prstGeom>
          <a:noFill/>
          <a:ln cap="flat">
            <a:noFill/>
            <a:prstDash val="solid"/>
            <a:miter lim="800000"/>
            <a:headEnd type="none" w="med" len="med"/>
            <a:tailEnd type="none" w="med" len="med"/>
          </a:ln>
        </p:spPr>
        <p:txBody>
          <a:bodyPr anchor="ctr" anchorCtr="0"/>
          <a:lstStyle>
            <a:lvl1pPr marL="0" indent="0" algn="ctr" defTabSz="914400" rtl="0" eaLnBrk="1" fontAlgn="base" hangingPunct="1">
              <a:lnSpc>
                <a:spcPct val="100000"/>
              </a:lnSpc>
              <a:spcBef>
                <a:spcPct val="0"/>
              </a:spcBef>
              <a:spcAft>
                <a:spcPct val="0"/>
              </a:spcAft>
              <a:buClrTx/>
              <a:buSzTx/>
              <a:buFontTx/>
              <a:buNone/>
              <a:defRPr kumimoji="0" lang="ru-RU" altLang="en-US" sz="4400" b="0" i="0" u="none">
                <a:solidFill>
                  <a:schemeClr val="tx2"/>
                </a:solidFill>
                <a:latin typeface="Arial" panose="020B0604020202020204" pitchFamily="34" charset="0"/>
                <a:ea typeface="宋体" panose="02010600030101010101" pitchFamily="2" charset="-122"/>
              </a:defRPr>
            </a:lvl1pPr>
          </a:lstStyle>
          <a:p>
            <a:pPr lvl="0"/>
            <a:r>
              <a:rPr>
                <a:ea typeface="隶书" pitchFamily="49" charset="-122"/>
              </a:rPr>
              <a:t>思考题</a:t>
            </a:r>
            <a:endParaRPr>
              <a:ea typeface="隶书" pitchFamily="49" charset="-122"/>
            </a:endParaRPr>
          </a:p>
        </p:txBody>
      </p:sp>
      <p:sp>
        <p:nvSpPr>
          <p:cNvPr id="2271" name="文本占位符 2270"/>
          <p:cNvSpPr/>
          <p:nvPr>
            <p:ph type="body" idx="4294967295"/>
          </p:nvPr>
        </p:nvSpPr>
        <p:spPr>
          <a:xfrm>
            <a:off x="1116012" y="2089150"/>
            <a:ext cx="7772400" cy="3211512"/>
          </a:xfrm>
          <a:prstGeom prst="rect">
            <a:avLst/>
          </a:prstGeom>
          <a:noFill/>
          <a:ln cap="flat">
            <a:noFill/>
            <a:prstDash val="solid"/>
            <a:miter lim="800000"/>
            <a:headEnd type="none" w="med" len="med"/>
            <a:tailEnd type="none" w="med" len="med"/>
          </a:ln>
        </p:spPr>
        <p:txBody>
          <a:bodyPr/>
          <a:lstStyle>
            <a:lvl1pPr marL="342900" indent="-342900" algn="l" defTabSz="914400" rtl="0" eaLnBrk="1" fontAlgn="base" hangingPunct="1">
              <a:lnSpc>
                <a:spcPct val="100000"/>
              </a:lnSpc>
              <a:spcBef>
                <a:spcPct val="20000"/>
              </a:spcBef>
              <a:spcAft>
                <a:spcPct val="0"/>
              </a:spcAft>
              <a:buClr>
                <a:schemeClr val="hlink"/>
              </a:buClr>
              <a:buSzPct val="70000"/>
              <a:buFont typeface="Wingdings" panose="05000000000000000000" pitchFamily="2" charset="2"/>
              <a:buChar char="v"/>
              <a:defRPr kumimoji="0" lang="ru-RU" altLang="en-US" sz="3200" b="0" i="0" u="none">
                <a:solidFill>
                  <a:schemeClr val="tx1"/>
                </a:solidFill>
                <a:latin typeface="Arial" panose="020B0604020202020204" pitchFamily="34" charset="0"/>
                <a:ea typeface="宋体" panose="02010600030101010101" pitchFamily="2" charset="-122"/>
              </a:defRPr>
            </a:lvl1pPr>
            <a:lvl2pPr marL="742950" indent="-285750" algn="l" defTabSz="914400" rtl="0" eaLnBrk="1" fontAlgn="base" hangingPunct="1">
              <a:lnSpc>
                <a:spcPct val="100000"/>
              </a:lnSpc>
              <a:spcBef>
                <a:spcPct val="20000"/>
              </a:spcBef>
              <a:spcAft>
                <a:spcPct val="0"/>
              </a:spcAft>
              <a:buClr>
                <a:schemeClr val="accent2"/>
              </a:buClr>
              <a:buSzPct val="85000"/>
              <a:buFont typeface="Wingdings" panose="05000000000000000000" pitchFamily="2" charset="2"/>
              <a:buChar char=""/>
              <a:defRPr kumimoji="0" lang="ru-RU" altLang="en-US" sz="2800" b="0" i="0" u="none">
                <a:solidFill>
                  <a:schemeClr val="tx1"/>
                </a:solidFill>
                <a:latin typeface="Arial" panose="020B0604020202020204" pitchFamily="34" charset="0"/>
                <a:ea typeface="宋体" panose="02010600030101010101" pitchFamily="2" charset="-122"/>
              </a:defRPr>
            </a:lvl2pPr>
            <a:lvl3pPr marL="1143000" indent="-228600" algn="l" defTabSz="914400" rtl="0" eaLnBrk="1" fontAlgn="base" hangingPunct="1">
              <a:lnSpc>
                <a:spcPct val="100000"/>
              </a:lnSpc>
              <a:spcBef>
                <a:spcPct val="20000"/>
              </a:spcBef>
              <a:spcAft>
                <a:spcPct val="0"/>
              </a:spcAft>
              <a:buClr>
                <a:schemeClr val="hlink"/>
              </a:buClr>
              <a:buSzPct val="80000"/>
              <a:buFont typeface="Wingdings" panose="05000000000000000000" pitchFamily="2" charset="2"/>
              <a:buChar char="v"/>
              <a:defRPr kumimoji="0" lang="ru-RU" altLang="en-US" sz="2400" b="0" i="0" u="none">
                <a:solidFill>
                  <a:schemeClr val="tx1"/>
                </a:solidFill>
                <a:latin typeface="Arial" panose="020B0604020202020204" pitchFamily="34" charset="0"/>
                <a:ea typeface="宋体" panose="02010600030101010101" pitchFamily="2" charset="-122"/>
              </a:defRPr>
            </a:lvl3pPr>
            <a:lvl4pPr marL="1600200" indent="-228600" algn="l" defTabSz="914400" rtl="0" eaLnBrk="1" fontAlgn="base" hangingPunct="1">
              <a:lnSpc>
                <a:spcPct val="100000"/>
              </a:lnSpc>
              <a:spcBef>
                <a:spcPct val="20000"/>
              </a:spcBef>
              <a:spcAft>
                <a:spcPct val="0"/>
              </a:spcAft>
              <a:buClr>
                <a:schemeClr val="accent2"/>
              </a:buClr>
              <a:buSzPct val="90000"/>
              <a:buFont typeface="Wingdings" panose="05000000000000000000" pitchFamily="2" charset="2"/>
              <a:buChar char=""/>
              <a:defRPr kumimoji="0" lang="ru-RU" altLang="en-US" sz="2000" b="0" i="0" u="none">
                <a:solidFill>
                  <a:schemeClr val="tx1"/>
                </a:solidFill>
                <a:latin typeface="Arial" panose="020B0604020202020204" pitchFamily="34" charset="0"/>
                <a:ea typeface="宋体" panose="02010600030101010101" pitchFamily="2" charset="-122"/>
              </a:defRPr>
            </a:lvl4pPr>
            <a:lvl5pPr marL="2057400" indent="-228600" algn="l" defTabSz="914400" rtl="0" eaLnBrk="1" fontAlgn="base" hangingPunct="1">
              <a:lnSpc>
                <a:spcPct val="100000"/>
              </a:lnSpc>
              <a:spcBef>
                <a:spcPct val="20000"/>
              </a:spcBef>
              <a:spcAft>
                <a:spcPct val="0"/>
              </a:spcAft>
              <a:buClr>
                <a:schemeClr val="hlink"/>
              </a:buClr>
              <a:buSzPct val="85000"/>
              <a:buFont typeface="Wingdings" panose="05000000000000000000" pitchFamily="2" charset="2"/>
              <a:buChar char="v"/>
              <a:defRPr kumimoji="0" lang="ru-RU" altLang="en-US" sz="2000" b="0" i="0" u="none">
                <a:solidFill>
                  <a:schemeClr val="tx1"/>
                </a:solidFill>
                <a:latin typeface="Arial" panose="020B0604020202020204" pitchFamily="34" charset="0"/>
                <a:ea typeface="宋体" panose="02010600030101010101" pitchFamily="2" charset="-122"/>
              </a:defRPr>
            </a:lvl5pPr>
          </a:lstStyle>
          <a:p>
            <a:pPr lvl="0">
              <a:buNone/>
            </a:pPr>
            <a:r>
              <a:rPr sz="2800">
                <a:latin typeface="华文新魏" pitchFamily="2" charset="-122"/>
                <a:ea typeface="华文新魏" pitchFamily="2" charset="-122"/>
              </a:rPr>
              <a:t>1、</a:t>
            </a:r>
            <a:r>
              <a:rPr lang="zh-CN" altLang="zh-CN" sz="2800">
                <a:latin typeface="华文新魏" pitchFamily="2" charset="-122"/>
                <a:ea typeface="华文新魏" pitchFamily="2" charset="-122"/>
              </a:rPr>
              <a:t>论述品牌传播的内涵。</a:t>
            </a:r>
            <a:endParaRPr lang="zh-CN" altLang="zh-CN" sz="2800">
              <a:latin typeface="华文新魏" pitchFamily="2" charset="-122"/>
              <a:ea typeface="华文新魏" pitchFamily="2" charset="-122"/>
            </a:endParaRPr>
          </a:p>
          <a:p>
            <a:pPr lvl="0">
              <a:buNone/>
            </a:pPr>
            <a:r>
              <a:rPr lang="zh-CN" altLang="zh-CN" sz="2800">
                <a:latin typeface="华文新魏" pitchFamily="2" charset="-122"/>
                <a:ea typeface="华文新魏" pitchFamily="2" charset="-122"/>
              </a:rPr>
              <a:t>2、品牌传播有哪些特点？</a:t>
            </a:r>
            <a:endParaRPr lang="zh-CN" altLang="zh-CN" sz="2800">
              <a:latin typeface="华文新魏" pitchFamily="2" charset="-122"/>
              <a:ea typeface="华文新魏" pitchFamily="2" charset="-122"/>
            </a:endParaRPr>
          </a:p>
          <a:p>
            <a:pPr lvl="0">
              <a:buNone/>
            </a:pPr>
            <a:r>
              <a:rPr lang="zh-CN" altLang="zh-CN" sz="2800">
                <a:latin typeface="华文新魏" pitchFamily="2" charset="-122"/>
                <a:ea typeface="华文新魏" pitchFamily="2" charset="-122"/>
              </a:rPr>
              <a:t>3、简述品牌传播的过程。</a:t>
            </a:r>
            <a:endParaRPr lang="zh-CN" altLang="zh-CN" sz="2800">
              <a:latin typeface="华文新魏" pitchFamily="2" charset="-122"/>
              <a:ea typeface="华文新魏" pitchFamily="2" charset="-122"/>
            </a:endParaRPr>
          </a:p>
          <a:p>
            <a:pPr lvl="0">
              <a:buNone/>
            </a:pPr>
            <a:r>
              <a:rPr lang="zh-CN" altLang="zh-CN" sz="2800">
                <a:latin typeface="华文新魏" pitchFamily="2" charset="-122"/>
                <a:ea typeface="华文新魏" pitchFamily="2" charset="-122"/>
              </a:rPr>
              <a:t>4、开发有效的品牌传播需要哪些条件？</a:t>
            </a:r>
            <a:endParaRPr lang="zh-CN" altLang="zh-CN" sz="2800">
              <a:latin typeface="华文新魏" pitchFamily="2" charset="-122"/>
              <a:ea typeface="华文新魏" pitchFamily="2" charset="-122"/>
            </a:endParaRPr>
          </a:p>
          <a:p>
            <a:pPr lvl="0">
              <a:buNone/>
            </a:pPr>
            <a:r>
              <a:rPr lang="zh-CN" altLang="zh-CN" sz="2800">
                <a:latin typeface="华文新魏" pitchFamily="2" charset="-122"/>
                <a:ea typeface="华文新魏" pitchFamily="2" charset="-122"/>
              </a:rPr>
              <a:t>5、简述营销传播组合的影响因素。</a:t>
            </a:r>
            <a:endParaRPr lang="zh-CN" altLang="zh-CN" sz="2800">
              <a:latin typeface="华文新魏" pitchFamily="2" charset="-122"/>
              <a:ea typeface="华文新魏" pitchFamily="2" charset="-122"/>
            </a:endParaRPr>
          </a:p>
          <a:p>
            <a:pPr lvl="0">
              <a:buNone/>
            </a:pPr>
            <a:r>
              <a:rPr lang="zh-CN" altLang="zh-CN" sz="2800">
                <a:latin typeface="华文新魏" pitchFamily="2" charset="-122"/>
                <a:ea typeface="华文新魏" pitchFamily="2" charset="-122"/>
              </a:rPr>
              <a:t>6、怎样实施品牌的整合营销传播？</a:t>
            </a:r>
            <a:endParaRPr lang="zh-CN" altLang="zh-CN" sz="2800">
              <a:latin typeface="华文新魏" pitchFamily="2" charset="-122"/>
              <a:ea typeface="华文新魏" pitchFamily="2" charset="-122"/>
            </a:endParaRPr>
          </a:p>
          <a:p>
            <a:pPr lvl="0">
              <a:buNone/>
            </a:pPr>
            <a:endParaRPr lang="zh-CN" altLang="zh-CN" sz="2800">
              <a:latin typeface="华文新魏" pitchFamily="2" charset="-122"/>
              <a:ea typeface="华文新魏" pitchFamily="2" charset="-122"/>
            </a:endParaRPr>
          </a:p>
        </p:txBody>
      </p:sp>
      <p:sp>
        <p:nvSpPr>
          <p:cNvPr id="2272" name="Date Placeholder 1"/>
          <p:cNvSpPr>
            <a:spLocks noGrp="1"/>
          </p:cNvSpPr>
          <p:nvPr>
            <p:ph type="dt" sz="half"/>
          </p:nvPr>
        </p:nvSpPr>
        <p:spPr/>
        <p:txBody>
          <a:bodyPr/>
          <a:lstStyle/>
          <a:p>
            <a:pPr marL="0" lvl="0" indent="0" algn="l"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
        <p:nvSpPr>
          <p:cNvPr id="2273" name="Slide Number Placeholder 3"/>
          <p:cNvSpPr>
            <a:spLocks noGrp="1"/>
          </p:cNvSpPr>
          <p:nvPr>
            <p:ph type="sldNum" sz="quarter" idx="2"/>
          </p:nvPr>
        </p:nvSpPr>
        <p:spPr/>
        <p:txBody>
          <a:bodyPr/>
          <a:lstStyle/>
          <a:p>
            <a:pPr marL="0" lvl="0" indent="0" algn="r" defTabSz="914400" rtl="0" eaLnBrk="1" fontAlgn="base" hangingPunct="1">
              <a:lnSpc>
                <a:spcPct val="100000"/>
              </a:lnSpc>
              <a:spcBef>
                <a:spcPct val="0"/>
              </a:spcBef>
              <a:spcAft>
                <a:spcPct val="0"/>
              </a:spcAft>
              <a:buClrTx/>
              <a:buSzTx/>
            </a:pPr>
            <a:fld id="{875E228C-FA77-4E92-957E-426A6015AB22}" type="slidenum">
              <a:rPr kumimoji="0" sz="1400" u="none">
                <a:solidFill>
                  <a:schemeClr val="tx1"/>
                </a:solidFill>
                <a:latin typeface="Arial" panose="020B0604020202020204" pitchFamily="34" charset="0"/>
                <a:ea typeface="宋体" panose="02010600030101010101" pitchFamily="2" charset="-122"/>
              </a:rPr>
            </a:fld>
            <a:endParaRPr kumimoji="0" sz="1400" u="none">
              <a:solidFill>
                <a:schemeClr val="tx1"/>
              </a:solidFill>
              <a:latin typeface="Arial" panose="020B0604020202020204" pitchFamily="34" charset="0"/>
              <a:ea typeface="宋体" panose="02010600030101010101" pitchFamily="2" charset="-122"/>
            </a:endParaRPr>
          </a:p>
        </p:txBody>
      </p:sp>
      <p:sp>
        <p:nvSpPr>
          <p:cNvPr id="2274" name="Footer Placeholder 2"/>
          <p:cNvSpPr>
            <a:spLocks noGrp="1"/>
          </p:cNvSpPr>
          <p:nvPr>
            <p:ph type="ftr" sz="quarter" idx="1"/>
          </p:nvPr>
        </p:nvSpPr>
        <p:spPr/>
        <p:txBody>
          <a:bodyPr/>
          <a:lstStyle/>
          <a:p>
            <a:pPr marL="0" lvl="0" indent="0" algn="ctr" defTabSz="914400" rtl="0" eaLnBrk="1" fontAlgn="base" hangingPunct="1">
              <a:lnSpc>
                <a:spcPct val="100000"/>
              </a:lnSpc>
              <a:spcBef>
                <a:spcPct val="0"/>
              </a:spcBef>
              <a:spcAft>
                <a:spcPct val="0"/>
              </a:spcAft>
              <a:buClrTx/>
              <a:buSzTx/>
            </a:pPr>
            <a:endParaRPr kumimoji="0" sz="1400" u="none">
              <a:solidFill>
                <a:schemeClr val="tx1"/>
              </a:solidFill>
              <a:latin typeface="Arial" panose="020B0604020202020204" pitchFamily="34" charset="0"/>
              <a:ea typeface="宋体" panose="02010600030101010101" pitchFamily="2" charset="-122"/>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2339975" y="1446530"/>
            <a:ext cx="4688840" cy="24980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6600">
                <a:solidFill>
                  <a:srgbClr val="FF0000"/>
                </a:solidFill>
              </a:rPr>
              <a:t>谢谢</a:t>
            </a:r>
            <a:endParaRPr lang="zh-CN" altLang="en-US" sz="6600">
              <a:solidFill>
                <a:srgbClr val="FF0000"/>
              </a:solidFill>
            </a:endParaRPr>
          </a:p>
        </p:txBody>
      </p:sp>
    </p:spTree>
  </p:cSld>
  <p:clrMapOvr>
    <a:masterClrMapping/>
  </p:clrMapOvr>
  <p:transition/>
</p:sld>
</file>

<file path=ppt/tags/tag1.xml><?xml version="1.0" encoding="utf-8"?>
<p:tagLst xmlns:p="http://schemas.openxmlformats.org/presentationml/2006/main">
  <p:tag name="AS_NET" val="4.0.30319.42000"/>
  <p:tag name="AS_OS" val="Microsoft Windows NT 6.1.7601 Service Pack 1"/>
  <p:tag name="AS_RELEASE_DATE" val="2016.11.28"/>
  <p:tag name="AS_TITLE" val="Aspose.Slides for .NET 4.0"/>
  <p:tag name="AS_VERSION" val="16.11.0.0"/>
</p:tagLst>
</file>

<file path=ppt/theme/theme1.xml><?xml version="1.0" encoding="utf-8"?>
<a:theme xmlns:a="http://schemas.openxmlformats.org/drawingml/2006/main" name=" overriden">
  <a:themeElements>
    <a:clrScheme name="">
      <a:dk1>
        <a:srgbClr val="FFFFFF"/>
      </a:dk1>
      <a:lt1>
        <a:srgbClr val="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
      <a:majorFont>
        <a:latin typeface="Arial"/>
        <a:ea typeface="Arial"/>
        <a:cs typeface="Arial"/>
      </a:majorFont>
      <a:minorFont>
        <a:latin typeface="Arial"/>
        <a:ea typeface="Arial"/>
        <a:cs typeface="Arial"/>
      </a:minorFont>
    </a:fontScheme>
    <a:fmtScheme name="">
      <a:fillStyleLst/>
      <a:lnStyleLst>
        <a:ln/>
        <a:ln/>
        <a:ln/>
      </a:lnStyleLst>
      <a:effectStyleLst/>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overriden">
  <a:themeElements>
    <a:clrScheme name="">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a:dk1>
          <a:srgbClr val="007A77"/>
        </a:dk1>
        <a:lt1>
          <a:srgbClr val="EFF6EE"/>
        </a:lt1>
        <a:dk2>
          <a:srgbClr val="0066CC"/>
        </a:dk2>
        <a:lt2>
          <a:srgbClr val="C0C0C0"/>
        </a:lt2>
        <a:accent1>
          <a:srgbClr val="E7EEE6"/>
        </a:accent1>
        <a:accent2>
          <a:srgbClr val="FF9933"/>
        </a:accent2>
        <a:accent3>
          <a:srgbClr val="9BBB59"/>
        </a:accent3>
        <a:accent4>
          <a:srgbClr val="8064A2"/>
        </a:accent4>
        <a:accent5>
          <a:srgbClr val="4BACC6"/>
        </a:accent5>
        <a:accent6>
          <a:srgbClr val="F79646"/>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a:dk1>
          <a:srgbClr val="000000"/>
        </a:dk1>
        <a:lt1>
          <a:srgbClr val="CCFFCC"/>
        </a:lt1>
        <a:dk2>
          <a:srgbClr val="E88A00"/>
        </a:dk2>
        <a:lt2>
          <a:srgbClr val="C0C0C0"/>
        </a:lt2>
        <a:accent1>
          <a:srgbClr val="CCECFF"/>
        </a:accent1>
        <a:accent2>
          <a:srgbClr val="336600"/>
        </a:accent2>
        <a:accent3>
          <a:srgbClr val="9BBB59"/>
        </a:accent3>
        <a:accent4>
          <a:srgbClr val="8064A2"/>
        </a:accent4>
        <a:accent5>
          <a:srgbClr val="4BACC6"/>
        </a:accent5>
        <a:accent6>
          <a:srgbClr val="F79646"/>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CC3300"/>
        </a:dk2>
        <a:lt2>
          <a:srgbClr val="C0C0C0"/>
        </a:lt2>
        <a:accent1>
          <a:srgbClr val="FFFFCC"/>
        </a:accent1>
        <a:accent2>
          <a:srgbClr val="339933"/>
        </a:accent2>
        <a:accent3>
          <a:srgbClr val="9BBB59"/>
        </a:accent3>
        <a:accent4>
          <a:srgbClr val="8064A2"/>
        </a:accent4>
        <a:accent5>
          <a:srgbClr val="4BACC6"/>
        </a:accent5>
        <a:accent6>
          <a:srgbClr val="F79646"/>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a:dk1>
          <a:srgbClr val="636395"/>
        </a:dk1>
        <a:lt1>
          <a:srgbClr val="FFE2C5"/>
        </a:lt1>
        <a:dk2>
          <a:srgbClr val="000000"/>
        </a:dk2>
        <a:lt2>
          <a:srgbClr val="C0C0C0"/>
        </a:lt2>
        <a:accent1>
          <a:srgbClr val="FFE1E1"/>
        </a:accent1>
        <a:accent2>
          <a:srgbClr val="FF9933"/>
        </a:accent2>
        <a:accent3>
          <a:srgbClr val="9BBB59"/>
        </a:accent3>
        <a:accent4>
          <a:srgbClr val="8064A2"/>
        </a:accent4>
        <a:accent5>
          <a:srgbClr val="4BACC6"/>
        </a:accent5>
        <a:accent6>
          <a:srgbClr val="F79646"/>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
        <a:dk1>
          <a:srgbClr val="626292"/>
        </a:dk1>
        <a:lt1>
          <a:srgbClr val="CCECFF"/>
        </a:lt1>
        <a:dk2>
          <a:srgbClr val="3333CC"/>
        </a:dk2>
        <a:lt2>
          <a:srgbClr val="C0C0C0"/>
        </a:lt2>
        <a:accent1>
          <a:srgbClr val="D9F1FF"/>
        </a:accent1>
        <a:accent2>
          <a:srgbClr val="FF9900"/>
        </a:accent2>
        <a:accent3>
          <a:srgbClr val="9BBB59"/>
        </a:accent3>
        <a:accent4>
          <a:srgbClr val="8064A2"/>
        </a:accent4>
        <a:accent5>
          <a:srgbClr val="4BACC6"/>
        </a:accent5>
        <a:accent6>
          <a:srgbClr val="F79646"/>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a:dk1>
          <a:srgbClr val="0066CC"/>
        </a:dk1>
        <a:lt1>
          <a:srgbClr val="FFE1E1"/>
        </a:lt1>
        <a:dk2>
          <a:srgbClr val="006600"/>
        </a:dk2>
        <a:lt2>
          <a:srgbClr val="C0C0C0"/>
        </a:lt2>
        <a:accent1>
          <a:srgbClr val="FFFFCC"/>
        </a:accent1>
        <a:accent2>
          <a:srgbClr val="009999"/>
        </a:accent2>
        <a:accent3>
          <a:srgbClr val="9BBB59"/>
        </a:accent3>
        <a:accent4>
          <a:srgbClr val="8064A2"/>
        </a:accent4>
        <a:accent5>
          <a:srgbClr val="4BACC6"/>
        </a:accent5>
        <a:accent6>
          <a:srgbClr val="F79646"/>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
        <a:dk1>
          <a:srgbClr val="292929"/>
        </a:dk1>
        <a:lt1>
          <a:srgbClr val="DDDDDD"/>
        </a:lt1>
        <a:dk2>
          <a:srgbClr val="0066CC"/>
        </a:dk2>
        <a:lt2>
          <a:srgbClr val="B2B2B2"/>
        </a:lt2>
        <a:accent1>
          <a:srgbClr val="CACADC"/>
        </a:accent1>
        <a:accent2>
          <a:srgbClr val="FFCC00"/>
        </a:accent2>
        <a:accent3>
          <a:srgbClr val="9BBB59"/>
        </a:accent3>
        <a:accent4>
          <a:srgbClr val="8064A2"/>
        </a:accent4>
        <a:accent5>
          <a:srgbClr val="4BACC6"/>
        </a:accent5>
        <a:accent6>
          <a:srgbClr val="F79646"/>
        </a:accent6>
        <a:hlink>
          <a:srgbClr val="008080"/>
        </a:hlink>
        <a:folHlink>
          <a:srgbClr val="7D7DA9"/>
        </a:folHlink>
      </a:clrScheme>
      <a:clrMap bg1="lt1" tx1="dk1" bg2="lt2" tx2="dk2" accent1="accent1" accent2="accent2" accent3="accent3" accent4="accent4" accent5="accent5" accent6="accent6" hlink="hlink" folHlink="folHlink"/>
    </a:extraClrScheme>
    <a:extraClrScheme>
      <a:clrScheme name="">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a:dk1>
          <a:srgbClr val="007A77"/>
        </a:dk1>
        <a:lt1>
          <a:srgbClr val="EFF6EE"/>
        </a:lt1>
        <a:dk2>
          <a:srgbClr val="0066CC"/>
        </a:dk2>
        <a:lt2>
          <a:srgbClr val="C0C0C0"/>
        </a:lt2>
        <a:accent1>
          <a:srgbClr val="E7EEE6"/>
        </a:accent1>
        <a:accent2>
          <a:srgbClr val="FF9933"/>
        </a:accent2>
        <a:accent3>
          <a:srgbClr val="9BBB59"/>
        </a:accent3>
        <a:accent4>
          <a:srgbClr val="8064A2"/>
        </a:accent4>
        <a:accent5>
          <a:srgbClr val="4BACC6"/>
        </a:accent5>
        <a:accent6>
          <a:srgbClr val="F79646"/>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a:dk1>
          <a:srgbClr val="000000"/>
        </a:dk1>
        <a:lt1>
          <a:srgbClr val="CCFFCC"/>
        </a:lt1>
        <a:dk2>
          <a:srgbClr val="E88A00"/>
        </a:dk2>
        <a:lt2>
          <a:srgbClr val="C0C0C0"/>
        </a:lt2>
        <a:accent1>
          <a:srgbClr val="CCECFF"/>
        </a:accent1>
        <a:accent2>
          <a:srgbClr val="336600"/>
        </a:accent2>
        <a:accent3>
          <a:srgbClr val="9BBB59"/>
        </a:accent3>
        <a:accent4>
          <a:srgbClr val="8064A2"/>
        </a:accent4>
        <a:accent5>
          <a:srgbClr val="4BACC6"/>
        </a:accent5>
        <a:accent6>
          <a:srgbClr val="F79646"/>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CC3300"/>
        </a:dk2>
        <a:lt2>
          <a:srgbClr val="C0C0C0"/>
        </a:lt2>
        <a:accent1>
          <a:srgbClr val="FFFFCC"/>
        </a:accent1>
        <a:accent2>
          <a:srgbClr val="339933"/>
        </a:accent2>
        <a:accent3>
          <a:srgbClr val="9BBB59"/>
        </a:accent3>
        <a:accent4>
          <a:srgbClr val="8064A2"/>
        </a:accent4>
        <a:accent5>
          <a:srgbClr val="4BACC6"/>
        </a:accent5>
        <a:accent6>
          <a:srgbClr val="F79646"/>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a:dk1>
          <a:srgbClr val="636395"/>
        </a:dk1>
        <a:lt1>
          <a:srgbClr val="FFE2C5"/>
        </a:lt1>
        <a:dk2>
          <a:srgbClr val="000000"/>
        </a:dk2>
        <a:lt2>
          <a:srgbClr val="C0C0C0"/>
        </a:lt2>
        <a:accent1>
          <a:srgbClr val="FFE1E1"/>
        </a:accent1>
        <a:accent2>
          <a:srgbClr val="FF9933"/>
        </a:accent2>
        <a:accent3>
          <a:srgbClr val="9BBB59"/>
        </a:accent3>
        <a:accent4>
          <a:srgbClr val="8064A2"/>
        </a:accent4>
        <a:accent5>
          <a:srgbClr val="4BACC6"/>
        </a:accent5>
        <a:accent6>
          <a:srgbClr val="F79646"/>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
        <a:dk1>
          <a:srgbClr val="626292"/>
        </a:dk1>
        <a:lt1>
          <a:srgbClr val="CCECFF"/>
        </a:lt1>
        <a:dk2>
          <a:srgbClr val="3333CC"/>
        </a:dk2>
        <a:lt2>
          <a:srgbClr val="C0C0C0"/>
        </a:lt2>
        <a:accent1>
          <a:srgbClr val="D9F1FF"/>
        </a:accent1>
        <a:accent2>
          <a:srgbClr val="FF9900"/>
        </a:accent2>
        <a:accent3>
          <a:srgbClr val="9BBB59"/>
        </a:accent3>
        <a:accent4>
          <a:srgbClr val="8064A2"/>
        </a:accent4>
        <a:accent5>
          <a:srgbClr val="4BACC6"/>
        </a:accent5>
        <a:accent6>
          <a:srgbClr val="F79646"/>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a:dk1>
          <a:srgbClr val="0066CC"/>
        </a:dk1>
        <a:lt1>
          <a:srgbClr val="FFE1E1"/>
        </a:lt1>
        <a:dk2>
          <a:srgbClr val="006600"/>
        </a:dk2>
        <a:lt2>
          <a:srgbClr val="C0C0C0"/>
        </a:lt2>
        <a:accent1>
          <a:srgbClr val="FFFFCC"/>
        </a:accent1>
        <a:accent2>
          <a:srgbClr val="009999"/>
        </a:accent2>
        <a:accent3>
          <a:srgbClr val="9BBB59"/>
        </a:accent3>
        <a:accent4>
          <a:srgbClr val="8064A2"/>
        </a:accent4>
        <a:accent5>
          <a:srgbClr val="4BACC6"/>
        </a:accent5>
        <a:accent6>
          <a:srgbClr val="F79646"/>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
        <a:dk1>
          <a:srgbClr val="292929"/>
        </a:dk1>
        <a:lt1>
          <a:srgbClr val="DDDDDD"/>
        </a:lt1>
        <a:dk2>
          <a:srgbClr val="0066CC"/>
        </a:dk2>
        <a:lt2>
          <a:srgbClr val="B2B2B2"/>
        </a:lt2>
        <a:accent1>
          <a:srgbClr val="CACADC"/>
        </a:accent1>
        <a:accent2>
          <a:srgbClr val="FFCC00"/>
        </a:accent2>
        <a:accent3>
          <a:srgbClr val="9BBB59"/>
        </a:accent3>
        <a:accent4>
          <a:srgbClr val="8064A2"/>
        </a:accent4>
        <a:accent5>
          <a:srgbClr val="4BACC6"/>
        </a:accent5>
        <a:accent6>
          <a:srgbClr val="F79646"/>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3555</Words>
  <Application>WPS 演示</Application>
  <PresentationFormat>On-screen Show (4:3)</PresentationFormat>
  <Paragraphs>393</Paragraphs>
  <Slides>31</Slides>
  <Notes>0</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31</vt:i4>
      </vt:variant>
    </vt:vector>
  </HeadingPairs>
  <TitlesOfParts>
    <vt:vector size="47" baseType="lpstr">
      <vt:lpstr>Arial</vt:lpstr>
      <vt:lpstr>宋体</vt:lpstr>
      <vt:lpstr>Wingdings</vt:lpstr>
      <vt:lpstr>Calibri</vt:lpstr>
      <vt:lpstr>Arial</vt:lpstr>
      <vt:lpstr>隶书</vt:lpstr>
      <vt:lpstr>微软雅黑</vt:lpstr>
      <vt:lpstr>华文新魏</vt:lpstr>
      <vt:lpstr>Tahoma</vt:lpstr>
      <vt:lpstr>方正姚体</vt:lpstr>
      <vt:lpstr>楷体_GB2312</vt:lpstr>
      <vt:lpstr>Times New Roman</vt:lpstr>
      <vt:lpstr>Arial Unicode MS</vt:lpstr>
      <vt:lpstr>新宋体</vt:lpstr>
      <vt:lpstr> overriden</vt:lpstr>
      <vt:lpstr> overriden</vt:lpstr>
      <vt:lpstr>品牌传播</vt:lpstr>
      <vt:lpstr>第六章 品牌传播</vt:lpstr>
      <vt:lpstr>第一节 品牌传播的内涵</vt:lpstr>
      <vt:lpstr>第一节 品牌传播的内涵</vt:lpstr>
      <vt:lpstr>第一节 品牌传播的内涵</vt:lpstr>
      <vt:lpstr>第一节 品牌传播的内涵</vt:lpstr>
      <vt:lpstr>第二节 品牌传播过程</vt:lpstr>
      <vt:lpstr>第二节 品牌传播过程</vt:lpstr>
      <vt:lpstr>第二节 品牌传播过程</vt:lpstr>
      <vt:lpstr>品牌传播过程模型</vt:lpstr>
      <vt:lpstr>品牌传播过程模型</vt:lpstr>
      <vt:lpstr>品牌传播过程模型</vt:lpstr>
      <vt:lpstr>品牌传播过程模型</vt:lpstr>
      <vt:lpstr>品牌传播过程模型</vt:lpstr>
      <vt:lpstr>品牌传播过程模型</vt:lpstr>
      <vt:lpstr>第二节 品牌传播过程</vt:lpstr>
      <vt:lpstr>第二节 品牌传播过程</vt:lpstr>
      <vt:lpstr>第三节 有效的品牌传播</vt:lpstr>
      <vt:lpstr>第三节 有效的品牌传播</vt:lpstr>
      <vt:lpstr>第三节 有效的品牌传播</vt:lpstr>
      <vt:lpstr>第三节 有效的品牌传播</vt:lpstr>
      <vt:lpstr>第三节 有效的品牌传播</vt:lpstr>
      <vt:lpstr>第三节 有效的品牌传播</vt:lpstr>
      <vt:lpstr>第三节 有效的品牌传播</vt:lpstr>
      <vt:lpstr>第四节 品牌整合营销</vt:lpstr>
      <vt:lpstr>第四节 品牌整合营销</vt:lpstr>
      <vt:lpstr>第四节 品牌整合营销</vt:lpstr>
      <vt:lpstr>第四节 品牌整合营销</vt:lpstr>
      <vt:lpstr>第四节 品牌整合营销</vt:lpstr>
      <vt:lpstr>思考题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寒小鱼</cp:lastModifiedBy>
  <cp:revision>5</cp:revision>
  <cp:lastPrinted>2019-06-13T12:21:00Z</cp:lastPrinted>
  <dcterms:created xsi:type="dcterms:W3CDTF">2019-06-13T12:21:00Z</dcterms:created>
  <dcterms:modified xsi:type="dcterms:W3CDTF">2021-01-28T02:39:36Z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