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1" Type="http://schemas.openxmlformats.org/officeDocument/2006/relationships/tableStyles" Target="tableStyles.xml"/><Relationship Id="rId70" Type="http://schemas.openxmlformats.org/officeDocument/2006/relationships/viewProps" Target="viewProps.xml"/><Relationship Id="rId7" Type="http://schemas.openxmlformats.org/officeDocument/2006/relationships/slide" Target="slides/slide5.xml"/><Relationship Id="rId69" Type="http://schemas.openxmlformats.org/officeDocument/2006/relationships/presProps" Target="presProps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6315"/>
            <a:ext cx="9144000" cy="116322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289538"/>
            <a:ext cx="9144000" cy="492370"/>
          </a:xfrm>
        </p:spPr>
        <p:txBody>
          <a:bodyPr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62003"/>
            <a:ext cx="10515600" cy="115016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8001"/>
            <a:ext cx="10515600" cy="3460376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81911"/>
            <a:ext cx="10515600" cy="167859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4664" y="3862634"/>
            <a:ext cx="6342673" cy="6624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2796"/>
            <a:ext cx="10515600" cy="10373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25284"/>
            <a:ext cx="5065449" cy="378775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1334" y="1725284"/>
            <a:ext cx="5065449" cy="378775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8059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91380"/>
            <a:ext cx="5157787" cy="657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63533"/>
            <a:ext cx="5157787" cy="3102097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91380"/>
            <a:ext cx="5183188" cy="657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63533"/>
            <a:ext cx="5183188" cy="3102097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6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4432979" y="1044515"/>
            <a:ext cx="4240750" cy="4242623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240048" y="1104455"/>
            <a:ext cx="4152713" cy="41508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400">
              <a:latin typeface="Broadway BT" panose="04040905080B02020502" pitchFamily="82" charset="0"/>
              <a:ea typeface="汉仪丫丫体简" panose="02010604000101010101" pitchFamily="2" charset="-122"/>
              <a:cs typeface="Verdana" panose="020B060403050404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0177847" y="2320111"/>
            <a:ext cx="597526" cy="5975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535118" y="1449110"/>
            <a:ext cx="273476" cy="2734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0000" lnSpcReduction="20000"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245419" y="4740186"/>
            <a:ext cx="597527" cy="5975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356429" y="5538136"/>
            <a:ext cx="275348" cy="275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40000" lnSpcReduction="20000"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0048" y="1134099"/>
            <a:ext cx="4152713" cy="4121196"/>
          </a:xfrm>
        </p:spPr>
        <p:txBody>
          <a:bodyPr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6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rgbClr val="F6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502" y="53134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7131" y="531343"/>
            <a:ext cx="6172200" cy="540385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4502" y="213154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2F5ED-D19D-4097-92A9-D6092B3D6E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EAA2-D029-4D23-B6D5-DE004B8B3E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jpeg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3557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WPS图片-修改尺寸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855325" y="0"/>
            <a:ext cx="1336675" cy="11823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rgbClr val="963B22"/>
        </a:buClr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963B22"/>
        </a:buClr>
        <a:buFont typeface="Arial" panose="020B0604020202020204" pitchFamily="34" charset="0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963B22"/>
        </a:buClr>
        <a:buFont typeface="Arial" panose="020B0604020202020204" pitchFamily="34" charset="0"/>
        <a:buChar char="•"/>
        <a:defRPr sz="18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963B22"/>
        </a:buClr>
        <a:buFont typeface="Arial" panose="020B0604020202020204" pitchFamily="34" charset="0"/>
        <a:buChar char="•"/>
        <a:defRPr sz="18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963B22"/>
        </a:buClr>
        <a:buFont typeface="Arial" panose="020B0604020202020204" pitchFamily="34" charset="0"/>
        <a:buChar char="•"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9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46835"/>
            <a:ext cx="10515600" cy="3312160"/>
          </a:xfrm>
        </p:spPr>
        <p:txBody>
          <a:bodyPr/>
          <a:p>
            <a:pPr algn="ctr"/>
            <a:r>
              <a:rPr lang="zh-CN" altLang="en-US"/>
              <a:t>安全卫生、环境保护知识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 algn="ctr">
              <a:buNone/>
            </a:pPr>
            <a:r>
              <a:rPr lang="zh-CN" altLang="en-US"/>
              <a:t>主讲人：程洪兰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910590"/>
            <a:ext cx="10694670" cy="3573780"/>
          </a:xfrm>
        </p:spPr>
        <p:txBody>
          <a:bodyPr>
            <a:normAutofit/>
          </a:bodyPr>
          <a:p>
            <a:pPr marL="0" algn="ctr" fontAlgn="auto">
              <a:lnSpc>
                <a:spcPct val="150000"/>
              </a:lnSpc>
              <a:buNone/>
            </a:pPr>
            <a:endParaRPr lang="zh-CN" altLang="en-US" sz="4400" b="1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algn="ctr" fontAlgn="auto">
              <a:lnSpc>
                <a:spcPct val="150000"/>
              </a:lnSpc>
              <a:buNone/>
            </a:pPr>
            <a:r>
              <a:rPr lang="zh-CN" altLang="en-US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第</a:t>
            </a:r>
            <a:r>
              <a:rPr lang="en-US" altLang="zh-CN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1</a:t>
            </a:r>
            <a:r>
              <a:rPr lang="zh-CN" altLang="en-US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节  老年人安全防护规范及相关知识</a:t>
            </a:r>
            <a:endParaRPr lang="zh-CN" altLang="en-US" sz="4400" b="1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学习目标</a:t>
            </a:r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955040" y="1658620"/>
            <a:ext cx="8847455" cy="43707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※ 了解养老机构安全防护基础规范，掌握养老护理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员安全防护基本规范；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※ 了解老年人卫生防护基本内容及相关知识；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※ 了解老年人环境保护相关知识；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※ 了解老年人居室整理及消毒隔离相关知识。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zh-CN" altLang="en-US">
                <a:sym typeface="+mn-ea"/>
              </a:rPr>
              <a:t>一、老年人安全防护基本规范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40585" y="2171700"/>
            <a:ext cx="3167380" cy="3698240"/>
            <a:chOff x="2925" y="3420"/>
            <a:chExt cx="4988" cy="5824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养老机构安全防护基本规范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3483" y="3420"/>
              <a:ext cx="3929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600"/>
                <a:t>1</a:t>
              </a:r>
              <a:endParaRPr lang="en-US" altLang="zh-CN" sz="360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78270" y="2171700"/>
            <a:ext cx="3573145" cy="3698240"/>
            <a:chOff x="2925" y="3420"/>
            <a:chExt cx="4988" cy="5824"/>
          </a:xfrm>
        </p:grpSpPr>
        <p:sp>
          <p:nvSpPr>
            <p:cNvPr id="9" name="圆角矩形 8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养老护理员安全防护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ctr"/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基本规范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483" y="3420"/>
              <a:ext cx="3929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600"/>
                <a:t>2</a:t>
              </a:r>
              <a:endParaRPr lang="en-US" altLang="zh-CN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en-US">
                <a:sym typeface="+mn-ea"/>
              </a:rPr>
              <a:t>1</a:t>
            </a:r>
            <a:r>
              <a:rPr lang="zh-CN" altLang="en-US">
                <a:sym typeface="+mn-ea"/>
              </a:rPr>
              <a:t>、养老机构安全防护基本规范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5043170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）加强领导，落实安全防护措施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）加强隐患排查，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预防安全事故发生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）加强养老机构安全设施建设和人员培训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en-US">
                <a:sym typeface="+mn-ea"/>
              </a:rPr>
              <a:t>1</a:t>
            </a:r>
            <a:r>
              <a:rPr lang="zh-CN" altLang="en-US">
                <a:sym typeface="+mn-ea"/>
              </a:rPr>
              <a:t>、养老机构安全防护基本规范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09370"/>
            <a:ext cx="10515600" cy="5193665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（2）加强隐患排查，预防安全事故发生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）加强老年人个人安全管理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）排查用电安全和火灾隐患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）加强生活用火的管理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）认真落实卫生安全措施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）搞好食品卫生管理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en-US">
                <a:sym typeface="+mn-ea"/>
              </a:rPr>
              <a:t>1</a:t>
            </a:r>
            <a:r>
              <a:rPr lang="zh-CN" altLang="en-US">
                <a:sym typeface="+mn-ea"/>
              </a:rPr>
              <a:t>、养老机构安全防护基本规范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5043170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（2）加强隐患排查，预防安全事故发生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）定期对老年人居室全面隐患排查和修缮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）加强防暑降雨、预计防汛等工作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）落实住院老年人请销假制度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9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）严禁老年人在危险处休闲动游玩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10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）落实安全值班制度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en-US">
                <a:sym typeface="+mn-ea"/>
              </a:rPr>
              <a:t>1</a:t>
            </a:r>
            <a:r>
              <a:rPr lang="zh-CN" altLang="en-US">
                <a:sym typeface="+mn-ea"/>
              </a:rPr>
              <a:t>、养老机构安全防护基本规范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5043170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）加强养老机构安全设施建设和人员培训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养老机构要加强安全设施建设和人员培训工作，必须按照消防要求配置消防器材，要求全体员工能熟练使用灭火设备，能掌握自救逃生基本知识，能及时应对各种突发安全事件的发生，以保证老年人生命安全。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en-US">
                <a:sym typeface="+mn-ea"/>
              </a:rPr>
              <a:t>2</a:t>
            </a:r>
            <a:r>
              <a:rPr lang="zh-CN" altLang="en-US">
                <a:sym typeface="+mn-ea"/>
              </a:rPr>
              <a:t>、养老护理员安全防护基础规范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5043170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）严格遵守安全管理制度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）坚持安全第一、预防为主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）遵守用电安全规定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）加强生活用火管理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）加强环境清洁卫生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）加强食品卫生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en-US">
                <a:sym typeface="+mn-ea"/>
              </a:rPr>
              <a:t>2</a:t>
            </a:r>
            <a:r>
              <a:rPr lang="zh-CN" altLang="en-US">
                <a:sym typeface="+mn-ea"/>
              </a:rPr>
              <a:t>、养老护理员安全防护基础规范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5043170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）配合防暑降温防汛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）严禁私自组织老年人外出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9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）严格执行请销假制度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10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）坚决执行安全值班制度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）发现安全隐患及时处理报告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）接受安全培训保证老年人生命安全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zh-CN" altLang="en-US">
                <a:sym typeface="+mn-ea"/>
              </a:rPr>
              <a:t>二、老年人的安全防护相关知识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09370"/>
            <a:ext cx="10515600" cy="5193665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学习目标：</a:t>
            </a:r>
            <a:endParaRPr lang="zh-CN" altLang="en-US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◆ 了解老年人常见的安全问题</a:t>
            </a:r>
            <a:endParaRPr lang="zh-CN" altLang="en-US" sz="32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◆ 掌握老年人常见的安全问题的防护措施</a:t>
            </a:r>
            <a:endParaRPr lang="zh-CN" altLang="en-US" sz="32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zh-CN" altLang="en-US">
                <a:sym typeface="+mn-ea"/>
              </a:rPr>
              <a:t>老年人常见的安全问题</a:t>
            </a:r>
            <a:endParaRPr lang="zh-CN" altLang="en-US"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91155" y="2185035"/>
            <a:ext cx="6588125" cy="3670300"/>
            <a:chOff x="2797" y="3385"/>
            <a:chExt cx="10375" cy="5780"/>
          </a:xfrm>
        </p:grpSpPr>
        <p:sp>
          <p:nvSpPr>
            <p:cNvPr id="5" name="圆角矩形 4"/>
            <p:cNvSpPr/>
            <p:nvPr/>
          </p:nvSpPr>
          <p:spPr>
            <a:xfrm>
              <a:off x="2797" y="3463"/>
              <a:ext cx="1755" cy="2090"/>
            </a:xfrm>
            <a:prstGeom prst="roundRect">
              <a:avLst/>
            </a:prstGeom>
            <a:solidFill>
              <a:srgbClr val="3FA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>
                  <a:solidFill>
                    <a:schemeClr val="bg1"/>
                  </a:solidFill>
                </a:rPr>
                <a:t>跌倒</a:t>
              </a:r>
              <a:r>
                <a:rPr lang="zh-CN" altLang="en-US" sz="3600">
                  <a:solidFill>
                    <a:schemeClr val="tx1">
                      <a:lumMod val="50000"/>
                    </a:schemeClr>
                  </a:solidFill>
                </a:rPr>
                <a:t>  </a:t>
              </a:r>
              <a:endParaRPr lang="zh-CN" altLang="en-US" sz="360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4908" y="7075"/>
              <a:ext cx="1755" cy="2090"/>
            </a:xfrm>
            <a:prstGeom prst="roundRect">
              <a:avLst/>
            </a:prstGeom>
            <a:solidFill>
              <a:srgbClr val="3FA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>
                  <a:solidFill>
                    <a:schemeClr val="bg1"/>
                  </a:solidFill>
                </a:rPr>
                <a:t>噎食</a:t>
              </a:r>
              <a:r>
                <a:rPr lang="zh-CN" altLang="en-US" sz="3600">
                  <a:solidFill>
                    <a:schemeClr val="tx1">
                      <a:lumMod val="50000"/>
                    </a:schemeClr>
                  </a:solidFill>
                </a:rPr>
                <a:t>  </a:t>
              </a:r>
              <a:endParaRPr lang="zh-CN" altLang="en-US" sz="360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5474" y="3385"/>
              <a:ext cx="1755" cy="2090"/>
            </a:xfrm>
            <a:prstGeom prst="roundRect">
              <a:avLst/>
            </a:prstGeom>
            <a:solidFill>
              <a:srgbClr val="3FA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>
                  <a:solidFill>
                    <a:schemeClr val="bg1"/>
                  </a:solidFill>
                </a:rPr>
                <a:t>坠床</a:t>
              </a:r>
              <a:r>
                <a:rPr lang="zh-CN" altLang="en-US" sz="360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endParaRPr lang="zh-CN" altLang="en-US" sz="360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8151" y="3463"/>
              <a:ext cx="1755" cy="2090"/>
            </a:xfrm>
            <a:prstGeom prst="roundRect">
              <a:avLst/>
            </a:prstGeom>
            <a:solidFill>
              <a:srgbClr val="3FA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>
                  <a:solidFill>
                    <a:schemeClr val="bg1"/>
                  </a:solidFill>
                </a:rPr>
                <a:t>走失</a:t>
              </a:r>
              <a:r>
                <a:rPr lang="zh-CN" altLang="en-US" sz="3600">
                  <a:solidFill>
                    <a:schemeClr val="tx1">
                      <a:lumMod val="50000"/>
                    </a:schemeClr>
                  </a:solidFill>
                </a:rPr>
                <a:t>  </a:t>
              </a:r>
              <a:endParaRPr lang="zh-CN" altLang="en-US" sz="360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417" y="3463"/>
              <a:ext cx="1755" cy="2090"/>
            </a:xfrm>
            <a:prstGeom prst="roundRect">
              <a:avLst/>
            </a:prstGeom>
            <a:solidFill>
              <a:srgbClr val="3FA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>
                  <a:solidFill>
                    <a:schemeClr val="bg1"/>
                  </a:solidFill>
                </a:rPr>
                <a:t>烫伤</a:t>
              </a:r>
              <a:r>
                <a:rPr lang="zh-CN" altLang="en-US" sz="360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endParaRPr lang="zh-CN" altLang="en-US" sz="360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9432" y="7075"/>
              <a:ext cx="1755" cy="2090"/>
            </a:xfrm>
            <a:prstGeom prst="roundRect">
              <a:avLst/>
            </a:prstGeom>
            <a:solidFill>
              <a:srgbClr val="3FA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>
                  <a:solidFill>
                    <a:schemeClr val="bg1"/>
                  </a:solidFill>
                </a:rPr>
                <a:t>火灾 </a:t>
              </a:r>
              <a:r>
                <a:rPr lang="zh-CN" altLang="en-US" sz="360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endParaRPr lang="zh-CN" altLang="en-US" sz="360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en-US">
                <a:sym typeface="+mn-ea"/>
              </a:rPr>
              <a:t>1</a:t>
            </a:r>
            <a:r>
              <a:rPr lang="zh-CN" altLang="en-US">
                <a:sym typeface="+mn-ea"/>
              </a:rPr>
              <a:t>、预防跌倒的相关知识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5043170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）常见原因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）大脑反应迟缓        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）心脑血管病变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）姿势控制力降低      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）药物因素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）肢体协调减弱        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）环境因素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en-US">
                <a:sym typeface="+mn-ea"/>
              </a:rPr>
              <a:t>1</a:t>
            </a:r>
            <a:r>
              <a:rPr lang="zh-CN" altLang="en-US">
                <a:sym typeface="+mn-ea"/>
              </a:rPr>
              <a:t>、预防跌倒的相关知识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5043170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）跌倒的预防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）衣服合适                     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）环境适宜          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）行走训练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4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）陪伴活动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/>
          <a:p>
            <a:pPr algn="ctr"/>
            <a:r>
              <a:rPr lang="en-US">
                <a:sym typeface="+mn-ea"/>
              </a:rPr>
              <a:t>2</a:t>
            </a:r>
            <a:r>
              <a:rPr lang="zh-CN" altLang="en-US">
                <a:sym typeface="+mn-ea"/>
              </a:rPr>
              <a:t>、预防坠床的相关知识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911225"/>
            <a:ext cx="10515600" cy="5591810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）常见原因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）意识障碍                     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）翻身不当  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（2）坠床的预防     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）加强防范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）加强巡视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3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）加强协作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 altLang="zh-CN">
                <a:sym typeface="+mn-ea"/>
              </a:rPr>
              <a:t>3.</a:t>
            </a:r>
            <a:r>
              <a:rPr lang="zh-CN" altLang="en-US">
                <a:sym typeface="+mn-ea"/>
              </a:rPr>
              <a:t>预防走失的相关知识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61720" y="1310005"/>
            <a:ext cx="4246245" cy="4559935"/>
            <a:chOff x="2925" y="3420"/>
            <a:chExt cx="4988" cy="5824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）老年痴呆患者智力及判断力减退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）老年人与家庭成员或护理员发生矛盾，故意赌气离家或离院出走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3483" y="3420"/>
              <a:ext cx="3929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200" b="1"/>
                <a:t>常见原因</a:t>
              </a:r>
              <a:endParaRPr lang="zh-CN" altLang="en-US" sz="3200" b="1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78270" y="1309370"/>
            <a:ext cx="4297680" cy="4560570"/>
            <a:chOff x="2925" y="3420"/>
            <a:chExt cx="4988" cy="5824"/>
          </a:xfrm>
        </p:grpSpPr>
        <p:sp>
          <p:nvSpPr>
            <p:cNvPr id="9" name="圆角矩形 8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）身心并护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）制作身份卡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）保留老年人最近照片方便寻找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483" y="3420"/>
              <a:ext cx="3929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/>
                <a:t>走失的预防</a:t>
              </a:r>
              <a:endParaRPr lang="zh-CN" altLang="en-US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 altLang="zh-CN">
                <a:sym typeface="+mn-ea"/>
              </a:rPr>
              <a:t>4.</a:t>
            </a:r>
            <a:r>
              <a:rPr lang="zh-CN" altLang="en-US">
                <a:sym typeface="+mn-ea"/>
              </a:rPr>
              <a:t>预防噎食的相关知识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61720" y="1310005"/>
            <a:ext cx="4246245" cy="4559935"/>
            <a:chOff x="2925" y="3420"/>
            <a:chExt cx="4988" cy="5824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）机体老化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）脑血管病变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）进餐时情绪激动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）进食大块食物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）进餐过快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3483" y="3420"/>
              <a:ext cx="3929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200" b="1"/>
                <a:t>常见原因</a:t>
              </a:r>
              <a:endParaRPr lang="zh-CN" altLang="en-US" sz="3200" b="1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78270" y="1309370"/>
            <a:ext cx="4297680" cy="4560570"/>
            <a:chOff x="2925" y="3420"/>
            <a:chExt cx="4988" cy="5824"/>
          </a:xfrm>
        </p:grpSpPr>
        <p:sp>
          <p:nvSpPr>
            <p:cNvPr id="9" name="圆角矩形 8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）体位合适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）心情平静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）食物软烂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）细嚼慢咽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）适当喝水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483" y="3420"/>
              <a:ext cx="3929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/>
                <a:t>噎食的预防</a:t>
              </a:r>
              <a:endParaRPr lang="zh-CN" altLang="en-US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预防烫伤的相关知识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23520" y="1044575"/>
            <a:ext cx="5598160" cy="5675630"/>
            <a:chOff x="2925" y="3420"/>
            <a:chExt cx="5023" cy="6910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5023" cy="6436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）老年人使用热水袋或热宝长时间放一个部位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）泡脚水过热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）洗澡水过热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）拿暖水瓶将热水洒在身上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）打翻热水热饭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）拔罐、艾灸是操作不当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）床上吸烟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8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）糖尿病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3483" y="3420"/>
              <a:ext cx="3929" cy="781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200" b="1"/>
                <a:t>常见原因</a:t>
              </a:r>
              <a:endParaRPr lang="zh-CN" altLang="en-US" sz="3200" b="1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81700" y="1044575"/>
            <a:ext cx="5984875" cy="5674995"/>
            <a:chOff x="2925" y="3420"/>
            <a:chExt cx="4988" cy="5824"/>
          </a:xfrm>
        </p:grpSpPr>
        <p:sp>
          <p:nvSpPr>
            <p:cNvPr id="9" name="圆角矩形 8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）正确使用热水袋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）泡脚时水温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45℃</a:t>
              </a:r>
              <a:endPara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）沐浴时水温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45℃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）活动不便、臂力不足禁忌使用热水瓶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）老年人面前开水热饭保持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45℃</a:t>
              </a:r>
              <a:endPara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）严禁在床上吸烟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1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）严格控制糖尿病老年人的取暖和用热水温度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483" y="3420"/>
              <a:ext cx="3929" cy="659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/>
                <a:t>烫伤的预防</a:t>
              </a:r>
              <a:endParaRPr lang="zh-CN" altLang="en-US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6.</a:t>
            </a:r>
            <a:r>
              <a:rPr lang="zh-CN" altLang="en-US">
                <a:sym typeface="+mn-ea"/>
              </a:rPr>
              <a:t>预防火灾的相关知识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19125" y="1506220"/>
            <a:ext cx="2475865" cy="5213985"/>
            <a:chOff x="2925" y="3420"/>
            <a:chExt cx="4988" cy="6910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6436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在时间上和空间上失去控制的燃烧所造成的灾害。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3483" y="3420"/>
              <a:ext cx="3778" cy="1272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200" b="1"/>
                <a:t>火灾的概念</a:t>
              </a:r>
              <a:endParaRPr lang="zh-CN" altLang="en-US" sz="3200" b="1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43910" y="1506220"/>
            <a:ext cx="3169920" cy="5213985"/>
            <a:chOff x="2925" y="3420"/>
            <a:chExt cx="4988" cy="5824"/>
          </a:xfrm>
        </p:grpSpPr>
        <p:sp>
          <p:nvSpPr>
            <p:cNvPr id="9" name="圆角矩形 8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）卧床吸烟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）乱扔烟头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）蜡烛引燃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）蚊香引燃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）电器使用不当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）用火不慎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）自然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8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）纵火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483" y="3420"/>
              <a:ext cx="3929" cy="659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/>
                <a:t>常见原因</a:t>
              </a:r>
              <a:endParaRPr lang="zh-CN" altLang="en-US" sz="36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932930" y="1506220"/>
            <a:ext cx="4844415" cy="5213985"/>
            <a:chOff x="2925" y="3420"/>
            <a:chExt cx="4988" cy="5824"/>
          </a:xfrm>
        </p:grpSpPr>
        <p:sp>
          <p:nvSpPr>
            <p:cNvPr id="4" name="圆角矩形 3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按燃烧物质及特性，分为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、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B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、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C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、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D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四类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类：固体物质火灾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B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类：可融化固体物质火灾和液体火灾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C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类：气体火灾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D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类：金属火灾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3483" y="3420"/>
              <a:ext cx="3929" cy="659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/>
                <a:t>火灾的分类</a:t>
              </a:r>
              <a:endParaRPr lang="zh-CN" altLang="en-US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6.</a:t>
            </a:r>
            <a:r>
              <a:rPr lang="zh-CN" altLang="en-US">
                <a:sym typeface="+mn-ea"/>
              </a:rPr>
              <a:t>预防火灾的相关知识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19125" y="1506220"/>
            <a:ext cx="4740275" cy="5213985"/>
            <a:chOff x="2925" y="3420"/>
            <a:chExt cx="4988" cy="6910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6436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20000"/>
                </a:lnSpc>
              </a:pPr>
              <a:endPara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）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A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类：水型、泡沫、干粉灭火剂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）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B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类：泡沫、干粉、二氧化碳灭火剂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）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C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类：干粉、二氧化碳灭火剂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）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D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类：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7150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灭火剂以及砂、土等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3483" y="3420"/>
              <a:ext cx="3778" cy="1272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200" b="1"/>
                <a:t>灭火剂的选择</a:t>
              </a:r>
              <a:endParaRPr lang="zh-CN" altLang="en-US" sz="3200" b="1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88990" y="1506220"/>
            <a:ext cx="5888355" cy="5213985"/>
            <a:chOff x="2925" y="3420"/>
            <a:chExt cx="4988" cy="5824"/>
          </a:xfrm>
        </p:grpSpPr>
        <p:sp>
          <p:nvSpPr>
            <p:cNvPr id="4" name="圆角矩形 3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）衣帽着火：立即脱掉、湿被褥包裹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）家具着火：用湿被褥、衣物捂盖灭火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）家用电器或线路着火：切断电源，干粉灭火器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）不贸然打开门窗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）身上着火禁止奔跑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）迅速拨打</a:t>
              </a: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“119”</a:t>
              </a:r>
              <a:endPara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3483" y="3420"/>
              <a:ext cx="3929" cy="659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/>
                <a:t>灭火注意事项</a:t>
              </a:r>
              <a:endParaRPr lang="zh-CN" altLang="en-US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6.</a:t>
            </a:r>
            <a:r>
              <a:rPr lang="zh-CN" altLang="en-US">
                <a:sym typeface="+mn-ea"/>
              </a:rPr>
              <a:t>预防火灾的相关知识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70981" y="1506220"/>
            <a:ext cx="3322992" cy="5213985"/>
            <a:chOff x="2706" y="3420"/>
            <a:chExt cx="5208" cy="6910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6436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）及早报警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）沉着冷静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）语言清楚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2706" y="3420"/>
              <a:ext cx="5208" cy="1272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200" b="1"/>
                <a:t>拨打</a:t>
              </a:r>
              <a:r>
                <a:rPr lang="en-US" altLang="zh-CN" sz="3200" b="1"/>
                <a:t>“119”</a:t>
              </a:r>
              <a:r>
                <a:rPr lang="zh-CN" altLang="en-US" sz="3200" b="1"/>
                <a:t>电话注意事项</a:t>
              </a:r>
              <a:endParaRPr lang="zh-CN" altLang="en-US" sz="3200" b="1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84645" y="1506220"/>
            <a:ext cx="4473575" cy="5213985"/>
            <a:chOff x="2925" y="3420"/>
            <a:chExt cx="4988" cy="5824"/>
          </a:xfrm>
        </p:grpSpPr>
        <p:sp>
          <p:nvSpPr>
            <p:cNvPr id="4" name="圆角矩形 3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）预防烟雾重度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）生命第一，不重财务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）观察房门情况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）及时求救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endPara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925" y="3420"/>
              <a:ext cx="4988" cy="659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/>
                <a:t>火场逃生注意事项</a:t>
              </a:r>
              <a:endParaRPr lang="zh-CN" altLang="en-US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 fontScale="90000"/>
          </a:bodyPr>
          <a:p>
            <a:pPr algn="ctr"/>
            <a:r>
              <a:rPr lang="en-US">
                <a:sym typeface="+mn-ea"/>
              </a:rPr>
              <a:t>6.</a:t>
            </a:r>
            <a:r>
              <a:rPr lang="zh-CN" altLang="en-US">
                <a:sym typeface="+mn-ea"/>
              </a:rPr>
              <a:t>预防火灾的相关知识</a:t>
            </a:r>
            <a:br>
              <a:rPr lang="zh-CN" altLang="en-US">
                <a:sym typeface="+mn-ea"/>
              </a:rPr>
            </a:b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911225"/>
            <a:ext cx="10515600" cy="5591810"/>
          </a:xfrm>
        </p:spPr>
        <p:txBody>
          <a:bodyPr>
            <a:noAutofit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消防工作四懂、四会、四能力</a:t>
            </a:r>
            <a:endParaRPr lang="zh-CN" altLang="en-US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      </a:t>
            </a:r>
            <a:endParaRPr lang="zh-CN" altLang="en-US" sz="32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zh-CN" altLang="en-US" sz="32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  </a:t>
            </a:r>
            <a:endParaRPr lang="zh-CN" altLang="en-US" sz="32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94945" y="1932305"/>
            <a:ext cx="3182620" cy="4856480"/>
          </a:xfrm>
          <a:prstGeom prst="round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）四懂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火灾危险性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懂预防措施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懂火灾的扑救方法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懂逃生自救  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377565" y="1932305"/>
            <a:ext cx="3482340" cy="4856480"/>
          </a:xfrm>
          <a:prstGeom prst="round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）四会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会报火警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会使用消防器材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会处理险情事故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会疏散逃生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859905" y="1932305"/>
            <a:ext cx="5022850" cy="4856480"/>
          </a:xfrm>
          <a:prstGeom prst="round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algn="l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3）四能力</a:t>
            </a:r>
            <a:endParaRPr lang="en-US" altLang="zh-CN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algn="l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有检查和整改火灾隐患的能力</a:t>
            </a:r>
            <a:endParaRPr lang="en-US" altLang="zh-CN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algn="l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扑救初期火灾的能力</a:t>
            </a:r>
            <a:endParaRPr lang="en-US" altLang="zh-CN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algn="l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组织引导疏散逃生的能力</a:t>
            </a:r>
            <a:endParaRPr lang="en-US" altLang="zh-CN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algn="l" fontAlgn="auto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自我宣传教育培训的能力</a:t>
            </a:r>
            <a:endParaRPr lang="en-US" altLang="zh-CN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939415"/>
            <a:ext cx="10515600" cy="1548130"/>
          </a:xfrm>
        </p:spPr>
        <p:txBody>
          <a:bodyPr/>
          <a:p>
            <a:pPr marL="0" algn="ctr">
              <a:buNone/>
            </a:pPr>
            <a:r>
              <a:rPr lang="zh-CN" altLang="en-US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第</a:t>
            </a:r>
            <a:r>
              <a:rPr lang="en-US" altLang="zh-CN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2</a:t>
            </a:r>
            <a:r>
              <a:rPr lang="zh-CN" altLang="en-US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节  老年人卫生防护知识</a:t>
            </a:r>
            <a:endParaRPr lang="zh-CN" altLang="en-US" sz="4400" b="1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zh-CN" altLang="en-US">
                <a:sym typeface="+mn-ea"/>
              </a:rPr>
              <a:t>一、老年人卫生防护基础知识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61720" y="1310005"/>
            <a:ext cx="4246245" cy="4559935"/>
            <a:chOff x="2925" y="3420"/>
            <a:chExt cx="4988" cy="5824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）保持整洁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）定时消毒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）自然通风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）阳光照射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2926" y="3420"/>
              <a:ext cx="4987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200" b="1"/>
                <a:t>1.</a:t>
              </a:r>
              <a:r>
                <a:rPr lang="zh-CN" altLang="en-US" sz="3200" b="1"/>
                <a:t>老年人居室卫生</a:t>
              </a:r>
              <a:endParaRPr lang="zh-CN" altLang="en-US" sz="3200" b="1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78270" y="1309370"/>
            <a:ext cx="4297680" cy="4560570"/>
            <a:chOff x="2925" y="3420"/>
            <a:chExt cx="4988" cy="5824"/>
          </a:xfrm>
        </p:grpSpPr>
        <p:sp>
          <p:nvSpPr>
            <p:cNvPr id="9" name="圆角矩形 8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>
                <a:lnSpc>
                  <a:spcPct val="150000"/>
                </a:lnSpc>
                <a:buNone/>
              </a:pP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1）走廊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>
                <a:lnSpc>
                  <a:spcPct val="150000"/>
                </a:lnSpc>
                <a:buNone/>
              </a:pP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2）卫生间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>
                <a:lnSpc>
                  <a:spcPct val="150000"/>
                </a:lnSpc>
                <a:buNone/>
              </a:pP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3）浴室</a:t>
              </a:r>
              <a:endParaRPr lang="zh-CN" altLang="en-US" sz="3200">
                <a:solidFill>
                  <a:schemeClr val="tx1">
                    <a:lumMod val="50000"/>
                  </a:schemeClr>
                </a:solidFill>
              </a:endParaRPr>
            </a:p>
            <a:p>
              <a:pPr algn="l"/>
              <a:endParaRPr lang="zh-CN" altLang="en-US" sz="320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2925" y="3420"/>
              <a:ext cx="4987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600"/>
                <a:t>2.</a:t>
              </a:r>
              <a:r>
                <a:rPr lang="zh-CN" altLang="en-US" sz="3600"/>
                <a:t>老年人环境卫生</a:t>
              </a:r>
              <a:endParaRPr lang="zh-CN" altLang="en-US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zh-CN" altLang="en-US">
                <a:sym typeface="+mn-ea"/>
              </a:rPr>
              <a:t>一、老年人卫生防护基础知识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96645" y="1309370"/>
            <a:ext cx="4246245" cy="4559935"/>
            <a:chOff x="2925" y="3420"/>
            <a:chExt cx="4988" cy="5824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）做好老年人个人卫生护理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2926" y="3420"/>
              <a:ext cx="4987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200" b="1"/>
                <a:t>3.</a:t>
              </a:r>
              <a:r>
                <a:rPr lang="zh-CN" altLang="en-US" sz="3200" b="1"/>
                <a:t>老年人个人卫生</a:t>
              </a:r>
              <a:endParaRPr lang="zh-CN" altLang="en-US" sz="3200" b="1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78270" y="1308735"/>
            <a:ext cx="4297680" cy="4560570"/>
            <a:chOff x="2925" y="3420"/>
            <a:chExt cx="4988" cy="5824"/>
          </a:xfrm>
        </p:grpSpPr>
        <p:sp>
          <p:nvSpPr>
            <p:cNvPr id="9" name="圆角矩形 8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1）严把“病从口入”</a:t>
              </a:r>
              <a:endPara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2925" y="3420"/>
              <a:ext cx="4987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600"/>
                <a:t>4.</a:t>
              </a:r>
              <a:r>
                <a:rPr lang="zh-CN" altLang="en-US" sz="3600"/>
                <a:t>老年人食品卫生</a:t>
              </a:r>
              <a:endParaRPr lang="zh-CN" altLang="en-US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zh-CN" altLang="en-US">
                <a:sym typeface="+mn-ea"/>
              </a:rPr>
              <a:t>一、老年人卫生防护基础要求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56160" y="1309222"/>
            <a:ext cx="4457365" cy="4560718"/>
            <a:chOff x="2801" y="3419"/>
            <a:chExt cx="5236" cy="5825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）湿式作业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）通风换气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充分采光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）注意消毒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）绝对禁烟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）消除害虫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）五个不准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2801" y="3419"/>
              <a:ext cx="5236" cy="1004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200" b="1"/>
                <a:t>1.</a:t>
              </a:r>
              <a:r>
                <a:rPr lang="zh-CN" altLang="en-US" sz="3200" b="1"/>
                <a:t>老年人居室卫生要求</a:t>
              </a:r>
              <a:endParaRPr lang="zh-CN" altLang="en-US" sz="3200" b="1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78270" y="1309370"/>
            <a:ext cx="4297680" cy="4560570"/>
            <a:chOff x="2925" y="3420"/>
            <a:chExt cx="4988" cy="5824"/>
          </a:xfrm>
        </p:grpSpPr>
        <p:sp>
          <p:nvSpPr>
            <p:cNvPr id="9" name="圆角矩形 8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）走廊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）卫生间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）浴室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）五个不准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2925" y="3420"/>
              <a:ext cx="4987" cy="1433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600"/>
                <a:t>2.</a:t>
              </a:r>
              <a:r>
                <a:rPr lang="zh-CN" altLang="en-US" sz="3600"/>
                <a:t>老年人环境卫生要求</a:t>
              </a:r>
              <a:endParaRPr lang="zh-CN" altLang="en-US" sz="3600"/>
            </a:p>
          </p:txBody>
        </p:sp>
      </p:grpSp>
      <p:sp>
        <p:nvSpPr>
          <p:cNvPr id="3" name="圆角矩形 2"/>
          <p:cNvSpPr/>
          <p:nvPr/>
        </p:nvSpPr>
        <p:spPr>
          <a:xfrm>
            <a:off x="353695" y="5993765"/>
            <a:ext cx="10422255" cy="6902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</a:rPr>
              <a:t>不准随地吐痰、不准乱认杂物、不准随地大小便、不准乱泼脏水、不准乱倒垃圾</a:t>
            </a:r>
            <a:endParaRPr lang="zh-CN" altLang="en-US" sz="2000" b="1">
              <a:solidFill>
                <a:schemeClr val="tx1">
                  <a:lumMod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zh-CN" altLang="en-US">
                <a:sym typeface="+mn-ea"/>
              </a:rPr>
              <a:t>一、老年人卫生防护基础要求</a:t>
            </a:r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56310" y="1149350"/>
            <a:ext cx="4863465" cy="5657850"/>
            <a:chOff x="2801" y="3419"/>
            <a:chExt cx="5236" cy="5825"/>
          </a:xfrm>
        </p:grpSpPr>
        <p:sp>
          <p:nvSpPr>
            <p:cNvPr id="5" name="圆角矩形 4"/>
            <p:cNvSpPr/>
            <p:nvPr/>
          </p:nvSpPr>
          <p:spPr>
            <a:xfrm>
              <a:off x="2925" y="3894"/>
              <a:ext cx="4988" cy="5350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）洗手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）洗脸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）洗头发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）洗会阴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）洗脚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）洗澡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）洗衣服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8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）洗被褥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2801" y="3419"/>
              <a:ext cx="5236" cy="626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200" b="1"/>
                <a:t>3.</a:t>
              </a:r>
              <a:r>
                <a:rPr lang="zh-CN" altLang="en-US" sz="3200" b="1"/>
                <a:t>老年人个人卫生要求</a:t>
              </a:r>
              <a:endParaRPr lang="zh-CN" altLang="en-US" sz="3200" b="1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78270" y="1149350"/>
            <a:ext cx="5146675" cy="5657215"/>
            <a:chOff x="2925" y="3420"/>
            <a:chExt cx="4988" cy="6682"/>
          </a:xfrm>
        </p:grpSpPr>
        <p:sp>
          <p:nvSpPr>
            <p:cNvPr id="9" name="圆角矩形 8"/>
            <p:cNvSpPr/>
            <p:nvPr/>
          </p:nvSpPr>
          <p:spPr>
            <a:xfrm>
              <a:off x="2925" y="3894"/>
              <a:ext cx="4988" cy="6208"/>
            </a:xfrm>
            <a:prstGeom prst="roundRect">
              <a:avLst/>
            </a:prstGeom>
            <a:solidFill>
              <a:srgbClr val="FFF3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）勤洗手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）不喝生水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）不吃冷饮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）忌暴饮暴食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）不吃剩饭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）生熟分开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）餐具消毒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8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）清洁环境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 fontAlgn="auto">
                <a:lnSpc>
                  <a:spcPct val="120000"/>
                </a:lnSpc>
              </a:pPr>
              <a:r>
                <a:rPr lang="en-US" altLang="zh-CN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）不吃无证食品</a:t>
              </a:r>
              <a:endPara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2925" y="3420"/>
              <a:ext cx="4987" cy="719"/>
            </a:xfrm>
            <a:prstGeom prst="roundRect">
              <a:avLst>
                <a:gd name="adj" fmla="val 50000"/>
              </a:avLst>
            </a:prstGeom>
            <a:solidFill>
              <a:srgbClr val="3A6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3600"/>
                <a:t>4.</a:t>
              </a:r>
              <a:r>
                <a:rPr lang="zh-CN" altLang="en-US" sz="3600"/>
                <a:t>老年人食品卫生要求</a:t>
              </a:r>
              <a:endParaRPr lang="zh-CN" altLang="en-US" sz="36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939415"/>
            <a:ext cx="10515600" cy="1548130"/>
          </a:xfrm>
        </p:spPr>
        <p:txBody>
          <a:bodyPr/>
          <a:p>
            <a:pPr marL="0" algn="ctr">
              <a:buNone/>
            </a:pPr>
            <a:r>
              <a:rPr lang="zh-CN" altLang="en-US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第</a:t>
            </a:r>
            <a:r>
              <a:rPr lang="en-US" altLang="zh-CN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节  老年人环境保护知识</a:t>
            </a:r>
            <a:endParaRPr lang="zh-CN" altLang="en-US" sz="4400" b="1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zh-CN" altLang="en-US">
                <a:sym typeface="+mn-ea"/>
              </a:rPr>
              <a:t>一、老年人的生活环境设计原则</a:t>
            </a:r>
            <a:endParaRPr lang="zh-CN" altLang="en-US"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071245" y="1610995"/>
            <a:ext cx="8207375" cy="5196205"/>
          </a:xfrm>
          <a:prstGeom prst="round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安全、方便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• 方便交流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光线自然明亮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厨房安全明亮、操作简单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卫生间安全、采光、通风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无障碍设计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zh-CN" altLang="en-US">
                <a:sym typeface="+mn-ea"/>
              </a:rPr>
              <a:t>二、老年人居住环境注意事项</a:t>
            </a:r>
            <a:endParaRPr lang="zh-CN" altLang="en-US"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38200" y="1309370"/>
            <a:ext cx="10704195" cy="4849495"/>
          </a:xfrm>
          <a:prstGeom prst="roundRect">
            <a:avLst>
              <a:gd name="adj" fmla="val 0"/>
            </a:avLst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地面注意防滑</a:t>
            </a: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加强隔音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光线明亮柔和</a:t>
            </a: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家具便于移动</a:t>
            </a: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5.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床两侧均可上下床、</a:t>
            </a: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设置床档</a:t>
            </a: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58205" y="1424940"/>
            <a:ext cx="4983480" cy="50463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常用物品方便使用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7.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床边设置移动餐桌</a:t>
            </a: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床头附近设置插座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9.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床周围设置呼叫器</a:t>
            </a: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10.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厨房便于操作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11.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卫生间设浴登、扶手</a:t>
            </a: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12.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公共场所设扶手和休息座椅</a:t>
            </a:r>
            <a:endParaRPr lang="zh-CN" altLang="en-US" sz="2800" u="sng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endParaRPr lang="zh-CN" altLang="en-US" sz="2800"/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939415"/>
            <a:ext cx="10515600" cy="1548130"/>
          </a:xfrm>
        </p:spPr>
        <p:txBody>
          <a:bodyPr/>
          <a:p>
            <a:pPr marL="0" algn="ctr">
              <a:buNone/>
            </a:pPr>
            <a:r>
              <a:rPr lang="zh-CN" altLang="en-US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第</a:t>
            </a:r>
            <a:r>
              <a:rPr lang="en-US" altLang="zh-CN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4</a:t>
            </a:r>
            <a:r>
              <a:rPr lang="zh-CN" altLang="en-US" sz="4400" b="1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节  老年人居室整理及消毒隔离知识</a:t>
            </a:r>
            <a:endParaRPr lang="zh-CN" altLang="en-US" sz="4400" b="1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zh-CN" altLang="en-US">
                <a:sym typeface="+mn-ea"/>
              </a:rPr>
              <a:t>一、老年人居室整理注意事项</a:t>
            </a:r>
            <a:endParaRPr lang="zh-CN" altLang="en-US"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473960" y="1196340"/>
            <a:ext cx="7244715" cy="4464685"/>
          </a:xfrm>
          <a:prstGeom prst="round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避免选择方正见棱的家具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居室色彩根据老年人特点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门厅设座方便老年人换鞋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客厅沙发软硬高低适度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茶几高度便于取物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zh-CN" altLang="en-US">
                <a:sym typeface="+mn-ea"/>
              </a:rPr>
              <a:t>一、老年人居室整理注意事项</a:t>
            </a:r>
            <a:endParaRPr lang="zh-CN" altLang="en-US"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602230" y="1489710"/>
            <a:ext cx="6987540" cy="3877945"/>
          </a:xfrm>
          <a:prstGeom prst="round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餐桌大小便与使用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床铺高低软硬要适当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增加卫生间坐便器高度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9.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居室不知整洁和谐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 altLang="zh-CN">
                <a:sym typeface="+mn-ea"/>
              </a:rPr>
              <a:t>1.</a:t>
            </a:r>
            <a:r>
              <a:rPr lang="zh-CN" altLang="en-US">
                <a:sym typeface="+mn-ea"/>
              </a:rPr>
              <a:t>消毒的基本常识</a:t>
            </a:r>
            <a:endParaRPr lang="zh-CN" altLang="en-US"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313940" y="1089660"/>
            <a:ext cx="7564755" cy="4678045"/>
          </a:xfrm>
          <a:prstGeom prst="round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消毒与灭菌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◆ 消毒：能杀死病原微生物，不一定能杀死细菌芽孢的方法。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◆ 灭菌：杀死物体上所有微生物，包括细菌芽孢的方法。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 altLang="zh-CN">
                <a:sym typeface="+mn-ea"/>
              </a:rPr>
              <a:t>1.</a:t>
            </a:r>
            <a:r>
              <a:rPr lang="zh-CN" altLang="en-US">
                <a:sym typeface="+mn-ea"/>
              </a:rPr>
              <a:t>消毒的基本常识</a:t>
            </a:r>
            <a:endParaRPr lang="zh-CN" altLang="en-US"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247775" y="1610995"/>
            <a:ext cx="9480550" cy="5196205"/>
          </a:xfrm>
          <a:prstGeom prst="round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防腐与无菌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◆ 防腐：防止或抑制微生物生长繁殖的方法。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 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常用防腐剂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◆ 无菌：灭菌后不含活菌。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 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防止微生物进入机体或物体的操作技术成为无菌操作。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363720" y="1434465"/>
            <a:ext cx="3464560" cy="913765"/>
          </a:xfrm>
          <a:prstGeom prst="round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>
              <a:lnSpc>
                <a:spcPct val="150000"/>
              </a:lnSpc>
            </a:pPr>
            <a:r>
              <a:rPr lang="zh-CN" altLang="en-US" sz="4000">
                <a:solidFill>
                  <a:schemeClr val="tx1">
                    <a:lumMod val="50000"/>
                  </a:schemeClr>
                </a:solidFill>
                <a:latin typeface="+mn-ea"/>
                <a:ea typeface="微软雅黑" panose="020B0503020204020204" charset="-122"/>
                <a:sym typeface="+mn-ea"/>
              </a:rPr>
              <a:t>消毒种类</a:t>
            </a:r>
            <a:endParaRPr lang="zh-CN" altLang="en-US" sz="4000">
              <a:solidFill>
                <a:schemeClr val="tx1">
                  <a:lumMod val="50000"/>
                </a:schemeClr>
              </a:solidFill>
              <a:latin typeface="+mn-ea"/>
              <a:ea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992630" y="2910840"/>
            <a:ext cx="3778250" cy="3650555"/>
            <a:chOff x="3138" y="4584"/>
            <a:chExt cx="4810" cy="3018"/>
          </a:xfrm>
        </p:grpSpPr>
        <p:sp>
          <p:nvSpPr>
            <p:cNvPr id="3" name="矩形 2"/>
            <p:cNvSpPr/>
            <p:nvPr/>
          </p:nvSpPr>
          <p:spPr>
            <a:xfrm>
              <a:off x="3138" y="4584"/>
              <a:ext cx="4810" cy="1044"/>
            </a:xfrm>
            <a:prstGeom prst="rect">
              <a:avLst/>
            </a:prstGeom>
            <a:solidFill>
              <a:srgbClr val="BFFBD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2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物理消毒法</a:t>
              </a:r>
              <a:endPara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138" y="5628"/>
              <a:ext cx="4810" cy="1974"/>
            </a:xfrm>
            <a:prstGeom prst="rect">
              <a:avLst/>
            </a:prstGeom>
            <a:solidFill>
              <a:srgbClr val="BFFBD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采用物理因素杀灭病原微生物</a:t>
              </a:r>
              <a:endPara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37705" y="2910840"/>
            <a:ext cx="3778250" cy="3650555"/>
            <a:chOff x="3138" y="4584"/>
            <a:chExt cx="4810" cy="3018"/>
          </a:xfrm>
        </p:grpSpPr>
        <p:sp>
          <p:nvSpPr>
            <p:cNvPr id="9" name="矩形 8"/>
            <p:cNvSpPr/>
            <p:nvPr/>
          </p:nvSpPr>
          <p:spPr>
            <a:xfrm>
              <a:off x="3138" y="4584"/>
              <a:ext cx="4810" cy="1044"/>
            </a:xfrm>
            <a:prstGeom prst="rect">
              <a:avLst/>
            </a:prstGeom>
            <a:solidFill>
              <a:srgbClr val="BFFBD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2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化学消毒法</a:t>
              </a:r>
              <a:endPara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138" y="5628"/>
              <a:ext cx="4810" cy="1974"/>
            </a:xfrm>
            <a:prstGeom prst="rect">
              <a:avLst/>
            </a:prstGeom>
            <a:solidFill>
              <a:srgbClr val="BFFBD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采用化学药品杀灭病原微生物</a:t>
              </a:r>
              <a:endPara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35430" y="2515235"/>
            <a:ext cx="9404350" cy="3392170"/>
          </a:xfrm>
          <a:prstGeom prst="rect">
            <a:avLst/>
          </a:prstGeom>
          <a:solidFill>
            <a:srgbClr val="BFFB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 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是指采用物理因素杀灭、清除环境中的致病微生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物及其他有害微生物，或者一直其生长繁殖。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）物理消毒法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）物理消毒法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64895" y="204787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）自然净化法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71445" y="3307715"/>
            <a:ext cx="1486535" cy="565785"/>
          </a:xfrm>
          <a:prstGeom prst="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雨淋</a:t>
            </a:r>
            <a:endParaRPr lang="zh-CN" altLang="en-US" sz="2800">
              <a:solidFill>
                <a:schemeClr val="tx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52415" y="3307715"/>
            <a:ext cx="1486535" cy="565785"/>
          </a:xfrm>
          <a:prstGeom prst="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日晒</a:t>
            </a:r>
            <a:endParaRPr lang="zh-CN" altLang="en-US" sz="2800">
              <a:solidFill>
                <a:schemeClr val="tx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52815" y="3307715"/>
            <a:ext cx="1486535" cy="565785"/>
          </a:xfrm>
          <a:prstGeom prst="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高温</a:t>
            </a:r>
            <a:endParaRPr lang="zh-CN" altLang="en-US" sz="2800">
              <a:solidFill>
                <a:schemeClr val="tx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65880" y="5189220"/>
            <a:ext cx="1486535" cy="565785"/>
          </a:xfrm>
          <a:prstGeom prst="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风吹</a:t>
            </a:r>
            <a:endParaRPr lang="zh-CN" altLang="en-US" sz="2800">
              <a:solidFill>
                <a:schemeClr val="tx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66280" y="5189220"/>
            <a:ext cx="1486535" cy="565785"/>
          </a:xfrm>
          <a:prstGeom prst="rect">
            <a:avLst/>
          </a:prstGeom>
          <a:solidFill>
            <a:srgbClr val="FFF3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干燥</a:t>
            </a:r>
            <a:endParaRPr lang="zh-CN" altLang="en-US" sz="2800">
              <a:solidFill>
                <a:schemeClr val="tx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）物理消毒法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99820" y="204787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）机械消毒法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618740" y="3880485"/>
            <a:ext cx="1327150" cy="1167765"/>
          </a:xfrm>
          <a:prstGeom prst="ellipse">
            <a:avLst/>
          </a:prstGeom>
          <a:solidFill>
            <a:srgbClr val="3A6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/>
              <a:t>抖动</a:t>
            </a:r>
            <a:endParaRPr lang="zh-CN" altLang="en-US" sz="2800" b="1"/>
          </a:p>
        </p:txBody>
      </p:sp>
      <p:sp>
        <p:nvSpPr>
          <p:cNvPr id="12" name="椭圆 11"/>
          <p:cNvSpPr/>
          <p:nvPr/>
        </p:nvSpPr>
        <p:spPr>
          <a:xfrm>
            <a:off x="4559300" y="3880485"/>
            <a:ext cx="1327150" cy="1167765"/>
          </a:xfrm>
          <a:prstGeom prst="ellipse">
            <a:avLst/>
          </a:prstGeom>
          <a:solidFill>
            <a:srgbClr val="3A6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/>
              <a:t>通风</a:t>
            </a:r>
            <a:endParaRPr lang="zh-CN" altLang="en-US" sz="2800" b="1"/>
          </a:p>
        </p:txBody>
      </p:sp>
      <p:sp>
        <p:nvSpPr>
          <p:cNvPr id="13" name="椭圆 12"/>
          <p:cNvSpPr/>
          <p:nvPr/>
        </p:nvSpPr>
        <p:spPr>
          <a:xfrm>
            <a:off x="6677025" y="3880485"/>
            <a:ext cx="1327150" cy="1167765"/>
          </a:xfrm>
          <a:prstGeom prst="ellipse">
            <a:avLst/>
          </a:prstGeom>
          <a:solidFill>
            <a:srgbClr val="3A6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/>
              <a:t>过滤</a:t>
            </a:r>
            <a:endParaRPr lang="zh-CN" altLang="en-US" sz="2800" b="1"/>
          </a:p>
        </p:txBody>
      </p:sp>
      <p:sp>
        <p:nvSpPr>
          <p:cNvPr id="14" name="椭圆 13"/>
          <p:cNvSpPr/>
          <p:nvPr/>
        </p:nvSpPr>
        <p:spPr>
          <a:xfrm>
            <a:off x="8555990" y="3880485"/>
            <a:ext cx="1327150" cy="1167765"/>
          </a:xfrm>
          <a:prstGeom prst="ellipse">
            <a:avLst/>
          </a:prstGeom>
          <a:solidFill>
            <a:srgbClr val="3A6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/>
              <a:t>冲洗</a:t>
            </a:r>
            <a:endParaRPr lang="zh-CN" altLang="en-US" sz="2800" b="1"/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）物理消毒法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99820" y="204787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）紫外线消毒法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199890" y="3314065"/>
            <a:ext cx="3792855" cy="295592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暴晒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4-6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小时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紫外线灯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）物理消毒法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99820" y="204787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）焚烧消毒法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13050" y="3091815"/>
            <a:ext cx="6848475" cy="343344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适合价值不高又可燃烧的物品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•  优点：简单彻底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注意：防火和空气污染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）物理消毒法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99820" y="204787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）热消毒法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13050" y="3091815"/>
            <a:ext cx="6848475" cy="343344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最可靠、使用最广泛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•  煮沸法</a:t>
            </a:r>
            <a:endParaRPr lang="zh-CN" altLang="en-US" sz="32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蒸汽法</a:t>
            </a:r>
            <a:endParaRPr lang="zh-CN" altLang="en-US" sz="32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）物理消毒法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99820" y="204787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）高压蒸汽毒法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13050" y="3091815"/>
            <a:ext cx="6848475" cy="343344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适用于耐热、耐潮物品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•  压力</a:t>
            </a:r>
            <a:r>
              <a:rPr lang="en-US" altLang="zh-CN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98.06Kpa </a:t>
            </a: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温度</a:t>
            </a:r>
            <a:r>
              <a:rPr lang="en-US" altLang="zh-CN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121-126℃</a:t>
            </a: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-20</a:t>
            </a:r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分钟，即可彻底消灭细菌芽孢。</a:t>
            </a:r>
            <a:endParaRPr lang="zh-CN" altLang="en-US" sz="32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）化学消毒法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71445" y="2242820"/>
            <a:ext cx="6848475" cy="343344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概念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利用化学药品杀灭病原微生物，已达到预防感染和传染病传播流行的方法。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）化学消毒法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48715" y="2557145"/>
            <a:ext cx="9893935" cy="311404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主要特点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•   </a:t>
            </a:r>
            <a:r>
              <a:rPr lang="zh-CN" altLang="en-US" sz="2800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优点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：使用方便、适用范围广、节约、使用方法多样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•   </a:t>
            </a:r>
            <a:r>
              <a:rPr lang="zh-CN" altLang="en-US" sz="2800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缺点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：毒性、腐蚀性，有污染环境的可能 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2.</a:t>
            </a:r>
            <a:r>
              <a:rPr lang="zh-CN" altLang="en-US">
                <a:sym typeface="+mn-ea"/>
              </a:rPr>
              <a:t>消毒的常用种类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）化学消毒法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80795" y="2401570"/>
            <a:ext cx="9631045" cy="382206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理想消毒剂的特点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•   杀菌普广：作用快速：无毒、无味、无刺激、无腐蚀；性能稳定、易储存、运输；易溶于水、使用方便等。   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3.</a:t>
            </a:r>
            <a:r>
              <a:rPr lang="zh-CN" altLang="en-US">
                <a:sym typeface="+mn-ea"/>
              </a:rPr>
              <a:t>常用的消毒剂</a:t>
            </a:r>
            <a:endParaRPr lang="zh-CN" altLang="en-US">
              <a:sym typeface="+mn-ea"/>
            </a:endParaRPr>
          </a:p>
        </p:txBody>
      </p:sp>
      <p:pic>
        <p:nvPicPr>
          <p:cNvPr id="3" name="图片 2" descr="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2283460"/>
            <a:ext cx="2856865" cy="2856865"/>
          </a:xfrm>
          <a:prstGeom prst="rect">
            <a:avLst/>
          </a:prstGeom>
        </p:spPr>
      </p:pic>
      <p:pic>
        <p:nvPicPr>
          <p:cNvPr id="6" name="图片 5" descr="u=2111942189,3530631655&amp;fm=26&amp;gp=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38110" y="2283460"/>
            <a:ext cx="4076065" cy="2856865"/>
          </a:xfrm>
          <a:prstGeom prst="rect">
            <a:avLst/>
          </a:prstGeom>
        </p:spPr>
      </p:pic>
      <p:pic>
        <p:nvPicPr>
          <p:cNvPr id="7" name="图片 6" descr="碘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345" y="2283460"/>
            <a:ext cx="2143125" cy="28568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3.</a:t>
            </a:r>
            <a:r>
              <a:rPr lang="zh-CN" altLang="en-US">
                <a:sym typeface="+mn-ea"/>
              </a:rPr>
              <a:t>常用的消毒液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84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消毒剂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1830070" y="2936875"/>
          <a:ext cx="8975090" cy="3425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2120"/>
                <a:gridCol w="2990850"/>
                <a:gridCol w="2992120"/>
              </a:tblGrid>
              <a:tr h="68453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84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消毒剂的用途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与水配比浓度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时间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手部消毒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1:800~1:1000</a:t>
                      </a:r>
                      <a:endParaRPr lang="en-US" alt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16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餐饮器具消毒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1:100</a:t>
                      </a:r>
                      <a:endParaRPr lang="en-US" alt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物体表面消毒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1:80</a:t>
                      </a:r>
                      <a:endParaRPr lang="en-US" alt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453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传染病污染物体表面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1:20</a:t>
                      </a:r>
                      <a:endParaRPr lang="en-US" alt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小时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圆角矩形 5"/>
          <p:cNvSpPr/>
          <p:nvPr/>
        </p:nvSpPr>
        <p:spPr>
          <a:xfrm>
            <a:off x="838200" y="2176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◆用途及配比浓度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3.</a:t>
            </a:r>
            <a:r>
              <a:rPr lang="zh-CN" altLang="en-US">
                <a:sym typeface="+mn-ea"/>
              </a:rPr>
              <a:t>常用的消毒液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84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消毒剂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015365" y="183515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使用注意事项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75155" y="2595880"/>
            <a:ext cx="3609975" cy="338010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◊  注意浓度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 避免腐蚀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 避免挥发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 避免混合使用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 避免刺激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95340" y="2595880"/>
            <a:ext cx="4157345" cy="338010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 避免食品消毒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lvl="0" algn="l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 避免误服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lvl="0" algn="l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 注意保存：25℃以下避光保存，现用现配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lvl="0" algn="l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 注意有效期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3.</a:t>
            </a:r>
            <a:r>
              <a:rPr lang="zh-CN" altLang="en-US">
                <a:sym typeface="+mn-ea"/>
              </a:rPr>
              <a:t>常用的消毒液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）碘伏消毒液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1608455" y="3343910"/>
          <a:ext cx="8975090" cy="3425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2120"/>
                <a:gridCol w="2990850"/>
                <a:gridCol w="2992120"/>
              </a:tblGrid>
              <a:tr h="71310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碘伏消毒液的用途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与水配比浓度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时间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皮肤、手术部位消毒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原液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3-5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16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术前刷手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稀释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2-5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倍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sz="24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3-5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圆角矩形 5"/>
          <p:cNvSpPr/>
          <p:nvPr/>
        </p:nvSpPr>
        <p:spPr>
          <a:xfrm>
            <a:off x="838200" y="2176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◆用途及配比浓度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3.</a:t>
            </a:r>
            <a:r>
              <a:rPr lang="zh-CN" altLang="en-US">
                <a:sym typeface="+mn-ea"/>
              </a:rPr>
              <a:t>常用的消毒液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）碘伏消毒液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015365" y="183515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使用注意事项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835" y="2595880"/>
            <a:ext cx="3963670" cy="338010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◊ 避免误服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避免过敏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注意保存：避光保存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注意有效期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3.</a:t>
            </a:r>
            <a:r>
              <a:rPr lang="zh-CN" altLang="en-US">
                <a:sym typeface="+mn-ea"/>
              </a:rPr>
              <a:t>常用的消毒液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6775" y="1287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）医用酒精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3104515" y="2936875"/>
          <a:ext cx="8975090" cy="3425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2120"/>
                <a:gridCol w="2990850"/>
              </a:tblGrid>
              <a:tr h="68453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医用酒精的用途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与水配比浓度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物体表面的消毒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95%</a:t>
                      </a:r>
                      <a:endParaRPr lang="en-US" alt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16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皮肤消毒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75%</a:t>
                      </a:r>
                      <a:endParaRPr lang="en-US" alt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预防压疮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40-50%</a:t>
                      </a:r>
                      <a:endParaRPr lang="en-US" alt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453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物理退热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25-50%</a:t>
                      </a:r>
                      <a:endParaRPr lang="en-US" alt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圆角矩形 5"/>
          <p:cNvSpPr/>
          <p:nvPr/>
        </p:nvSpPr>
        <p:spPr>
          <a:xfrm>
            <a:off x="838200" y="2176145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用途及配比浓度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3.</a:t>
            </a:r>
            <a:r>
              <a:rPr lang="zh-CN" altLang="en-US">
                <a:sym typeface="+mn-ea"/>
              </a:rPr>
              <a:t>常用的消毒液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）医用酒精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015365" y="183515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使用注意事项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75155" y="2595880"/>
            <a:ext cx="3609975" cy="338010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◊ 严格掌握浓度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使用时避火避电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用消毒棉球使用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不用于伤口和粘膜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95340" y="2595880"/>
            <a:ext cx="4157345" cy="3380105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避免体温低下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lvl="0" algn="l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避免误服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lvl="0" algn="l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◊ 注意保存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4.</a:t>
            </a:r>
            <a:r>
              <a:rPr lang="zh-CN" altLang="en-US">
                <a:sym typeface="+mn-ea"/>
              </a:rPr>
              <a:t>常用物品的消毒方法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8265" y="120269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）毛巾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1680210" y="2619375"/>
          <a:ext cx="8831580" cy="356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7060"/>
                <a:gridCol w="4414520"/>
              </a:tblGrid>
              <a:tr h="71310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方法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solidFill>
                      <a:srgbClr val="652C9D"/>
                    </a:solidFill>
                  </a:tcPr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操作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solidFill>
                      <a:srgbClr val="652C9D"/>
                    </a:solidFill>
                  </a:tcPr>
                </a:tc>
              </a:tr>
              <a:tr h="68580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微波消毒法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清洗后放微波炉运行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16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蒸汽消毒法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清洗后放高压蒸汽锅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71310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消毒剂消毒法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1:100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浓度的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84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液浸泡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4.</a:t>
            </a:r>
            <a:r>
              <a:rPr lang="zh-CN" altLang="en-US">
                <a:sym typeface="+mn-ea"/>
              </a:rPr>
              <a:t>常用物品的消毒方法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8265" y="120269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）餐具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521970" y="2002790"/>
          <a:ext cx="11148695" cy="356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2255"/>
                <a:gridCol w="7076440"/>
              </a:tblGrid>
              <a:tr h="71310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方法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solidFill>
                      <a:srgbClr val="652C9D"/>
                    </a:solidFill>
                  </a:tcPr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操作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solidFill>
                      <a:srgbClr val="652C9D"/>
                    </a:solidFill>
                  </a:tcPr>
                </a:tc>
              </a:tr>
              <a:tr h="685800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煮沸消毒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清洗后煮沸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分钟（根据物品不同有差异）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8516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蒸汽消毒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清洗后放蒸汽柜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100℃5~10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71310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烤箱消毒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红外线消毒柜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120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℃15~20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分钟</a:t>
                      </a:r>
                      <a:endParaRPr lang="en-US" alt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713105"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浸泡消毒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base">
                        <a:lnSpc>
                          <a:spcPct val="170000"/>
                        </a:lnSpc>
                        <a:buNone/>
                      </a:pP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1:100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浓度的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84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液浸泡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分钟</a:t>
                      </a: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8200" y="1834515"/>
            <a:ext cx="10515600" cy="461899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◆  概念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将传染源传播和高度易感人群安置在指定地点和特殊环境中，暂时避免和周围人群接触。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◆  对传染源传播者采取隔离，对具有传染性的分泌物、排泄物、用品等物品进行集中消毒处理，是防止传染病病原体向外传播；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◆  对高度易感人群采取保护性隔离，是保护易感人群免受感染。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3838575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8200" y="1711325"/>
            <a:ext cx="611060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0BBA8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传染病：是在人群中相互传播的疾病。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9880" y="2384425"/>
            <a:ext cx="5468620" cy="4459605"/>
            <a:chOff x="4320" y="3615"/>
            <a:chExt cx="8612" cy="7023"/>
          </a:xfrm>
        </p:grpSpPr>
        <p:sp>
          <p:nvSpPr>
            <p:cNvPr id="10" name="右箭头 9"/>
            <p:cNvSpPr/>
            <p:nvPr/>
          </p:nvSpPr>
          <p:spPr>
            <a:xfrm>
              <a:off x="4320" y="3615"/>
              <a:ext cx="8612" cy="7023"/>
            </a:xfrm>
            <a:prstGeom prst="rightArrow">
              <a:avLst>
                <a:gd name="adj1" fmla="val 73649"/>
                <a:gd name="adj2" fmla="val 50000"/>
              </a:avLst>
            </a:prstGeom>
            <a:solidFill>
              <a:srgbClr val="72A3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348" y="4730"/>
              <a:ext cx="2937" cy="4250"/>
              <a:chOff x="5376" y="3337"/>
              <a:chExt cx="2937" cy="425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5376" y="3337"/>
                <a:ext cx="2937" cy="1060"/>
              </a:xfrm>
              <a:prstGeom prst="rect">
                <a:avLst/>
              </a:prstGeom>
              <a:solidFill>
                <a:srgbClr val="F0BBA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auto">
                  <a:lnSpc>
                    <a:spcPct val="150000"/>
                  </a:lnSpc>
                </a:pPr>
                <a:r>
                  <a:rPr lang="zh-CN" altLang="en-US" sz="2800">
                    <a:solidFill>
                      <a:schemeClr val="tx1">
                        <a:lumMod val="50000"/>
                      </a:schemeClr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传染源</a:t>
                </a:r>
                <a:endPara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376" y="4933"/>
                <a:ext cx="2936" cy="1060"/>
              </a:xfrm>
              <a:prstGeom prst="rect">
                <a:avLst/>
              </a:prstGeom>
              <a:solidFill>
                <a:srgbClr val="F0BBA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auto">
                  <a:lnSpc>
                    <a:spcPct val="150000"/>
                  </a:lnSpc>
                </a:pPr>
                <a:r>
                  <a:rPr lang="zh-CN" altLang="en-US" sz="2800">
                    <a:solidFill>
                      <a:schemeClr val="tx1">
                        <a:lumMod val="50000"/>
                      </a:schemeClr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传播途径</a:t>
                </a:r>
                <a:endPara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377" y="6527"/>
                <a:ext cx="2936" cy="1060"/>
              </a:xfrm>
              <a:prstGeom prst="rect">
                <a:avLst/>
              </a:prstGeom>
              <a:solidFill>
                <a:srgbClr val="F0BBA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auto">
                  <a:lnSpc>
                    <a:spcPct val="150000"/>
                  </a:lnSpc>
                </a:pPr>
                <a:r>
                  <a:rPr lang="zh-CN" altLang="en-US" sz="2800">
                    <a:solidFill>
                      <a:schemeClr val="tx1">
                        <a:lumMod val="50000"/>
                      </a:schemeClr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易感人群</a:t>
                </a:r>
                <a:endParaRPr lang="zh-CN" altLang="en-US" sz="2800">
                  <a:solidFill>
                    <a:schemeClr val="tx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sp>
        <p:nvSpPr>
          <p:cNvPr id="8" name="矩形 7"/>
          <p:cNvSpPr/>
          <p:nvPr/>
        </p:nvSpPr>
        <p:spPr>
          <a:xfrm>
            <a:off x="6637020" y="4105910"/>
            <a:ext cx="2748280" cy="67310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传染病三环节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4192270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）常用的隔离技术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9415" y="2312035"/>
            <a:ext cx="8498205" cy="410591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）手的消毒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洗手：七步洗手法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刷手：顺序：前臂、腕部、手背、手掌、手指、指缝、指甲；每只手刷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30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秒，共刷两遍，共计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分钟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4192270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）常用的隔离技术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9415" y="2312035"/>
            <a:ext cx="8498205" cy="410591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）手的消毒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浸泡消毒：消毒浸泡，清水冲洗。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注意事项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反复揉搓；时间充足；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范围适宜；防止溅水。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4192270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）常用的隔离技术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9415" y="2312035"/>
            <a:ext cx="8498205" cy="410591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）帽子、口罩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戴脱口罩前应洗手，带上口罩后不用已污染的手触摸口罩，不用时不要挂在胸前。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4~8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小时更换一次，若有潮湿及时更换。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4192270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）常用的隔离技术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36800" y="2624455"/>
            <a:ext cx="7518400" cy="362839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）隔离衣的穿脱（穿衣）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手提衣领穿左手，再伸右手齐上抖。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系好领口扎袖口，折襟系腰半屈肘。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4192270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）常用的隔离技术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9415" y="2312035"/>
            <a:ext cx="8498205" cy="410591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）隔离衣的穿脱（脱衣）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脱衣首先解袖口，塞好衣袖消毒手。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拉下衣袖遮住手，松开腰带退右手。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解开领口退左手，对好领子挂上钩。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4192270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）常用的隔离技术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9415" y="2312035"/>
            <a:ext cx="8498205" cy="410591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）呼吸道隔离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同种疾病老年恩安置一室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对老年人患者护理时戴口罩、帽子、穿隔离衣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老年患者口鼻分泌物要消毒处理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病室通风换气，消毒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4192270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）常用的隔离技术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9415" y="2312035"/>
            <a:ext cx="8498205" cy="410591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）消化道隔离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单独使用食具和便盆，其排泄物、呕吐物和剩余食品消毒后排放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对其护理穿隔离衣，并消毒双手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老年人患者病室应有防蝇设备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4192270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）常用的隔离技术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9415" y="2312035"/>
            <a:ext cx="8498205" cy="410591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）保护性隔离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免疫力低下老年人要单独隔离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接触免疫力底下老年人患者时装备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免疫力底下老年人病室消毒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控制入室人员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400"/>
            <a:ext cx="10515600" cy="1283970"/>
          </a:xfrm>
        </p:spPr>
        <p:txBody>
          <a:bodyPr>
            <a:normAutofit/>
          </a:bodyPr>
          <a:p>
            <a:pPr algn="ctr"/>
            <a:r>
              <a:rPr lang="en-US">
                <a:sym typeface="+mn-ea"/>
              </a:rPr>
              <a:t>5.</a:t>
            </a:r>
            <a:r>
              <a:rPr lang="zh-CN" altLang="en-US">
                <a:sym typeface="+mn-ea"/>
              </a:rPr>
              <a:t>隔离的基本常识</a:t>
            </a:r>
            <a:endParaRPr lang="zh-CN" altLang="en-US"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38200" y="1074420"/>
            <a:ext cx="4192270" cy="76073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）常用的隔离技术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9415" y="2312035"/>
            <a:ext cx="8498205" cy="4105910"/>
          </a:xfrm>
          <a:prstGeom prst="rect">
            <a:avLst/>
          </a:prstGeom>
          <a:solidFill>
            <a:srgbClr val="F0B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）护理隔离病人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 避污纸的使用：页面抓取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测血压：使用套袖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测体温：每人一只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服药时：器具用避污纸拿取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• </a:t>
            </a:r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整理床铺：穿隔离衣，操作完洗手</a:t>
            </a: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solidFill>
                <a:schemeClr val="tx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414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414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160414"/>
</p:tagLst>
</file>

<file path=ppt/theme/theme1.xml><?xml version="1.0" encoding="utf-8"?>
<a:theme xmlns:a="http://schemas.openxmlformats.org/drawingml/2006/main" name="1_A000120140530A76PPBG">
  <a:themeElements>
    <a:clrScheme name="160126.126">
      <a:dk1>
        <a:srgbClr val="47494B"/>
      </a:dk1>
      <a:lt1>
        <a:srgbClr val="FFFFFF"/>
      </a:lt1>
      <a:dk2>
        <a:srgbClr val="454749"/>
      </a:dk2>
      <a:lt2>
        <a:srgbClr val="FFFFFF"/>
      </a:lt2>
      <a:accent1>
        <a:srgbClr val="A67653"/>
      </a:accent1>
      <a:accent2>
        <a:srgbClr val="876D5F"/>
      </a:accent2>
      <a:accent3>
        <a:srgbClr val="C7645E"/>
      </a:accent3>
      <a:accent4>
        <a:srgbClr val="AE8BA0"/>
      </a:accent4>
      <a:accent5>
        <a:srgbClr val="84ADE4"/>
      </a:accent5>
      <a:accent6>
        <a:srgbClr val="FFC00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5438</Words>
  <Application>WPS 演示</Application>
  <PresentationFormat>宽屏</PresentationFormat>
  <Paragraphs>800</Paragraphs>
  <Slides>66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8" baseType="lpstr">
      <vt:lpstr>Arial</vt:lpstr>
      <vt:lpstr>宋体</vt:lpstr>
      <vt:lpstr>Wingdings</vt:lpstr>
      <vt:lpstr>Broadway BT</vt:lpstr>
      <vt:lpstr>汉仪丫丫体简</vt:lpstr>
      <vt:lpstr>Verdana</vt:lpstr>
      <vt:lpstr>黑体</vt:lpstr>
      <vt:lpstr>微软雅黑</vt:lpstr>
      <vt:lpstr>Arial Unicode MS</vt:lpstr>
      <vt:lpstr>Calibri</vt:lpstr>
      <vt:lpstr>Gabriola</vt:lpstr>
      <vt:lpstr>1_A000120140530A76PPBG</vt:lpstr>
      <vt:lpstr>PowerPoint 演示文稿</vt:lpstr>
      <vt:lpstr>养老护理员基础知识</vt:lpstr>
      <vt:lpstr>学习目标</vt:lpstr>
      <vt:lpstr>一、老年人安全防护基本规范</vt:lpstr>
      <vt:lpstr>1、养老机构安全防护基本规范</vt:lpstr>
      <vt:lpstr>1、养老机构安全防护基本规范</vt:lpstr>
      <vt:lpstr>1、养老机构安全防护基本规范</vt:lpstr>
      <vt:lpstr>1、养老机构安全防护基本规范</vt:lpstr>
      <vt:lpstr>2、养老护理员安全防护基础规范</vt:lpstr>
      <vt:lpstr>2、养老护理员安全防护基础规范</vt:lpstr>
      <vt:lpstr>二、老年人的安全防护相关知识</vt:lpstr>
      <vt:lpstr>老年人常见的安全问题</vt:lpstr>
      <vt:lpstr>1、预防跌倒的相关知识</vt:lpstr>
      <vt:lpstr>1、预防跌倒的相关知识</vt:lpstr>
      <vt:lpstr>2、预防坠床的相关知识</vt:lpstr>
      <vt:lpstr>3.预防走失的相关知识</vt:lpstr>
      <vt:lpstr>4.预防噎食的相关知识</vt:lpstr>
      <vt:lpstr>5.预防烫伤的相关知识</vt:lpstr>
      <vt:lpstr>6.预防火灾的相关知识</vt:lpstr>
      <vt:lpstr>6.预防火灾的相关知识</vt:lpstr>
      <vt:lpstr>6.预防火灾的相关知识</vt:lpstr>
      <vt:lpstr>6.预防火灾的相关知识 </vt:lpstr>
      <vt:lpstr>第五章  安全卫生、环境保护知识</vt:lpstr>
      <vt:lpstr>一、老年人卫生防护基础知识</vt:lpstr>
      <vt:lpstr>一、老年人卫生防护基础知识</vt:lpstr>
      <vt:lpstr>一、老年人卫生防护基础要求</vt:lpstr>
      <vt:lpstr>一、老年人卫生防护基础要求</vt:lpstr>
      <vt:lpstr>第五章  安全卫生、环境保护知识</vt:lpstr>
      <vt:lpstr>一、老年人的生活环境设计原则</vt:lpstr>
      <vt:lpstr>二、老年人居住环境注意事项</vt:lpstr>
      <vt:lpstr>第五章  安全卫生、环境保护知识</vt:lpstr>
      <vt:lpstr>一、老年人居室整理注意事项</vt:lpstr>
      <vt:lpstr>一、老年人居室整理注意事项</vt:lpstr>
      <vt:lpstr>1.消毒的基本常识</vt:lpstr>
      <vt:lpstr>1.消毒的基本常识</vt:lpstr>
      <vt:lpstr>2.消毒的常用种类</vt:lpstr>
      <vt:lpstr>2.消毒的常用种类</vt:lpstr>
      <vt:lpstr>2.消毒的常用种类</vt:lpstr>
      <vt:lpstr>2.消毒的常用种类</vt:lpstr>
      <vt:lpstr>2.消毒的常用种类</vt:lpstr>
      <vt:lpstr>2.消毒的常用种类</vt:lpstr>
      <vt:lpstr>2.消毒的常用种类</vt:lpstr>
      <vt:lpstr>2.消毒的常用种类</vt:lpstr>
      <vt:lpstr>2.消毒的常用种类</vt:lpstr>
      <vt:lpstr>2.消毒的常用种类</vt:lpstr>
      <vt:lpstr>2.消毒的常用种类</vt:lpstr>
      <vt:lpstr>3.常用的消毒剂</vt:lpstr>
      <vt:lpstr>3.常用的消毒液</vt:lpstr>
      <vt:lpstr>3.常用的消毒液</vt:lpstr>
      <vt:lpstr>3.常用的消毒液</vt:lpstr>
      <vt:lpstr>3.常用的消毒液</vt:lpstr>
      <vt:lpstr>3.常用的消毒液</vt:lpstr>
      <vt:lpstr>3.常用的消毒液</vt:lpstr>
      <vt:lpstr>4.常用物品的消毒方法</vt:lpstr>
      <vt:lpstr>4.常用物品的消毒方法</vt:lpstr>
      <vt:lpstr>5.隔离的基本常识</vt:lpstr>
      <vt:lpstr>5.隔离的基本常识</vt:lpstr>
      <vt:lpstr>5.隔离的基本常识</vt:lpstr>
      <vt:lpstr>5.隔离的基本常识</vt:lpstr>
      <vt:lpstr>5.隔离的基本常识</vt:lpstr>
      <vt:lpstr>5.隔离的基本常识</vt:lpstr>
      <vt:lpstr>5.隔离的基本常识</vt:lpstr>
      <vt:lpstr>5.隔离的基本常识</vt:lpstr>
      <vt:lpstr>5.隔离的基本常识</vt:lpstr>
      <vt:lpstr>5.隔离的基本常识</vt:lpstr>
      <vt:lpstr>5.隔离的基本常识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玉婷</cp:lastModifiedBy>
  <cp:revision>12</cp:revision>
  <dcterms:created xsi:type="dcterms:W3CDTF">2015-05-05T08:02:00Z</dcterms:created>
  <dcterms:modified xsi:type="dcterms:W3CDTF">2021-01-25T06:56:37Z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