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0"/>
  </p:notesMasterIdLst>
  <p:sldIdLst>
    <p:sldId id="261" r:id="rId3"/>
    <p:sldId id="262" r:id="rId4"/>
    <p:sldId id="277" r:id="rId5"/>
    <p:sldId id="293" r:id="rId6"/>
    <p:sldId id="294" r:id="rId7"/>
    <p:sldId id="317" r:id="rId8"/>
    <p:sldId id="278" r:id="rId9"/>
    <p:sldId id="281" r:id="rId10"/>
    <p:sldId id="282" r:id="rId11"/>
    <p:sldId id="283" r:id="rId12"/>
    <p:sldId id="284" r:id="rId13"/>
    <p:sldId id="285" r:id="rId14"/>
    <p:sldId id="286" r:id="rId15"/>
    <p:sldId id="287" r:id="rId16"/>
    <p:sldId id="297" r:id="rId17"/>
    <p:sldId id="302" r:id="rId18"/>
    <p:sldId id="279" r:id="rId19"/>
    <p:sldId id="298" r:id="rId20"/>
    <p:sldId id="304" r:id="rId21"/>
    <p:sldId id="318" r:id="rId22"/>
    <p:sldId id="320" r:id="rId23"/>
    <p:sldId id="319" r:id="rId24"/>
    <p:sldId id="303" r:id="rId25"/>
    <p:sldId id="308" r:id="rId26"/>
    <p:sldId id="342" r:id="rId27"/>
    <p:sldId id="321" r:id="rId28"/>
    <p:sldId id="365" r:id="rId29"/>
    <p:sldId id="366" r:id="rId30"/>
    <p:sldId id="367" r:id="rId31"/>
    <p:sldId id="369" r:id="rId32"/>
    <p:sldId id="343" r:id="rId33"/>
    <p:sldId id="345" r:id="rId34"/>
    <p:sldId id="346" r:id="rId35"/>
    <p:sldId id="348" r:id="rId36"/>
    <p:sldId id="371" r:id="rId37"/>
    <p:sldId id="373" r:id="rId38"/>
    <p:sldId id="377" r:id="rId39"/>
    <p:sldId id="376" r:id="rId40"/>
    <p:sldId id="426" r:id="rId41"/>
    <p:sldId id="288" r:id="rId42"/>
    <p:sldId id="315" r:id="rId43"/>
    <p:sldId id="363" r:id="rId44"/>
    <p:sldId id="372" r:id="rId45"/>
    <p:sldId id="328" r:id="rId46"/>
    <p:sldId id="361" r:id="rId47"/>
    <p:sldId id="362" r:id="rId48"/>
    <p:sldId id="330" r:id="rId49"/>
    <p:sldId id="329" r:id="rId50"/>
    <p:sldId id="331" r:id="rId51"/>
    <p:sldId id="332" r:id="rId52"/>
    <p:sldId id="333" r:id="rId53"/>
    <p:sldId id="334" r:id="rId54"/>
    <p:sldId id="289" r:id="rId55"/>
    <p:sldId id="358" r:id="rId56"/>
    <p:sldId id="314" r:id="rId57"/>
    <p:sldId id="359" r:id="rId58"/>
    <p:sldId id="360" r:id="rId59"/>
    <p:sldId id="374" r:id="rId60"/>
    <p:sldId id="357" r:id="rId61"/>
    <p:sldId id="375" r:id="rId62"/>
    <p:sldId id="337" r:id="rId63"/>
    <p:sldId id="290" r:id="rId64"/>
    <p:sldId id="336" r:id="rId65"/>
    <p:sldId id="349" r:id="rId66"/>
    <p:sldId id="350" r:id="rId67"/>
    <p:sldId id="351" r:id="rId68"/>
    <p:sldId id="352" r:id="rId69"/>
    <p:sldId id="353" r:id="rId70"/>
    <p:sldId id="354" r:id="rId71"/>
    <p:sldId id="355" r:id="rId72"/>
    <p:sldId id="291" r:id="rId73"/>
    <p:sldId id="299" r:id="rId74"/>
    <p:sldId id="341" r:id="rId75"/>
    <p:sldId id="340" r:id="rId76"/>
    <p:sldId id="292" r:id="rId77"/>
    <p:sldId id="338" r:id="rId78"/>
    <p:sldId id="311" r:id="rId79"/>
  </p:sldIdLst>
  <p:sldSz cx="9144000" cy="6858000" type="screen4x3"/>
  <p:notesSz cx="6858000" cy="9144000"/>
  <p:defaultTextStyle>
    <a:defPPr>
      <a:defRPr lang="zh-CN"/>
    </a:defPPr>
    <a:lvl1pPr marL="0" lvl="0"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138" y="-102"/>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3" Type="http://schemas.openxmlformats.org/officeDocument/2006/relationships/tableStyles" Target="tableStyles.xml"/><Relationship Id="rId82" Type="http://schemas.openxmlformats.org/officeDocument/2006/relationships/viewProps" Target="viewProps.xml"/><Relationship Id="rId81" Type="http://schemas.openxmlformats.org/officeDocument/2006/relationships/presProps" Target="presProps.xml"/><Relationship Id="rId80" Type="http://schemas.openxmlformats.org/officeDocument/2006/relationships/notesMaster" Target="notesMasters/notesMaster1.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2050" name="页眉占位符 2049"/>
          <p:cNvSpPr>
            <a:spLocks noGrp="1"/>
          </p:cNvSpPr>
          <p:nvPr>
            <p:ph type="hdr" sz="quarter"/>
          </p:nvPr>
        </p:nvSpPr>
        <p:spPr>
          <a:xfrm>
            <a:off x="0" y="0"/>
            <a:ext cx="2971800" cy="457200"/>
          </a:xfrm>
          <a:prstGeom prst="rect">
            <a:avLst/>
          </a:prstGeom>
          <a:noFill/>
          <a:ln w="9525">
            <a:noFill/>
          </a:ln>
        </p:spPr>
        <p:txBody>
          <a:bodyPr/>
          <a:p>
            <a:pPr lvl="0" eaLnBrk="1" hangingPunct="1"/>
            <a:endParaRPr lang="zh-CN" altLang="en-US" sz="1200"/>
          </a:p>
        </p:txBody>
      </p:sp>
      <p:sp>
        <p:nvSpPr>
          <p:cNvPr id="2051" name="日期占位符 2050"/>
          <p:cNvSpPr>
            <a:spLocks noGrp="1"/>
          </p:cNvSpPr>
          <p:nvPr>
            <p:ph type="dt" idx="1"/>
          </p:nvPr>
        </p:nvSpPr>
        <p:spPr>
          <a:xfrm>
            <a:off x="3886200" y="0"/>
            <a:ext cx="2971800" cy="457200"/>
          </a:xfrm>
          <a:prstGeom prst="rect">
            <a:avLst/>
          </a:prstGeom>
          <a:noFill/>
          <a:ln w="9525">
            <a:noFill/>
          </a:ln>
        </p:spPr>
        <p:txBody>
          <a:bodyPr/>
          <a:p>
            <a:pPr lvl="0" algn="r" eaLnBrk="1" hangingPunct="1"/>
            <a:endParaRPr lang="zh-CN" altLang="en-US" sz="1200"/>
          </a:p>
        </p:txBody>
      </p:sp>
      <p:sp>
        <p:nvSpPr>
          <p:cNvPr id="2052" name="幻灯片图像占位符 2051"/>
          <p:cNvSpPr>
            <a:spLocks noGrp="1"/>
          </p:cNvSpPr>
          <p:nvPr>
            <p:ph type="sldImg" idx="2"/>
          </p:nvPr>
        </p:nvSpPr>
        <p:spPr>
          <a:xfrm>
            <a:off x="1143000" y="685800"/>
            <a:ext cx="4572000" cy="3429000"/>
          </a:xfrm>
          <a:prstGeom prst="rect">
            <a:avLst/>
          </a:prstGeom>
          <a:noFill/>
          <a:ln w="9525">
            <a:noFill/>
          </a:ln>
        </p:spPr>
      </p:sp>
      <p:sp>
        <p:nvSpPr>
          <p:cNvPr id="2053" name="文本占位符 2052"/>
          <p:cNvSpPr>
            <a:spLocks noGrp="1"/>
          </p:cNvSpPr>
          <p:nvPr>
            <p:ph type="body" sz="quarter" idx="3"/>
          </p:nvPr>
        </p:nvSpPr>
        <p:spPr>
          <a:xfrm>
            <a:off x="914400" y="4343400"/>
            <a:ext cx="5029200" cy="4114800"/>
          </a:xfrm>
          <a:prstGeom prst="rect">
            <a:avLst/>
          </a:prstGeom>
          <a:noFill/>
          <a:ln w="9525">
            <a:noFill/>
          </a:ln>
        </p:spPr>
        <p:txBody>
          <a:bodyPr anchor="ctr"/>
          <a:p>
            <a:pPr lvl="0"/>
            <a:r>
              <a:rPr lang="zh-CN" altLang="en-US"/>
              <a:t>单击以编辑母版文本样式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054" name="页脚占位符 2053"/>
          <p:cNvSpPr>
            <a:spLocks noGrp="1"/>
          </p:cNvSpPr>
          <p:nvPr>
            <p:ph type="ftr" sz="quarter" idx="4"/>
          </p:nvPr>
        </p:nvSpPr>
        <p:spPr>
          <a:xfrm>
            <a:off x="0" y="8686800"/>
            <a:ext cx="2971800" cy="457200"/>
          </a:xfrm>
          <a:prstGeom prst="rect">
            <a:avLst/>
          </a:prstGeom>
          <a:noFill/>
          <a:ln w="9525">
            <a:noFill/>
          </a:ln>
        </p:spPr>
        <p:txBody>
          <a:bodyPr anchor="b"/>
          <a:p>
            <a:pPr lvl="0" eaLnBrk="1" hangingPunct="1"/>
            <a:endParaRPr lang="zh-CN" altLang="en-US" sz="1200"/>
          </a:p>
        </p:txBody>
      </p:sp>
      <p:sp>
        <p:nvSpPr>
          <p:cNvPr id="2055" name="灯片编号占位符 2054"/>
          <p:cNvSpPr>
            <a:spLocks noGrp="1"/>
          </p:cNvSpPr>
          <p:nvPr>
            <p:ph type="sldNum" sz="quarter" idx="5"/>
          </p:nvPr>
        </p:nvSpPr>
        <p:spPr>
          <a:xfrm>
            <a:off x="3886200" y="8686800"/>
            <a:ext cx="2971800" cy="457200"/>
          </a:xfrm>
          <a:prstGeom prst="rect">
            <a:avLst/>
          </a:prstGeom>
          <a:noFill/>
          <a:ln w="9525">
            <a:noFill/>
          </a:ln>
        </p:spPr>
        <p:txBody>
          <a:bodyPr anchor="b"/>
          <a:p>
            <a:pPr lvl="0" algn="r" eaLnBrk="1" hangingPunct="1"/>
            <a:fld id="{9A0DB2DC-4C9A-4742-B13C-FB6460FD3503}" type="slidenum">
              <a:rPr lang="zh-CN" altLang="en-US" sz="1200"/>
            </a:fld>
            <a:endParaRPr lang="zh-CN" altLang="en-US" sz="1200"/>
          </a:p>
        </p:txBody>
      </p:sp>
    </p:spTree>
  </p:cSld>
  <p:clrMap bg1="lt1" tx1="dk1" bg2="lt2" tx2="dk2" accent1="accent1" accent2="accent2" accent3="accent3" accent4="accent4" accent5="accent5" accent6="accent6" hlink="hlink" folHlink="folHlink"/>
  <p:hf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2"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9724" y="19812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6" name="页脚占位符 5"/>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8" name="页脚占位符 7"/>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4" name="页脚占位符 3"/>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3" name="页脚占位符 2"/>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6" name="页脚占位符 5"/>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6" name="页脚占位符 5"/>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716657" cy="54864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spcBef>
                <a:spcPct val="50000"/>
              </a:spcBef>
            </a:pPr>
            <a:endParaRPr lang="zh-CN" altLang="en-US">
              <a:latin typeface="Times New Roman" panose="02020603050405020304" pitchFamily="2"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a:latin typeface="Times New Roman" panose="02020603050405020304" pitchFamily="2"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标题 1025"/>
          <p:cNvSpPr>
            <a:spLocks noGrp="1"/>
          </p:cNvSpPr>
          <p:nvPr>
            <p:ph type="title"/>
          </p:nvPr>
        </p:nvSpPr>
        <p:spPr>
          <a:xfrm>
            <a:off x="685800" y="609600"/>
            <a:ext cx="7772400" cy="1143000"/>
          </a:xfrm>
          <a:prstGeom prst="rect">
            <a:avLst/>
          </a:prstGeom>
          <a:noFill/>
          <a:ln w="9525">
            <a:noFill/>
          </a:ln>
        </p:spPr>
        <p:txBody>
          <a:bodyPr anchor="ctr"/>
          <a:p>
            <a:pPr lvl="0"/>
            <a:r>
              <a:rPr lang="zh-CN" altLang="en-US"/>
              <a:t>单击以编辑母版标题样式</a:t>
            </a:r>
            <a:endParaRPr lang="zh-CN" altLang="en-US"/>
          </a:p>
        </p:txBody>
      </p:sp>
      <p:sp>
        <p:nvSpPr>
          <p:cNvPr id="1027" name="文本占位符 1026"/>
          <p:cNvSpPr>
            <a:spLocks noGrp="1"/>
          </p:cNvSpPr>
          <p:nvPr>
            <p:ph type="body" idx="1"/>
          </p:nvPr>
        </p:nvSpPr>
        <p:spPr>
          <a:xfrm>
            <a:off x="685800" y="1981200"/>
            <a:ext cx="7772400" cy="4114800"/>
          </a:xfrm>
          <a:prstGeom prst="rect">
            <a:avLst/>
          </a:prstGeom>
          <a:noFill/>
          <a:ln w="9525">
            <a:noFill/>
          </a:ln>
        </p:spPr>
        <p:txBody>
          <a:bodyPr/>
          <a:p>
            <a:pPr lvl="0"/>
            <a:r>
              <a:rPr lang="zh-CN" altLang="en-US"/>
              <a:t>单击以编辑母版文本样式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a:lvl1pPr>
          </a:lstStyle>
          <a:p>
            <a:pPr lvl="0" eaLnBrk="1" hangingPunct="1">
              <a:spcBef>
                <a:spcPct val="50000"/>
              </a:spcBef>
            </a:pPr>
            <a:endParaRPr lang="zh-CN" altLang="en-US">
              <a:latin typeface="Times New Roman" panose="02020603050405020304" pitchFamily="2" charset="0"/>
            </a:endParaRPr>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a:lvl1pPr>
          </a:lstStyle>
          <a:p>
            <a:pPr lvl="0" eaLnBrk="1" hangingPunct="1">
              <a:spcBef>
                <a:spcPct val="50000"/>
              </a:spcBef>
            </a:pPr>
            <a:endParaRPr lang="zh-CN" altLang="en-US">
              <a:latin typeface="Times New Roman" panose="02020603050405020304" pitchFamily="2" charset="0"/>
            </a:endParaRPr>
          </a:p>
        </p:txBody>
      </p:sp>
      <p:pic>
        <p:nvPicPr>
          <p:cNvPr id="1030" name="图片 1029" descr="模板-4"/>
          <p:cNvPicPr>
            <a:picLocks noChangeAspect="1"/>
          </p:cNvPicPr>
          <p:nvPr userDrawn="1"/>
        </p:nvPicPr>
        <p:blipFill>
          <a:blip r:embed="rId12"/>
          <a:stretch>
            <a:fillRect/>
          </a:stretch>
        </p:blipFill>
        <p:spPr>
          <a:xfrm>
            <a:off x="0" y="0"/>
            <a:ext cx="9144000" cy="6858000"/>
          </a:xfrm>
          <a:prstGeom prst="rect">
            <a:avLst/>
          </a:prstGeom>
          <a:noFill/>
          <a:ln w="9525">
            <a:noFill/>
          </a:ln>
        </p:spPr>
      </p:pic>
      <p:sp>
        <p:nvSpPr>
          <p:cNvPr id="1031" name="文本框 1030"/>
          <p:cNvSpPr txBox="1"/>
          <p:nvPr userDrawn="1"/>
        </p:nvSpPr>
        <p:spPr>
          <a:xfrm>
            <a:off x="7772400" y="6477000"/>
            <a:ext cx="1371600" cy="304800"/>
          </a:xfrm>
          <a:prstGeom prst="rect">
            <a:avLst/>
          </a:prstGeom>
          <a:noFill/>
          <a:ln w="9525">
            <a:noFill/>
          </a:ln>
        </p:spPr>
        <p:txBody>
          <a:bodyPr>
            <a:spAutoFit/>
          </a:bodyPr>
          <a:p>
            <a:pPr lvl="0" algn="r">
              <a:spcBef>
                <a:spcPct val="50000"/>
              </a:spcBef>
            </a:pPr>
            <a:r>
              <a:rPr lang="en-US" altLang="zh-CN" sz="1400">
                <a:latin typeface="Times New Roman" panose="02020603050405020304" pitchFamily="2" charset="0"/>
              </a:rPr>
              <a:t>Confidential</a:t>
            </a:r>
            <a:endParaRPr lang="en-US" altLang="zh-CN" sz="1400">
              <a:latin typeface="Times New Roman" panose="02020603050405020304" pitchFamily="2"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2"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3.emf"/><Relationship Id="rId1" Type="http://schemas.openxmlformats.org/officeDocument/2006/relationships/oleObject" Target="../embeddings/oleObject1.bin"/></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wmf"/></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alpha val="100000"/>
          </a:schemeClr>
        </a:solidFill>
        <a:effectLst/>
      </p:bgPr>
    </p:bg>
    <p:spTree>
      <p:nvGrpSpPr>
        <p:cNvPr id="1" name=""/>
        <p:cNvGrpSpPr/>
        <p:nvPr/>
      </p:nvGrpSpPr>
      <p:grpSpPr/>
      <p:sp>
        <p:nvSpPr>
          <p:cNvPr id="3074" name="标题 3073"/>
          <p:cNvSpPr>
            <a:spLocks noGrp="1"/>
          </p:cNvSpPr>
          <p:nvPr>
            <p:ph type="ctrTitle"/>
          </p:nvPr>
        </p:nvSpPr>
        <p:spPr>
          <a:xfrm>
            <a:off x="685800" y="1905000"/>
            <a:ext cx="7772400" cy="1143000"/>
          </a:xfrm>
        </p:spPr>
        <p:txBody>
          <a:bodyPr anchor="ctr"/>
          <a:p>
            <a:pPr defTabSz="914400">
              <a:buClrTx/>
              <a:buSzTx/>
              <a:buFontTx/>
            </a:pPr>
            <a:r>
              <a:rPr lang="zh-CN" altLang="en-US" sz="5400" b="1" kern="1200" baseline="0">
                <a:solidFill>
                  <a:schemeClr val="tx1"/>
                </a:solidFill>
                <a:latin typeface="Times New Roman" panose="02020603050405020304" pitchFamily="2" charset="0"/>
                <a:ea typeface="宋体" panose="02010600030101010101" pitchFamily="2" charset="-122"/>
              </a:rPr>
              <a:t>市场研究方法讲义</a:t>
            </a:r>
            <a:br>
              <a:rPr lang="zh-CN" altLang="en-US" sz="5400" b="1" kern="1200" baseline="0">
                <a:solidFill>
                  <a:schemeClr val="tx1"/>
                </a:solidFill>
                <a:latin typeface="Times New Roman" panose="02020603050405020304" pitchFamily="2" charset="0"/>
                <a:ea typeface="宋体" panose="02010600030101010101" pitchFamily="2" charset="-122"/>
              </a:rPr>
            </a:br>
            <a:r>
              <a:rPr lang="en-US" altLang="zh-CN" sz="3200" b="1" kern="1200" baseline="0">
                <a:solidFill>
                  <a:schemeClr val="tx1"/>
                </a:solidFill>
                <a:latin typeface="Times New Roman" panose="02020603050405020304" pitchFamily="2" charset="0"/>
                <a:ea typeface="宋体" panose="02010600030101010101" pitchFamily="2" charset="-122"/>
              </a:rPr>
              <a:t>MARKETING    RESEARCH</a:t>
            </a:r>
            <a:endParaRPr lang="en-US" altLang="zh-CN" sz="3200" b="1" kern="1200" baseline="0">
              <a:solidFill>
                <a:schemeClr val="tx1"/>
              </a:solidFill>
              <a:latin typeface="Times New Roman" panose="02020603050405020304" pitchFamily="2" charset="0"/>
              <a:ea typeface="宋体" panose="02010600030101010101" pitchFamily="2" charset="-122"/>
            </a:endParaRPr>
          </a:p>
        </p:txBody>
      </p:sp>
      <p:sp>
        <p:nvSpPr>
          <p:cNvPr id="3075" name="副标题 3074"/>
          <p:cNvSpPr>
            <a:spLocks noGrp="1"/>
          </p:cNvSpPr>
          <p:nvPr>
            <p:ph type="subTitle" idx="1"/>
          </p:nvPr>
        </p:nvSpPr>
        <p:spPr>
          <a:xfrm>
            <a:off x="762000" y="4114800"/>
            <a:ext cx="7620000" cy="1099185"/>
          </a:xfrm>
        </p:spPr>
        <p:txBody>
          <a:bodyPr/>
          <a:p>
            <a:pPr defTabSz="914400">
              <a:buClrTx/>
              <a:buSzTx/>
              <a:buFontTx/>
            </a:pPr>
            <a:r>
              <a:rPr lang="zh-CN" altLang="en-US" sz="2400" kern="1200" baseline="0">
                <a:latin typeface="Times New Roman" panose="02020603050405020304" pitchFamily="2" charset="0"/>
                <a:ea typeface="宋体" panose="02010600030101010101" pitchFamily="2" charset="-122"/>
              </a:rPr>
              <a:t>老师：马森</a:t>
            </a:r>
            <a:endParaRPr lang="zh-CN" altLang="en-US" sz="2400" kern="1200" baseline="0">
              <a:latin typeface="Times New Roman" panose="02020603050405020304" pitchFamily="2"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098" name="标题 4097"/>
          <p:cNvSpPr>
            <a:spLocks noGrp="1"/>
          </p:cNvSpPr>
          <p:nvPr>
            <p:ph type="title"/>
          </p:nvPr>
        </p:nvSpPr>
        <p:spPr>
          <a:xfrm>
            <a:off x="685800" y="304800"/>
            <a:ext cx="7772400" cy="1219200"/>
          </a:xfrm>
        </p:spPr>
        <p:txBody>
          <a:bodyPr anchor="ctr"/>
          <a:p>
            <a:pPr algn="r"/>
            <a:r>
              <a:rPr lang="zh-CN" altLang="en-US" sz="3600" b="1"/>
              <a:t>目  录</a:t>
            </a:r>
            <a:endParaRPr lang="zh-CN" altLang="en-US" sz="3600" b="1"/>
          </a:p>
        </p:txBody>
      </p:sp>
      <p:sp>
        <p:nvSpPr>
          <p:cNvPr id="4099" name="文本占位符 4098"/>
          <p:cNvSpPr>
            <a:spLocks noGrp="1"/>
          </p:cNvSpPr>
          <p:nvPr>
            <p:ph type="body" idx="1"/>
          </p:nvPr>
        </p:nvSpPr>
        <p:spPr>
          <a:xfrm>
            <a:off x="457200" y="1600200"/>
            <a:ext cx="8305800" cy="4953000"/>
          </a:xfrm>
        </p:spPr>
        <p:txBody>
          <a:bodyPr/>
          <a:p>
            <a:pPr marL="1330325" indent="0">
              <a:buNone/>
            </a:pPr>
            <a:r>
              <a:rPr lang="zh-CN" altLang="en-US" b="1"/>
              <a:t>第</a:t>
            </a:r>
            <a:r>
              <a:rPr lang="en-US" altLang="zh-CN" b="1"/>
              <a:t>1</a:t>
            </a:r>
            <a:r>
              <a:rPr lang="zh-CN" altLang="en-US" b="1"/>
              <a:t>部分：市场研究简介</a:t>
            </a:r>
            <a:endParaRPr lang="zh-CN" altLang="en-US" b="1"/>
          </a:p>
          <a:p>
            <a:pPr marL="1330325" indent="0">
              <a:buNone/>
            </a:pPr>
            <a:r>
              <a:rPr lang="zh-CN" altLang="en-US" b="1"/>
              <a:t>第</a:t>
            </a:r>
            <a:r>
              <a:rPr lang="en-US" altLang="zh-CN" b="1"/>
              <a:t>2</a:t>
            </a:r>
            <a:r>
              <a:rPr lang="zh-CN" altLang="en-US" b="1"/>
              <a:t>部分：市场研究的步骤</a:t>
            </a:r>
            <a:endParaRPr lang="zh-CN" altLang="en-US" b="1"/>
          </a:p>
          <a:p>
            <a:pPr marL="1330325" indent="0">
              <a:buNone/>
            </a:pPr>
            <a:r>
              <a:rPr lang="zh-CN" altLang="en-US" b="1"/>
              <a:t>第</a:t>
            </a:r>
            <a:r>
              <a:rPr lang="en-US" altLang="zh-CN" b="1"/>
              <a:t>3</a:t>
            </a:r>
            <a:r>
              <a:rPr lang="zh-CN" altLang="en-US" b="1"/>
              <a:t>部分：市场研究的方法</a:t>
            </a:r>
            <a:endParaRPr lang="zh-CN" altLang="en-US" b="1"/>
          </a:p>
          <a:p>
            <a:pPr marL="1330325" indent="0">
              <a:buNone/>
            </a:pPr>
            <a:r>
              <a:rPr lang="zh-CN" altLang="en-US" b="1"/>
              <a:t>第</a:t>
            </a:r>
            <a:r>
              <a:rPr lang="en-US" altLang="zh-CN" b="1"/>
              <a:t>4</a:t>
            </a:r>
            <a:r>
              <a:rPr lang="zh-CN" altLang="en-US" b="1"/>
              <a:t>部分：定量研究方法与步骤</a:t>
            </a:r>
            <a:endParaRPr lang="zh-CN" altLang="en-US" b="1"/>
          </a:p>
          <a:p>
            <a:pPr marL="1330325" indent="0">
              <a:buNone/>
            </a:pPr>
            <a:r>
              <a:rPr lang="zh-CN" altLang="en-US" b="1"/>
              <a:t>第</a:t>
            </a:r>
            <a:r>
              <a:rPr lang="en-US" altLang="zh-CN" b="1"/>
              <a:t>5</a:t>
            </a:r>
            <a:r>
              <a:rPr lang="zh-CN" altLang="en-US" b="1"/>
              <a:t>部分：定性研究方法介绍</a:t>
            </a:r>
            <a:endParaRPr lang="zh-CN" altLang="en-US" b="1"/>
          </a:p>
          <a:p>
            <a:pPr marL="1330325" indent="0">
              <a:buNone/>
            </a:pPr>
            <a:r>
              <a:rPr lang="zh-CN" altLang="en-US" b="1"/>
              <a:t>第</a:t>
            </a:r>
            <a:r>
              <a:rPr lang="en-US" altLang="zh-CN" b="1"/>
              <a:t>6</a:t>
            </a:r>
            <a:r>
              <a:rPr lang="zh-CN" altLang="en-US" b="1"/>
              <a:t>部分：市场研究的主要类型</a:t>
            </a:r>
            <a:endParaRPr lang="zh-CN" altLang="en-US" b="1"/>
          </a:p>
          <a:p>
            <a:pPr marL="1330325" indent="0">
              <a:buNone/>
            </a:pPr>
            <a:r>
              <a:rPr lang="zh-CN" altLang="en-US" b="1"/>
              <a:t>第</a:t>
            </a:r>
            <a:r>
              <a:rPr lang="en-US" altLang="zh-CN" b="1"/>
              <a:t>7</a:t>
            </a:r>
            <a:r>
              <a:rPr lang="zh-CN" altLang="en-US" b="1"/>
              <a:t>部分：国内市场研究业的情况</a:t>
            </a:r>
            <a:endParaRPr lang="zh-CN" altLang="en-US" b="1"/>
          </a:p>
          <a:p>
            <a:pPr marL="1330325" indent="0">
              <a:buNone/>
            </a:pPr>
            <a:r>
              <a:rPr lang="zh-CN" altLang="en-US" b="1"/>
              <a:t>第</a:t>
            </a:r>
            <a:r>
              <a:rPr lang="en-US" altLang="zh-CN" b="1"/>
              <a:t>8</a:t>
            </a:r>
            <a:r>
              <a:rPr lang="zh-CN" altLang="en-US" b="1"/>
              <a:t>部分：市场研究个案介绍</a:t>
            </a:r>
            <a:endParaRPr lang="zh-CN" altLang="en-US"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122" name="标题 5121"/>
          <p:cNvSpPr>
            <a:spLocks noGrp="1"/>
          </p:cNvSpPr>
          <p:nvPr>
            <p:ph type="title"/>
          </p:nvPr>
        </p:nvSpPr>
        <p:spPr>
          <a:xfrm>
            <a:off x="685800" y="304800"/>
            <a:ext cx="7772400" cy="1219200"/>
          </a:xfrm>
        </p:spPr>
        <p:txBody>
          <a:bodyPr anchor="ctr"/>
          <a:p>
            <a:pPr algn="r"/>
            <a:r>
              <a:rPr lang="zh-CN" altLang="en-US" sz="3600" b="1"/>
              <a:t>目  录</a:t>
            </a:r>
            <a:endParaRPr lang="zh-CN" altLang="en-US" sz="3600" b="1"/>
          </a:p>
        </p:txBody>
      </p:sp>
      <p:sp>
        <p:nvSpPr>
          <p:cNvPr id="5123" name="文本占位符 5122"/>
          <p:cNvSpPr>
            <a:spLocks noGrp="1"/>
          </p:cNvSpPr>
          <p:nvPr>
            <p:ph type="body" idx="1"/>
          </p:nvPr>
        </p:nvSpPr>
        <p:spPr>
          <a:xfrm>
            <a:off x="457200" y="1600200"/>
            <a:ext cx="8305800" cy="4953000"/>
          </a:xfrm>
        </p:spPr>
        <p:txBody>
          <a:bodyPr/>
          <a:p>
            <a:pPr marL="1330325" indent="0">
              <a:buNone/>
            </a:pPr>
            <a:r>
              <a:rPr lang="zh-CN" altLang="en-US" b="1"/>
              <a:t>第</a:t>
            </a:r>
            <a:r>
              <a:rPr lang="en-US" altLang="zh-CN" b="1"/>
              <a:t>1</a:t>
            </a:r>
            <a:r>
              <a:rPr lang="zh-CN" altLang="en-US" b="1"/>
              <a:t>部分：市场研究简介</a:t>
            </a:r>
            <a:endParaRPr lang="zh-CN" altLang="en-US" b="1"/>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2</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部分：市场研究的步骤</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3</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部分：市场研究的方法</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4</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部分：定量研究方法与步骤</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5</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部分：定性研究方法介绍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6</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部分：市场研究的主要类型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7</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部分：国内市场研究业的情况</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8</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部分：市场研究个案介绍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p:txBody>
      </p:sp>
      <p:sp>
        <p:nvSpPr>
          <p:cNvPr id="5124" name="右箭头 5123"/>
          <p:cNvSpPr/>
          <p:nvPr/>
        </p:nvSpPr>
        <p:spPr>
          <a:xfrm>
            <a:off x="838200" y="1600200"/>
            <a:ext cx="838200" cy="485775"/>
          </a:xfrm>
          <a:prstGeom prst="rightArrow">
            <a:avLst>
              <a:gd name="adj1" fmla="val 50000"/>
              <a:gd name="adj2" fmla="val 43137"/>
            </a:avLst>
          </a:pr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146" name="标题 6145"/>
          <p:cNvSpPr>
            <a:spLocks noGrp="1"/>
          </p:cNvSpPr>
          <p:nvPr>
            <p:ph type="title"/>
          </p:nvPr>
        </p:nvSpPr>
        <p:spPr>
          <a:xfrm>
            <a:off x="304800" y="228600"/>
            <a:ext cx="8610600" cy="1143000"/>
          </a:xfrm>
        </p:spPr>
        <p:txBody>
          <a:bodyPr anchor="ctr"/>
          <a:p>
            <a:pPr algn="r"/>
            <a:r>
              <a:rPr lang="zh-CN" altLang="en-US" sz="3200" b="1"/>
              <a:t>市场研究的定义</a:t>
            </a:r>
            <a:endParaRPr lang="zh-CN" altLang="en-US" sz="3200" b="1"/>
          </a:p>
        </p:txBody>
      </p:sp>
      <p:sp>
        <p:nvSpPr>
          <p:cNvPr id="6147" name="文本占位符 6146"/>
          <p:cNvSpPr>
            <a:spLocks noGrp="1"/>
          </p:cNvSpPr>
          <p:nvPr>
            <p:ph type="body" idx="1"/>
          </p:nvPr>
        </p:nvSpPr>
        <p:spPr>
          <a:xfrm>
            <a:off x="304800" y="1524000"/>
            <a:ext cx="8534400" cy="4876800"/>
          </a:xfrm>
        </p:spPr>
        <p:txBody>
          <a:bodyPr/>
          <a:p>
            <a:pPr marL="377825" indent="-377825">
              <a:buNone/>
            </a:pPr>
            <a:r>
              <a:rPr lang="zh-CN" altLang="en-US" sz="2800" b="1"/>
              <a:t>市场研究：</a:t>
            </a:r>
            <a:endParaRPr lang="zh-CN" altLang="en-US" sz="2800" b="1"/>
          </a:p>
          <a:p>
            <a:pPr marL="377825" indent="-377825">
              <a:lnSpc>
                <a:spcPct val="140000"/>
              </a:lnSpc>
              <a:buNone/>
            </a:pPr>
            <a:r>
              <a:rPr lang="zh-CN" altLang="en-US" sz="2000" b="1"/>
              <a:t>      市场研究是指对与营销决策相关的数据进行计划、收集和分析并把分析结果向管理者沟通的过程。</a:t>
            </a:r>
            <a:endParaRPr lang="zh-CN" altLang="en-US" sz="2000" b="1"/>
          </a:p>
          <a:p>
            <a:pPr marL="377825" indent="-377825">
              <a:buNone/>
            </a:pPr>
            <a:endParaRPr lang="zh-CN" altLang="en-US" sz="2000" b="1"/>
          </a:p>
          <a:p>
            <a:pPr marL="377825" indent="-377825">
              <a:buNone/>
            </a:pPr>
            <a:r>
              <a:rPr lang="zh-CN" altLang="en-US" sz="2800" b="1"/>
              <a:t>市场研究的分类：</a:t>
            </a:r>
            <a:endParaRPr lang="zh-CN" altLang="en-US" sz="2800" b="1"/>
          </a:p>
          <a:p>
            <a:pPr marL="377825" indent="-377825">
              <a:lnSpc>
                <a:spcPct val="130000"/>
              </a:lnSpc>
              <a:buNone/>
            </a:pPr>
            <a:r>
              <a:rPr lang="zh-CN" altLang="en-US" sz="2000" b="1"/>
              <a:t>★  应用性市场研究：为了更好地了解市场，搞清楚战略失败的原因或减少决策中的不确定性。</a:t>
            </a:r>
            <a:endParaRPr lang="zh-CN" altLang="en-US" sz="2000" b="1"/>
          </a:p>
          <a:p>
            <a:pPr marL="377825" indent="-377825">
              <a:lnSpc>
                <a:spcPct val="130000"/>
              </a:lnSpc>
              <a:buNone/>
            </a:pPr>
            <a:r>
              <a:rPr lang="zh-CN" altLang="en-US" sz="2000" b="1"/>
              <a:t>★  基础性市场研究：为了扩展新的知识领域，而不是以某个具体的实际问题为目标，其目的是为现有的理论提供进一步的证明或对某一概念或现象获得更多的理解；</a:t>
            </a:r>
            <a:endParaRPr lang="zh-CN" altLang="en-US" sz="20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170" name="标题 7169"/>
          <p:cNvSpPr>
            <a:spLocks noGrp="1"/>
          </p:cNvSpPr>
          <p:nvPr>
            <p:ph type="title"/>
          </p:nvPr>
        </p:nvSpPr>
        <p:spPr>
          <a:xfrm>
            <a:off x="304800" y="228600"/>
            <a:ext cx="8610600" cy="1143000"/>
          </a:xfrm>
        </p:spPr>
        <p:txBody>
          <a:bodyPr anchor="ctr"/>
          <a:p>
            <a:pPr algn="r"/>
            <a:r>
              <a:rPr lang="zh-CN" altLang="en-US" sz="3200" b="1"/>
              <a:t>市场研究的作用</a:t>
            </a:r>
            <a:endParaRPr lang="zh-CN" altLang="en-US" sz="3200" b="1"/>
          </a:p>
        </p:txBody>
      </p:sp>
      <p:sp>
        <p:nvSpPr>
          <p:cNvPr id="7171" name="文本占位符 7170"/>
          <p:cNvSpPr>
            <a:spLocks noGrp="1"/>
          </p:cNvSpPr>
          <p:nvPr>
            <p:ph type="body" idx="1"/>
          </p:nvPr>
        </p:nvSpPr>
        <p:spPr>
          <a:xfrm>
            <a:off x="304800" y="1524000"/>
            <a:ext cx="8534400" cy="4876800"/>
          </a:xfrm>
        </p:spPr>
        <p:txBody>
          <a:bodyPr/>
          <a:p>
            <a:pPr indent="-64770">
              <a:buNone/>
            </a:pPr>
            <a:r>
              <a:rPr lang="en-US" altLang="zh-CN" sz="2800" b="1"/>
              <a:t>◆  </a:t>
            </a:r>
            <a:r>
              <a:rPr lang="zh-CN" altLang="en-US" sz="2400" b="1"/>
              <a:t>市场研究是要发现问题、分析问题与解决问题</a:t>
            </a:r>
            <a:r>
              <a:rPr lang="zh-CN" altLang="en-US"/>
              <a:t>；</a:t>
            </a:r>
            <a:endParaRPr lang="zh-CN" altLang="en-US"/>
          </a:p>
          <a:p>
            <a:pPr indent="-64770">
              <a:buNone/>
            </a:pPr>
            <a:endParaRPr lang="zh-CN" altLang="en-US"/>
          </a:p>
          <a:p>
            <a:pPr indent="-64770">
              <a:buNone/>
            </a:pPr>
            <a:r>
              <a:rPr lang="en-US" altLang="zh-CN" sz="2800" b="1"/>
              <a:t>◆  </a:t>
            </a:r>
            <a:r>
              <a:rPr lang="zh-CN" altLang="en-US" sz="2400" b="1"/>
              <a:t>市场研究的结论是为决策提供帮助；</a:t>
            </a:r>
            <a:endParaRPr lang="zh-CN" altLang="en-US" sz="2400" b="1"/>
          </a:p>
          <a:p>
            <a:pPr indent="-64770">
              <a:lnSpc>
                <a:spcPct val="120000"/>
              </a:lnSpc>
              <a:buNone/>
            </a:pPr>
            <a:r>
              <a:rPr lang="zh-CN" altLang="en-US" sz="2000" b="1"/>
              <a:t>           </a:t>
            </a:r>
            <a:r>
              <a:rPr lang="en-US" altLang="zh-CN" sz="2000" b="1"/>
              <a:t>※  </a:t>
            </a:r>
            <a:r>
              <a:rPr lang="zh-CN" altLang="en-US" sz="2000" b="1"/>
              <a:t>提高做出最佳决策的能力</a:t>
            </a:r>
            <a:endParaRPr lang="zh-CN" altLang="en-US" sz="2000" b="1"/>
          </a:p>
          <a:p>
            <a:pPr indent="-64770">
              <a:lnSpc>
                <a:spcPct val="120000"/>
              </a:lnSpc>
              <a:buNone/>
            </a:pPr>
            <a:r>
              <a:rPr lang="zh-CN" altLang="en-US" sz="2000" b="1"/>
              <a:t>           </a:t>
            </a:r>
            <a:r>
              <a:rPr lang="en-US" altLang="zh-CN" sz="2000" b="1"/>
              <a:t>※  </a:t>
            </a:r>
            <a:r>
              <a:rPr lang="zh-CN" altLang="en-US" sz="2000" b="1"/>
              <a:t>降低产生错误决策的可能性</a:t>
            </a:r>
            <a:endParaRPr lang="zh-CN" altLang="en-US" sz="20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8194" name="标题 8193"/>
          <p:cNvSpPr>
            <a:spLocks noGrp="1"/>
          </p:cNvSpPr>
          <p:nvPr>
            <p:ph type="title"/>
          </p:nvPr>
        </p:nvSpPr>
        <p:spPr>
          <a:xfrm>
            <a:off x="304800" y="228600"/>
            <a:ext cx="8610600" cy="1143000"/>
          </a:xfrm>
        </p:spPr>
        <p:txBody>
          <a:bodyPr anchor="ctr"/>
          <a:p>
            <a:pPr algn="r"/>
            <a:r>
              <a:rPr lang="zh-CN" altLang="en-US" sz="3200" b="1"/>
              <a:t>市场研究的地位</a:t>
            </a:r>
            <a:endParaRPr lang="zh-CN" altLang="en-US" sz="3200" b="1"/>
          </a:p>
        </p:txBody>
      </p:sp>
      <p:sp>
        <p:nvSpPr>
          <p:cNvPr id="8195" name="椭圆 8194"/>
          <p:cNvSpPr/>
          <p:nvPr/>
        </p:nvSpPr>
        <p:spPr>
          <a:xfrm>
            <a:off x="1066800" y="1676400"/>
            <a:ext cx="7620000" cy="4876800"/>
          </a:xfrm>
          <a:prstGeom prst="ellipse">
            <a:avLst/>
          </a:prstGeom>
          <a:solidFill>
            <a:srgbClr val="FFFF00"/>
          </a:solidFill>
          <a:ln w="9525" cap="flat" cmpd="sng">
            <a:solidFill>
              <a:schemeClr val="tx1"/>
            </a:solidFill>
            <a:prstDash val="solid"/>
            <a:headEnd type="none" w="med" len="med"/>
            <a:tailEnd type="none" w="med" len="med"/>
          </a:ln>
        </p:spPr>
        <p:txBody>
          <a:bodyPr/>
          <a:p>
            <a:endParaRPr lang="zh-CN" altLang="en-US"/>
          </a:p>
        </p:txBody>
      </p:sp>
      <p:sp>
        <p:nvSpPr>
          <p:cNvPr id="8196" name="椭圆 8195"/>
          <p:cNvSpPr/>
          <p:nvPr/>
        </p:nvSpPr>
        <p:spPr>
          <a:xfrm>
            <a:off x="2819400" y="2819400"/>
            <a:ext cx="4267200" cy="2057400"/>
          </a:xfrm>
          <a:prstGeom prst="ellipse">
            <a:avLst/>
          </a:prstGeom>
          <a:solidFill>
            <a:srgbClr val="33CCCC"/>
          </a:solidFill>
          <a:ln w="9525" cap="flat" cmpd="sng">
            <a:solidFill>
              <a:schemeClr val="tx1"/>
            </a:solidFill>
            <a:prstDash val="solid"/>
            <a:headEnd type="none" w="med" len="med"/>
            <a:tailEnd type="none" w="med" len="med"/>
          </a:ln>
        </p:spPr>
        <p:txBody>
          <a:bodyPr wrap="none" anchor="ctr"/>
          <a:p>
            <a:pPr algn="ctr"/>
            <a:endParaRPr>
              <a:latin typeface="Times New Roman" panose="02020603050405020304" pitchFamily="2" charset="0"/>
            </a:endParaRPr>
          </a:p>
        </p:txBody>
      </p:sp>
      <p:sp>
        <p:nvSpPr>
          <p:cNvPr id="8197" name="文本框 8196"/>
          <p:cNvSpPr txBox="1"/>
          <p:nvPr/>
        </p:nvSpPr>
        <p:spPr>
          <a:xfrm>
            <a:off x="3657600" y="3276600"/>
            <a:ext cx="838200" cy="457200"/>
          </a:xfrm>
          <a:prstGeom prst="rect">
            <a:avLst/>
          </a:prstGeom>
          <a:noFill/>
          <a:ln w="9525">
            <a:noFill/>
          </a:ln>
        </p:spPr>
        <p:txBody>
          <a:bodyPr>
            <a:spAutoFit/>
          </a:bodyPr>
          <a:p>
            <a:pPr>
              <a:spcBef>
                <a:spcPct val="50000"/>
              </a:spcBef>
            </a:pPr>
            <a:r>
              <a:rPr lang="zh-CN" altLang="en-US">
                <a:latin typeface="Times New Roman" panose="02020603050405020304" pitchFamily="2" charset="0"/>
              </a:rPr>
              <a:t>产品</a:t>
            </a:r>
            <a:endParaRPr lang="zh-CN" altLang="en-US">
              <a:latin typeface="Times New Roman" panose="02020603050405020304" pitchFamily="2" charset="0"/>
            </a:endParaRPr>
          </a:p>
        </p:txBody>
      </p:sp>
      <p:sp>
        <p:nvSpPr>
          <p:cNvPr id="8198" name="文本框 8197"/>
          <p:cNvSpPr txBox="1"/>
          <p:nvPr/>
        </p:nvSpPr>
        <p:spPr>
          <a:xfrm>
            <a:off x="5334000" y="3276600"/>
            <a:ext cx="914400" cy="457200"/>
          </a:xfrm>
          <a:prstGeom prst="rect">
            <a:avLst/>
          </a:prstGeom>
          <a:noFill/>
          <a:ln w="9525">
            <a:noFill/>
          </a:ln>
        </p:spPr>
        <p:txBody>
          <a:bodyPr>
            <a:spAutoFit/>
          </a:bodyPr>
          <a:p>
            <a:pPr>
              <a:spcBef>
                <a:spcPct val="50000"/>
              </a:spcBef>
            </a:pPr>
            <a:r>
              <a:rPr lang="zh-CN" altLang="en-US">
                <a:latin typeface="Times New Roman" panose="02020603050405020304" pitchFamily="2" charset="0"/>
              </a:rPr>
              <a:t>价格</a:t>
            </a:r>
            <a:endParaRPr lang="zh-CN" altLang="en-US">
              <a:latin typeface="Times New Roman" panose="02020603050405020304" pitchFamily="2" charset="0"/>
            </a:endParaRPr>
          </a:p>
        </p:txBody>
      </p:sp>
      <p:sp>
        <p:nvSpPr>
          <p:cNvPr id="8199" name="文本框 8198"/>
          <p:cNvSpPr txBox="1"/>
          <p:nvPr/>
        </p:nvSpPr>
        <p:spPr>
          <a:xfrm>
            <a:off x="3657600" y="4114800"/>
            <a:ext cx="990600" cy="457200"/>
          </a:xfrm>
          <a:prstGeom prst="rect">
            <a:avLst/>
          </a:prstGeom>
          <a:noFill/>
          <a:ln w="9525">
            <a:noFill/>
          </a:ln>
        </p:spPr>
        <p:txBody>
          <a:bodyPr>
            <a:spAutoFit/>
          </a:bodyPr>
          <a:p>
            <a:pPr>
              <a:spcBef>
                <a:spcPct val="50000"/>
              </a:spcBef>
            </a:pPr>
            <a:r>
              <a:rPr lang="zh-CN" altLang="en-US">
                <a:latin typeface="Times New Roman" panose="02020603050405020304" pitchFamily="2" charset="0"/>
              </a:rPr>
              <a:t>渠道</a:t>
            </a:r>
            <a:endParaRPr lang="zh-CN" altLang="en-US">
              <a:latin typeface="Times New Roman" panose="02020603050405020304" pitchFamily="2" charset="0"/>
            </a:endParaRPr>
          </a:p>
        </p:txBody>
      </p:sp>
      <p:sp>
        <p:nvSpPr>
          <p:cNvPr id="8200" name="文本框 8199"/>
          <p:cNvSpPr txBox="1"/>
          <p:nvPr/>
        </p:nvSpPr>
        <p:spPr>
          <a:xfrm>
            <a:off x="5257800" y="4114800"/>
            <a:ext cx="914400" cy="457200"/>
          </a:xfrm>
          <a:prstGeom prst="rect">
            <a:avLst/>
          </a:prstGeom>
          <a:noFill/>
          <a:ln w="9525">
            <a:noFill/>
          </a:ln>
        </p:spPr>
        <p:txBody>
          <a:bodyPr>
            <a:spAutoFit/>
          </a:bodyPr>
          <a:p>
            <a:pPr>
              <a:spcBef>
                <a:spcPct val="50000"/>
              </a:spcBef>
            </a:pPr>
            <a:r>
              <a:rPr lang="zh-CN" altLang="en-US">
                <a:latin typeface="Times New Roman" panose="02020603050405020304" pitchFamily="2" charset="0"/>
              </a:rPr>
              <a:t>促销</a:t>
            </a:r>
            <a:endParaRPr lang="zh-CN" altLang="en-US">
              <a:latin typeface="Times New Roman" panose="02020603050405020304" pitchFamily="2" charset="0"/>
            </a:endParaRPr>
          </a:p>
        </p:txBody>
      </p:sp>
      <p:sp>
        <p:nvSpPr>
          <p:cNvPr id="8201" name="椭圆 8200"/>
          <p:cNvSpPr/>
          <p:nvPr/>
        </p:nvSpPr>
        <p:spPr>
          <a:xfrm>
            <a:off x="4419600" y="3657600"/>
            <a:ext cx="990600" cy="609600"/>
          </a:xfrm>
          <a:prstGeom prst="ellipse">
            <a:avLst/>
          </a:prstGeom>
          <a:solidFill>
            <a:srgbClr val="FF0000"/>
          </a:solidFill>
          <a:ln w="9525" cap="flat" cmpd="sng">
            <a:solidFill>
              <a:schemeClr val="tx1"/>
            </a:solidFill>
            <a:prstDash val="solid"/>
            <a:headEnd type="none" w="med" len="med"/>
            <a:tailEnd type="none" w="med" len="med"/>
          </a:ln>
        </p:spPr>
        <p:txBody>
          <a:bodyPr wrap="none" anchor="ctr"/>
          <a:p>
            <a:pPr algn="ctr"/>
            <a:r>
              <a:rPr lang="zh-CN" altLang="en-US">
                <a:latin typeface="Times New Roman" panose="02020603050405020304" pitchFamily="2" charset="0"/>
              </a:rPr>
              <a:t>顾客</a:t>
            </a:r>
            <a:endParaRPr lang="zh-CN" altLang="en-US">
              <a:latin typeface="Times New Roman" panose="02020603050405020304" pitchFamily="2" charset="0"/>
            </a:endParaRPr>
          </a:p>
        </p:txBody>
      </p:sp>
      <p:sp>
        <p:nvSpPr>
          <p:cNvPr id="8202" name="文本框 8201"/>
          <p:cNvSpPr txBox="1"/>
          <p:nvPr/>
        </p:nvSpPr>
        <p:spPr>
          <a:xfrm>
            <a:off x="609600" y="1371600"/>
            <a:ext cx="1524000" cy="457200"/>
          </a:xfrm>
          <a:prstGeom prst="rect">
            <a:avLst/>
          </a:prstGeom>
          <a:noFill/>
          <a:ln w="9525">
            <a:noFill/>
          </a:ln>
        </p:spPr>
        <p:txBody>
          <a:bodyPr>
            <a:spAutoFit/>
          </a:bodyPr>
          <a:p>
            <a:pPr>
              <a:spcBef>
                <a:spcPct val="50000"/>
              </a:spcBef>
            </a:pPr>
            <a:r>
              <a:rPr lang="zh-CN" altLang="en-US" b="1">
                <a:latin typeface="Times New Roman" panose="02020603050405020304" pitchFamily="2" charset="0"/>
              </a:rPr>
              <a:t>目标市场</a:t>
            </a:r>
            <a:endParaRPr lang="zh-CN" altLang="en-US" b="1">
              <a:latin typeface="Times New Roman" panose="02020603050405020304" pitchFamily="2" charset="0"/>
            </a:endParaRPr>
          </a:p>
        </p:txBody>
      </p:sp>
      <p:sp>
        <p:nvSpPr>
          <p:cNvPr id="8203" name="直接连接符 8202"/>
          <p:cNvSpPr/>
          <p:nvPr/>
        </p:nvSpPr>
        <p:spPr>
          <a:xfrm>
            <a:off x="5410200" y="3962400"/>
            <a:ext cx="3276600" cy="0"/>
          </a:xfrm>
          <a:prstGeom prst="line">
            <a:avLst/>
          </a:prstGeom>
          <a:ln w="9525" cap="flat" cmpd="sng">
            <a:solidFill>
              <a:schemeClr val="tx1"/>
            </a:solidFill>
            <a:prstDash val="solid"/>
            <a:headEnd type="none" w="med" len="med"/>
            <a:tailEnd type="none" w="med" len="med"/>
          </a:ln>
        </p:spPr>
      </p:sp>
      <p:sp>
        <p:nvSpPr>
          <p:cNvPr id="8204" name="直接连接符 8203"/>
          <p:cNvSpPr/>
          <p:nvPr/>
        </p:nvSpPr>
        <p:spPr>
          <a:xfrm>
            <a:off x="4876800" y="1676400"/>
            <a:ext cx="0" cy="1981200"/>
          </a:xfrm>
          <a:prstGeom prst="line">
            <a:avLst/>
          </a:prstGeom>
          <a:ln w="9525" cap="flat" cmpd="sng">
            <a:solidFill>
              <a:schemeClr val="tx1"/>
            </a:solidFill>
            <a:prstDash val="solid"/>
            <a:headEnd type="none" w="med" len="med"/>
            <a:tailEnd type="none" w="med" len="med"/>
          </a:ln>
        </p:spPr>
      </p:sp>
      <p:sp>
        <p:nvSpPr>
          <p:cNvPr id="8205" name="直接连接符 8204"/>
          <p:cNvSpPr/>
          <p:nvPr/>
        </p:nvSpPr>
        <p:spPr>
          <a:xfrm>
            <a:off x="1066800" y="3962400"/>
            <a:ext cx="3352800" cy="0"/>
          </a:xfrm>
          <a:prstGeom prst="line">
            <a:avLst/>
          </a:prstGeom>
          <a:ln w="9525" cap="flat" cmpd="sng">
            <a:solidFill>
              <a:schemeClr val="tx1"/>
            </a:solidFill>
            <a:prstDash val="solid"/>
            <a:headEnd type="none" w="med" len="med"/>
            <a:tailEnd type="none" w="med" len="med"/>
          </a:ln>
        </p:spPr>
      </p:sp>
      <p:sp>
        <p:nvSpPr>
          <p:cNvPr id="8206" name="直接连接符 8205"/>
          <p:cNvSpPr/>
          <p:nvPr/>
        </p:nvSpPr>
        <p:spPr>
          <a:xfrm>
            <a:off x="4876800" y="4267200"/>
            <a:ext cx="0" cy="2286000"/>
          </a:xfrm>
          <a:prstGeom prst="line">
            <a:avLst/>
          </a:prstGeom>
          <a:ln w="9525" cap="flat" cmpd="sng">
            <a:solidFill>
              <a:schemeClr val="tx1"/>
            </a:solidFill>
            <a:prstDash val="solid"/>
            <a:headEnd type="none" w="med" len="med"/>
            <a:tailEnd type="none" w="med" len="med"/>
          </a:ln>
        </p:spPr>
      </p:sp>
      <p:sp>
        <p:nvSpPr>
          <p:cNvPr id="8207" name="文本框 8206"/>
          <p:cNvSpPr txBox="1"/>
          <p:nvPr/>
        </p:nvSpPr>
        <p:spPr>
          <a:xfrm>
            <a:off x="2209800" y="2057400"/>
            <a:ext cx="2743200" cy="1100138"/>
          </a:xfrm>
          <a:prstGeom prst="rect">
            <a:avLst/>
          </a:prstGeom>
          <a:noFill/>
          <a:ln w="9525">
            <a:noFill/>
          </a:ln>
        </p:spPr>
        <p:txBody>
          <a:bodyPr>
            <a:spAutoFit/>
          </a:bodyPr>
          <a:p>
            <a:pPr>
              <a:spcBef>
                <a:spcPct val="50000"/>
              </a:spcBef>
            </a:pPr>
            <a:r>
              <a:rPr lang="en-US" altLang="zh-CN" sz="1800">
                <a:latin typeface="Times New Roman" panose="02020603050405020304" pitchFamily="2" charset="0"/>
              </a:rPr>
              <a:t>             </a:t>
            </a:r>
            <a:r>
              <a:rPr lang="zh-CN" altLang="en-US" sz="1600">
                <a:latin typeface="Times New Roman" panose="02020603050405020304" pitchFamily="2" charset="0"/>
              </a:rPr>
              <a:t>产品用途与消费量，式样，产品区别，产品生命周期，消费者对产品和服务的满意度</a:t>
            </a:r>
            <a:endParaRPr lang="zh-CN" altLang="en-US" sz="1800">
              <a:latin typeface="Times New Roman" panose="02020603050405020304" pitchFamily="2" charset="0"/>
            </a:endParaRPr>
          </a:p>
        </p:txBody>
      </p:sp>
      <p:sp>
        <p:nvSpPr>
          <p:cNvPr id="8208" name="文本框 8207"/>
          <p:cNvSpPr txBox="1"/>
          <p:nvPr/>
        </p:nvSpPr>
        <p:spPr>
          <a:xfrm>
            <a:off x="4953000" y="2057400"/>
            <a:ext cx="2057400" cy="825500"/>
          </a:xfrm>
          <a:prstGeom prst="rect">
            <a:avLst/>
          </a:prstGeom>
          <a:noFill/>
          <a:ln w="9525">
            <a:noFill/>
          </a:ln>
        </p:spPr>
        <p:txBody>
          <a:bodyPr>
            <a:spAutoFit/>
          </a:bodyPr>
          <a:p>
            <a:pPr>
              <a:spcBef>
                <a:spcPct val="50000"/>
              </a:spcBef>
            </a:pPr>
            <a:r>
              <a:rPr lang="zh-CN" altLang="en-US" sz="1600">
                <a:latin typeface="Times New Roman" panose="02020603050405020304" pitchFamily="2" charset="0"/>
              </a:rPr>
              <a:t>当前的价格结构，过去的趋势，价格弹性，可预见的价格变化</a:t>
            </a:r>
            <a:endParaRPr lang="zh-CN" altLang="en-US" sz="1600">
              <a:latin typeface="Times New Roman" panose="02020603050405020304" pitchFamily="2" charset="0"/>
            </a:endParaRPr>
          </a:p>
        </p:txBody>
      </p:sp>
      <p:sp>
        <p:nvSpPr>
          <p:cNvPr id="8209" name="文本框 8208"/>
          <p:cNvSpPr txBox="1"/>
          <p:nvPr/>
        </p:nvSpPr>
        <p:spPr>
          <a:xfrm>
            <a:off x="4953000" y="5105400"/>
            <a:ext cx="2590800" cy="825500"/>
          </a:xfrm>
          <a:prstGeom prst="rect">
            <a:avLst/>
          </a:prstGeom>
          <a:noFill/>
          <a:ln w="9525">
            <a:noFill/>
          </a:ln>
        </p:spPr>
        <p:txBody>
          <a:bodyPr>
            <a:spAutoFit/>
          </a:bodyPr>
          <a:p>
            <a:pPr>
              <a:spcBef>
                <a:spcPct val="50000"/>
              </a:spcBef>
            </a:pPr>
            <a:r>
              <a:rPr lang="zh-CN" altLang="en-US" sz="1600">
                <a:latin typeface="Times New Roman" panose="02020603050405020304" pitchFamily="2" charset="0"/>
              </a:rPr>
              <a:t>广告活动计划，创意开发，媒体资料，广告效果评估，促销活动效果评估</a:t>
            </a:r>
            <a:endParaRPr lang="zh-CN" altLang="en-US" sz="1600">
              <a:latin typeface="Times New Roman" panose="02020603050405020304" pitchFamily="2" charset="0"/>
            </a:endParaRPr>
          </a:p>
        </p:txBody>
      </p:sp>
      <p:sp>
        <p:nvSpPr>
          <p:cNvPr id="8210" name="文本框 8209"/>
          <p:cNvSpPr txBox="1"/>
          <p:nvPr/>
        </p:nvSpPr>
        <p:spPr>
          <a:xfrm>
            <a:off x="2514600" y="5105400"/>
            <a:ext cx="2286000" cy="825500"/>
          </a:xfrm>
          <a:prstGeom prst="rect">
            <a:avLst/>
          </a:prstGeom>
          <a:noFill/>
          <a:ln w="9525">
            <a:noFill/>
          </a:ln>
        </p:spPr>
        <p:txBody>
          <a:bodyPr>
            <a:spAutoFit/>
          </a:bodyPr>
          <a:p>
            <a:pPr>
              <a:spcBef>
                <a:spcPct val="50000"/>
              </a:spcBef>
            </a:pPr>
            <a:r>
              <a:rPr lang="zh-CN" altLang="en-US" sz="1600">
                <a:latin typeface="Times New Roman" panose="02020603050405020304" pitchFamily="2" charset="0"/>
              </a:rPr>
              <a:t>目前的分销体系和分销水平，零售水平和销售数量，零售商资料</a:t>
            </a:r>
            <a:endParaRPr lang="zh-CN" altLang="en-US" sz="1600">
              <a:latin typeface="Times New Roman" panose="02020603050405020304" pitchFamily="2" charset="0"/>
            </a:endParaRPr>
          </a:p>
        </p:txBody>
      </p:sp>
      <p:sp>
        <p:nvSpPr>
          <p:cNvPr id="8211" name="文本框 8210"/>
          <p:cNvSpPr txBox="1"/>
          <p:nvPr/>
        </p:nvSpPr>
        <p:spPr>
          <a:xfrm>
            <a:off x="228600" y="5715000"/>
            <a:ext cx="2057400" cy="825500"/>
          </a:xfrm>
          <a:prstGeom prst="rect">
            <a:avLst/>
          </a:prstGeom>
          <a:noFill/>
          <a:ln w="9525">
            <a:noFill/>
          </a:ln>
        </p:spPr>
        <p:txBody>
          <a:bodyPr>
            <a:spAutoFit/>
          </a:bodyPr>
          <a:p>
            <a:pPr>
              <a:spcBef>
                <a:spcPct val="50000"/>
              </a:spcBef>
            </a:pPr>
            <a:r>
              <a:rPr lang="zh-CN" altLang="en-US" sz="1600">
                <a:latin typeface="Times New Roman" panose="02020603050405020304" pitchFamily="2" charset="0"/>
              </a:rPr>
              <a:t>市场规模，消费者特征与市场需求，市场细分，市场发展趋势</a:t>
            </a:r>
            <a:endParaRPr lang="zh-CN" altLang="en-US" sz="1600">
              <a:latin typeface="Times New Roman" panose="02020603050405020304" pitchFamily="2" charset="0"/>
            </a:endParaRPr>
          </a:p>
        </p:txBody>
      </p:sp>
      <p:sp>
        <p:nvSpPr>
          <p:cNvPr id="8212" name="文本框 8211"/>
          <p:cNvSpPr txBox="1"/>
          <p:nvPr/>
        </p:nvSpPr>
        <p:spPr>
          <a:xfrm>
            <a:off x="7086600" y="1447800"/>
            <a:ext cx="2057400" cy="825500"/>
          </a:xfrm>
          <a:prstGeom prst="rect">
            <a:avLst/>
          </a:prstGeom>
          <a:noFill/>
          <a:ln w="9525">
            <a:noFill/>
          </a:ln>
        </p:spPr>
        <p:txBody>
          <a:bodyPr>
            <a:spAutoFit/>
          </a:bodyPr>
          <a:p>
            <a:pPr>
              <a:spcBef>
                <a:spcPct val="50000"/>
              </a:spcBef>
            </a:pPr>
            <a:r>
              <a:rPr lang="zh-CN" altLang="en-US" sz="1600">
                <a:latin typeface="Times New Roman" panose="02020603050405020304" pitchFamily="2" charset="0"/>
              </a:rPr>
              <a:t>主要厂商，主要品牌及份额，不同品牌的竞争地位</a:t>
            </a:r>
            <a:endParaRPr lang="zh-CN" altLang="en-US" sz="1600">
              <a:latin typeface="Times New Roman" panose="02020603050405020304"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9218" name="标题 9217"/>
          <p:cNvSpPr>
            <a:spLocks noGrp="1"/>
          </p:cNvSpPr>
          <p:nvPr>
            <p:ph type="title"/>
          </p:nvPr>
        </p:nvSpPr>
        <p:spPr>
          <a:xfrm>
            <a:off x="685800" y="304800"/>
            <a:ext cx="7772400" cy="1219200"/>
          </a:xfrm>
        </p:spPr>
        <p:txBody>
          <a:bodyPr anchor="ctr"/>
          <a:p>
            <a:pPr algn="r"/>
            <a:r>
              <a:rPr lang="zh-CN" altLang="en-US" sz="3200" b="1"/>
              <a:t>目  录</a:t>
            </a:r>
            <a:endParaRPr lang="zh-CN" altLang="en-US" sz="3200" b="1"/>
          </a:p>
        </p:txBody>
      </p:sp>
      <p:sp>
        <p:nvSpPr>
          <p:cNvPr id="9219" name="文本占位符 9218"/>
          <p:cNvSpPr>
            <a:spLocks noGrp="1"/>
          </p:cNvSpPr>
          <p:nvPr>
            <p:ph type="body" idx="1"/>
          </p:nvPr>
        </p:nvSpPr>
        <p:spPr>
          <a:xfrm>
            <a:off x="457200" y="1600200"/>
            <a:ext cx="8305800" cy="4953000"/>
          </a:xfrm>
        </p:spPr>
        <p:txBody>
          <a:bodyPr/>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1</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部分：市场研究简介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t>第</a:t>
            </a:r>
            <a:r>
              <a:rPr lang="en-US" altLang="zh-CN" b="1"/>
              <a:t>2</a:t>
            </a:r>
            <a:r>
              <a:rPr lang="zh-CN" altLang="en-US" b="1"/>
              <a:t>部分：市场研究的步骤</a:t>
            </a:r>
            <a:endParaRPr lang="zh-CN" altLang="en-US" b="1"/>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3</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部分：市场研究的方法</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4</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部分：定量研究方法与步骤</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5</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部分：定性研究方法介绍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6</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部分：市场研究的主要类型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7</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部分：国内市场研究业的情况</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8</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部分：市场研究个案介绍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p:txBody>
      </p:sp>
      <p:sp>
        <p:nvSpPr>
          <p:cNvPr id="9220" name="右箭头 9219"/>
          <p:cNvSpPr/>
          <p:nvPr/>
        </p:nvSpPr>
        <p:spPr>
          <a:xfrm>
            <a:off x="838200" y="2209800"/>
            <a:ext cx="838200" cy="485775"/>
          </a:xfrm>
          <a:prstGeom prst="rightArrow">
            <a:avLst>
              <a:gd name="adj1" fmla="val 50000"/>
              <a:gd name="adj2" fmla="val 43137"/>
            </a:avLst>
          </a:pr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0242" name="标题 10241"/>
          <p:cNvSpPr>
            <a:spLocks noGrp="1"/>
          </p:cNvSpPr>
          <p:nvPr>
            <p:ph type="title"/>
          </p:nvPr>
        </p:nvSpPr>
        <p:spPr>
          <a:xfrm>
            <a:off x="685800" y="304800"/>
            <a:ext cx="8229600" cy="1143000"/>
          </a:xfrm>
        </p:spPr>
        <p:txBody>
          <a:bodyPr anchor="ctr"/>
          <a:p>
            <a:pPr algn="r"/>
            <a:r>
              <a:rPr lang="zh-CN" altLang="en-US" sz="3200" b="1"/>
              <a:t>市场研究的步骤</a:t>
            </a:r>
            <a:endParaRPr lang="zh-CN" altLang="en-US" sz="3200" b="1"/>
          </a:p>
        </p:txBody>
      </p:sp>
      <p:sp>
        <p:nvSpPr>
          <p:cNvPr id="10243" name="文本占位符 10242"/>
          <p:cNvSpPr>
            <a:spLocks noGrp="1"/>
          </p:cNvSpPr>
          <p:nvPr>
            <p:ph type="body" idx="1"/>
          </p:nvPr>
        </p:nvSpPr>
        <p:spPr>
          <a:xfrm>
            <a:off x="685800" y="1371600"/>
            <a:ext cx="7772400" cy="5105400"/>
          </a:xfrm>
        </p:spPr>
        <p:txBody>
          <a:bodyPr/>
          <a:p>
            <a:pPr>
              <a:lnSpc>
                <a:spcPct val="110000"/>
              </a:lnSpc>
              <a:buNone/>
            </a:pPr>
            <a:r>
              <a:rPr lang="en-US" altLang="zh-CN" sz="2400" b="1"/>
              <a:t>    ◆ </a:t>
            </a:r>
            <a:r>
              <a:rPr lang="zh-CN" altLang="en-US" sz="2400" b="1"/>
              <a:t>弄清问题或机会</a:t>
            </a:r>
            <a:endParaRPr lang="zh-CN" altLang="en-US" sz="2400" b="1"/>
          </a:p>
          <a:p>
            <a:pPr>
              <a:lnSpc>
                <a:spcPct val="110000"/>
              </a:lnSpc>
              <a:buNone/>
            </a:pPr>
            <a:r>
              <a:rPr lang="zh-CN" altLang="en-US" sz="2400" b="1"/>
              <a:t>    </a:t>
            </a:r>
            <a:r>
              <a:rPr lang="en-US" altLang="zh-CN" sz="2400" b="1"/>
              <a:t>◆ </a:t>
            </a:r>
            <a:r>
              <a:rPr lang="zh-CN" altLang="en-US" sz="2400" b="1"/>
              <a:t>设定研究方针和目标</a:t>
            </a:r>
            <a:endParaRPr lang="zh-CN" altLang="en-US" sz="2400" b="1"/>
          </a:p>
          <a:p>
            <a:pPr>
              <a:lnSpc>
                <a:spcPct val="110000"/>
              </a:lnSpc>
              <a:buNone/>
            </a:pPr>
            <a:r>
              <a:rPr lang="zh-CN" altLang="en-US" sz="2400" b="1"/>
              <a:t>    </a:t>
            </a:r>
            <a:r>
              <a:rPr lang="en-US" altLang="zh-CN" sz="2400" b="1"/>
              <a:t>◆ </a:t>
            </a:r>
            <a:r>
              <a:rPr lang="zh-CN" altLang="en-US" sz="2400" b="1"/>
              <a:t>决定测量项目以完成目标</a:t>
            </a:r>
            <a:endParaRPr lang="zh-CN" altLang="en-US" sz="2400" b="1"/>
          </a:p>
          <a:p>
            <a:pPr>
              <a:lnSpc>
                <a:spcPct val="110000"/>
              </a:lnSpc>
              <a:buNone/>
            </a:pPr>
            <a:r>
              <a:rPr lang="zh-CN" altLang="en-US" sz="2400" b="1"/>
              <a:t>    </a:t>
            </a:r>
            <a:r>
              <a:rPr lang="en-US" altLang="zh-CN" sz="2400" b="1"/>
              <a:t>◆ </a:t>
            </a:r>
            <a:r>
              <a:rPr lang="zh-CN" altLang="en-US" sz="2400" b="1"/>
              <a:t>选择测量工具</a:t>
            </a:r>
            <a:endParaRPr lang="zh-CN" altLang="en-US" sz="2400" b="1"/>
          </a:p>
          <a:p>
            <a:pPr>
              <a:lnSpc>
                <a:spcPct val="110000"/>
              </a:lnSpc>
              <a:buNone/>
            </a:pPr>
            <a:r>
              <a:rPr lang="zh-CN" altLang="en-US" sz="2400" b="1"/>
              <a:t>    </a:t>
            </a:r>
            <a:r>
              <a:rPr lang="en-US" altLang="zh-CN" sz="2400" b="1"/>
              <a:t>◆ </a:t>
            </a:r>
            <a:r>
              <a:rPr lang="zh-CN" altLang="en-US" sz="2400" b="1"/>
              <a:t>调查的设计与架构</a:t>
            </a:r>
            <a:endParaRPr lang="zh-CN" altLang="en-US" sz="2400" b="1"/>
          </a:p>
          <a:p>
            <a:pPr>
              <a:lnSpc>
                <a:spcPct val="110000"/>
              </a:lnSpc>
              <a:buNone/>
            </a:pPr>
            <a:r>
              <a:rPr lang="zh-CN" altLang="en-US" sz="2400" b="1"/>
              <a:t>    </a:t>
            </a:r>
            <a:r>
              <a:rPr lang="en-US" altLang="zh-CN" sz="2400" b="1"/>
              <a:t>◆ </a:t>
            </a:r>
            <a:r>
              <a:rPr lang="zh-CN" altLang="en-US" sz="2400" b="1"/>
              <a:t>问卷设计与试访</a:t>
            </a:r>
            <a:endParaRPr lang="zh-CN" altLang="en-US" sz="2400" b="1"/>
          </a:p>
          <a:p>
            <a:pPr>
              <a:lnSpc>
                <a:spcPct val="110000"/>
              </a:lnSpc>
              <a:buNone/>
            </a:pPr>
            <a:r>
              <a:rPr lang="zh-CN" altLang="en-US" sz="2400" b="1"/>
              <a:t>    </a:t>
            </a:r>
            <a:r>
              <a:rPr lang="en-US" altLang="zh-CN" sz="2400" b="1"/>
              <a:t>◆ </a:t>
            </a:r>
            <a:r>
              <a:rPr lang="zh-CN" altLang="en-US" sz="2400" b="1"/>
              <a:t>调查执行</a:t>
            </a:r>
            <a:endParaRPr lang="zh-CN" altLang="en-US" sz="2400" b="1"/>
          </a:p>
          <a:p>
            <a:pPr>
              <a:lnSpc>
                <a:spcPct val="110000"/>
              </a:lnSpc>
              <a:buNone/>
            </a:pPr>
            <a:r>
              <a:rPr lang="zh-CN" altLang="en-US" sz="2400" b="1"/>
              <a:t>    </a:t>
            </a:r>
            <a:r>
              <a:rPr lang="en-US" altLang="zh-CN" sz="2400" b="1"/>
              <a:t>◆ </a:t>
            </a:r>
            <a:r>
              <a:rPr lang="zh-CN" altLang="en-US" sz="2400" b="1"/>
              <a:t>执行研究</a:t>
            </a:r>
            <a:endParaRPr lang="zh-CN" altLang="en-US" sz="2400" b="1"/>
          </a:p>
          <a:p>
            <a:pPr>
              <a:lnSpc>
                <a:spcPct val="110000"/>
              </a:lnSpc>
              <a:buNone/>
            </a:pPr>
            <a:r>
              <a:rPr lang="zh-CN" altLang="en-US" sz="2400" b="1"/>
              <a:t>    </a:t>
            </a:r>
            <a:r>
              <a:rPr lang="en-US" altLang="zh-CN" sz="2400" b="1"/>
              <a:t>◆ </a:t>
            </a:r>
            <a:r>
              <a:rPr lang="zh-CN" altLang="en-US" sz="2400" b="1"/>
              <a:t>分析及预测资料</a:t>
            </a:r>
            <a:endParaRPr lang="zh-CN" altLang="en-US" sz="2400" b="1"/>
          </a:p>
          <a:p>
            <a:pPr>
              <a:lnSpc>
                <a:spcPct val="110000"/>
              </a:lnSpc>
              <a:buNone/>
            </a:pPr>
            <a:r>
              <a:rPr lang="zh-CN" altLang="en-US" sz="2400" b="1"/>
              <a:t>    </a:t>
            </a:r>
            <a:r>
              <a:rPr lang="en-US" altLang="zh-CN" sz="2400" b="1"/>
              <a:t>◆ </a:t>
            </a:r>
            <a:r>
              <a:rPr lang="zh-CN" altLang="en-US" sz="2400" b="1"/>
              <a:t>撰写研究报告</a:t>
            </a:r>
            <a:endParaRPr lang="zh-CN" altLang="en-US" sz="2400" b="1"/>
          </a:p>
          <a:p>
            <a:pPr>
              <a:lnSpc>
                <a:spcPct val="110000"/>
              </a:lnSpc>
              <a:buNone/>
            </a:pPr>
            <a:r>
              <a:rPr lang="zh-CN" altLang="en-US" sz="2400" b="1"/>
              <a:t>    </a:t>
            </a:r>
            <a:r>
              <a:rPr lang="en-US" altLang="zh-CN" sz="2400" b="1"/>
              <a:t>◆ </a:t>
            </a:r>
            <a:r>
              <a:rPr lang="zh-CN" altLang="en-US" sz="2400" b="1"/>
              <a:t>市场营销决策</a:t>
            </a:r>
            <a:endParaRPr lang="zh-CN" altLang="en-US" sz="24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6" name="标题 11265"/>
          <p:cNvSpPr>
            <a:spLocks noGrp="1"/>
          </p:cNvSpPr>
          <p:nvPr>
            <p:ph type="title"/>
          </p:nvPr>
        </p:nvSpPr>
        <p:spPr>
          <a:xfrm>
            <a:off x="685800" y="304800"/>
            <a:ext cx="8229600" cy="1143000"/>
          </a:xfrm>
        </p:spPr>
        <p:txBody>
          <a:bodyPr anchor="ctr"/>
          <a:p>
            <a:pPr algn="r"/>
            <a:r>
              <a:rPr lang="zh-CN" altLang="en-US" sz="3200" b="1"/>
              <a:t>市场研究的步骤</a:t>
            </a:r>
            <a:endParaRPr lang="zh-CN" altLang="en-US" sz="3200" b="1"/>
          </a:p>
        </p:txBody>
      </p:sp>
      <p:sp>
        <p:nvSpPr>
          <p:cNvPr id="11267" name="文本占位符 11266"/>
          <p:cNvSpPr>
            <a:spLocks noGrp="1"/>
          </p:cNvSpPr>
          <p:nvPr>
            <p:ph type="body" idx="1"/>
          </p:nvPr>
        </p:nvSpPr>
        <p:spPr>
          <a:xfrm>
            <a:off x="685800" y="1371600"/>
            <a:ext cx="7772400" cy="5105400"/>
          </a:xfrm>
        </p:spPr>
        <p:txBody>
          <a:bodyPr/>
          <a:p>
            <a:pPr marL="0" indent="0">
              <a:lnSpc>
                <a:spcPct val="110000"/>
              </a:lnSpc>
              <a:buNone/>
            </a:pPr>
            <a:r>
              <a:rPr lang="zh-CN" altLang="en-US" sz="2800" b="1"/>
              <a:t>步骤</a:t>
            </a:r>
            <a:r>
              <a:rPr lang="en-US" altLang="zh-CN" sz="2800" b="1"/>
              <a:t>1</a:t>
            </a:r>
            <a:r>
              <a:rPr lang="zh-CN" altLang="en-US" sz="2800" b="1"/>
              <a:t>： 弄清问题或机会</a:t>
            </a:r>
            <a:endParaRPr lang="zh-CN" altLang="en-US" sz="2800" b="1"/>
          </a:p>
          <a:p>
            <a:pPr marL="0" indent="0">
              <a:lnSpc>
                <a:spcPct val="110000"/>
              </a:lnSpc>
              <a:buNone/>
            </a:pPr>
            <a:r>
              <a:rPr lang="zh-CN" altLang="en-US" sz="2400" b="1"/>
              <a:t>       </a:t>
            </a:r>
            <a:r>
              <a:rPr lang="zh-CN" altLang="en-US" sz="2000" b="1"/>
              <a:t>任何一个公司或部门要执行市场研究，几乎都是因为发现新问题或机会，当机会或问题发生时，就是要尽可能地明确定义以澄清问题或机会的本质。</a:t>
            </a:r>
            <a:endParaRPr lang="zh-CN" altLang="en-US" sz="2000" b="1"/>
          </a:p>
          <a:p>
            <a:pPr marL="0" indent="0">
              <a:lnSpc>
                <a:spcPct val="110000"/>
              </a:lnSpc>
              <a:buNone/>
            </a:pPr>
            <a:endParaRPr lang="zh-CN" altLang="en-US" sz="2000" b="1"/>
          </a:p>
          <a:p>
            <a:pPr marL="0" indent="0">
              <a:lnSpc>
                <a:spcPct val="110000"/>
              </a:lnSpc>
              <a:buNone/>
            </a:pPr>
            <a:r>
              <a:rPr lang="zh-CN" altLang="en-US" sz="2000" b="1"/>
              <a:t>例如：我们的技术很快地便陈旧了 。</a:t>
            </a:r>
            <a:endParaRPr lang="zh-CN" altLang="en-US" sz="2000" b="1"/>
          </a:p>
          <a:p>
            <a:pPr marL="0" indent="0">
              <a:lnSpc>
                <a:spcPct val="120000"/>
              </a:lnSpc>
              <a:buNone/>
            </a:pPr>
            <a:r>
              <a:rPr lang="zh-CN" altLang="en-US" sz="2000" b="1"/>
              <a:t>            </a:t>
            </a:r>
            <a:r>
              <a:rPr lang="en-US" altLang="zh-CN" sz="2000" b="1"/>
              <a:t>◇ </a:t>
            </a:r>
            <a:r>
              <a:rPr lang="zh-CN" altLang="en-US" sz="2000" b="1"/>
              <a:t>为什么是陈旧的？具有竞争力的技术是什么？</a:t>
            </a:r>
            <a:endParaRPr lang="zh-CN" altLang="en-US" sz="2000" b="1"/>
          </a:p>
          <a:p>
            <a:pPr marL="0" indent="0">
              <a:lnSpc>
                <a:spcPct val="120000"/>
              </a:lnSpc>
              <a:buNone/>
            </a:pPr>
            <a:r>
              <a:rPr lang="zh-CN" altLang="en-US" sz="2000" b="1"/>
              <a:t>            </a:t>
            </a:r>
            <a:r>
              <a:rPr lang="en-US" altLang="zh-CN" sz="2000" b="1"/>
              <a:t>◇ </a:t>
            </a:r>
            <a:r>
              <a:rPr lang="zh-CN" altLang="en-US" sz="2000" b="1"/>
              <a:t>技术何时变得陈旧？</a:t>
            </a:r>
            <a:endParaRPr lang="zh-CN" altLang="en-US" sz="2000" b="1"/>
          </a:p>
          <a:p>
            <a:pPr marL="0" indent="0">
              <a:lnSpc>
                <a:spcPct val="120000"/>
              </a:lnSpc>
              <a:buNone/>
            </a:pPr>
            <a:r>
              <a:rPr lang="zh-CN" altLang="en-US" sz="2000" b="1"/>
              <a:t>            </a:t>
            </a:r>
            <a:r>
              <a:rPr lang="en-US" altLang="zh-CN" sz="2000" b="1"/>
              <a:t>◇ </a:t>
            </a:r>
            <a:r>
              <a:rPr lang="zh-CN" altLang="en-US" sz="2000" b="1"/>
              <a:t>公司如何面对技术的陈旧？</a:t>
            </a:r>
            <a:endParaRPr lang="zh-CN" altLang="en-US" sz="2000" b="1"/>
          </a:p>
          <a:p>
            <a:pPr marL="0" indent="0">
              <a:lnSpc>
                <a:spcPct val="120000"/>
              </a:lnSpc>
              <a:buNone/>
            </a:pPr>
            <a:r>
              <a:rPr lang="zh-CN" altLang="en-US" sz="2000" b="1"/>
              <a:t>            </a:t>
            </a:r>
            <a:r>
              <a:rPr lang="en-US" altLang="zh-CN" sz="2000" b="1"/>
              <a:t>◇ </a:t>
            </a:r>
            <a:r>
              <a:rPr lang="zh-CN" altLang="en-US" sz="2000" b="1"/>
              <a:t>竞争者如何面对技术的陈旧？</a:t>
            </a:r>
            <a:endParaRPr lang="zh-CN" altLang="en-US" sz="2000" b="1"/>
          </a:p>
          <a:p>
            <a:pPr marL="0" indent="0">
              <a:lnSpc>
                <a:spcPct val="120000"/>
              </a:lnSpc>
              <a:buNone/>
            </a:pPr>
            <a:r>
              <a:rPr lang="zh-CN" altLang="en-US" sz="2000" b="1"/>
              <a:t>            </a:t>
            </a:r>
            <a:r>
              <a:rPr lang="en-US" altLang="zh-CN" sz="2000" b="1"/>
              <a:t>◇ </a:t>
            </a:r>
            <a:r>
              <a:rPr lang="zh-CN" altLang="en-US" sz="2000" b="1"/>
              <a:t>我们的选择是什么？</a:t>
            </a:r>
            <a:endParaRPr lang="zh-CN" altLang="en-US" sz="2000" b="1"/>
          </a:p>
          <a:p>
            <a:pPr marL="0" indent="0">
              <a:lnSpc>
                <a:spcPct val="120000"/>
              </a:lnSpc>
              <a:buNone/>
            </a:pPr>
            <a:r>
              <a:rPr lang="zh-CN" altLang="en-US" sz="2000" b="1"/>
              <a:t>            </a:t>
            </a:r>
            <a:r>
              <a:rPr lang="en-US" altLang="zh-CN" sz="2000" b="1"/>
              <a:t>◇ </a:t>
            </a:r>
            <a:r>
              <a:rPr lang="zh-CN" altLang="en-US" sz="2000" b="1"/>
              <a:t>我们改变的速度有多快？           </a:t>
            </a:r>
            <a:endParaRPr lang="zh-CN" altLang="en-US" sz="20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2290" name="标题 12289"/>
          <p:cNvSpPr>
            <a:spLocks noGrp="1"/>
          </p:cNvSpPr>
          <p:nvPr>
            <p:ph type="title"/>
          </p:nvPr>
        </p:nvSpPr>
        <p:spPr>
          <a:xfrm>
            <a:off x="685800" y="304800"/>
            <a:ext cx="8229600" cy="1143000"/>
          </a:xfrm>
        </p:spPr>
        <p:txBody>
          <a:bodyPr anchor="ctr"/>
          <a:p>
            <a:pPr algn="r"/>
            <a:r>
              <a:rPr lang="zh-CN" altLang="en-US" sz="3200" b="1"/>
              <a:t>市场研究的步骤</a:t>
            </a:r>
            <a:endParaRPr lang="zh-CN" altLang="en-US" sz="3200" b="1"/>
          </a:p>
        </p:txBody>
      </p:sp>
      <p:sp>
        <p:nvSpPr>
          <p:cNvPr id="12291" name="文本占位符 12290"/>
          <p:cNvSpPr>
            <a:spLocks noGrp="1"/>
          </p:cNvSpPr>
          <p:nvPr>
            <p:ph type="body" idx="1"/>
          </p:nvPr>
        </p:nvSpPr>
        <p:spPr>
          <a:xfrm>
            <a:off x="685800" y="1371600"/>
            <a:ext cx="7772400" cy="5105400"/>
          </a:xfrm>
        </p:spPr>
        <p:txBody>
          <a:bodyPr/>
          <a:p>
            <a:pPr marL="0" indent="0">
              <a:lnSpc>
                <a:spcPct val="110000"/>
              </a:lnSpc>
              <a:buNone/>
            </a:pPr>
            <a:r>
              <a:rPr lang="zh-CN" altLang="en-US" sz="2800" b="1"/>
              <a:t>步骤</a:t>
            </a:r>
            <a:r>
              <a:rPr lang="en-US" altLang="zh-CN" sz="2800" b="1"/>
              <a:t>2</a:t>
            </a:r>
            <a:r>
              <a:rPr lang="zh-CN" altLang="en-US" sz="2800" b="1"/>
              <a:t>： 设定研究方针和目标</a:t>
            </a:r>
            <a:endParaRPr lang="zh-CN" altLang="en-US" sz="2800" b="1"/>
          </a:p>
          <a:p>
            <a:pPr marL="0" indent="0">
              <a:lnSpc>
                <a:spcPct val="110000"/>
              </a:lnSpc>
              <a:buNone/>
            </a:pPr>
            <a:r>
              <a:rPr lang="zh-CN" altLang="en-US" sz="2000" b="1"/>
              <a:t>       详细地定义问题或机会，有利于我们更深入地了解问题和自己要解决的领域，以把握机会的优势。</a:t>
            </a:r>
            <a:endParaRPr lang="zh-CN" altLang="en-US" sz="2000" b="1"/>
          </a:p>
          <a:p>
            <a:pPr marL="0" indent="0">
              <a:lnSpc>
                <a:spcPct val="110000"/>
              </a:lnSpc>
              <a:buNone/>
            </a:pPr>
            <a:endParaRPr lang="zh-CN" altLang="en-US" sz="2000" b="1"/>
          </a:p>
          <a:p>
            <a:pPr marL="0" indent="0">
              <a:lnSpc>
                <a:spcPct val="110000"/>
              </a:lnSpc>
              <a:buNone/>
            </a:pPr>
            <a:r>
              <a:rPr lang="zh-CN" altLang="en-US" sz="2000" b="1"/>
              <a:t>研究方针与目标要提供如下内容：</a:t>
            </a:r>
            <a:endParaRPr lang="zh-CN" altLang="en-US" sz="2000" b="1"/>
          </a:p>
          <a:p>
            <a:pPr marL="0" indent="0">
              <a:lnSpc>
                <a:spcPct val="110000"/>
              </a:lnSpc>
              <a:buNone/>
            </a:pPr>
            <a:r>
              <a:rPr lang="zh-CN" altLang="en-US" sz="2000" b="1"/>
              <a:t>       </a:t>
            </a:r>
            <a:r>
              <a:rPr lang="en-US" altLang="zh-CN" sz="2000" b="1"/>
              <a:t>◇  </a:t>
            </a:r>
            <a:r>
              <a:rPr lang="zh-CN" altLang="en-US" sz="2000" b="1"/>
              <a:t>什么是解决问题的方案？</a:t>
            </a:r>
            <a:endParaRPr lang="zh-CN" altLang="en-US" sz="2000" b="1"/>
          </a:p>
          <a:p>
            <a:pPr marL="0" indent="0">
              <a:lnSpc>
                <a:spcPct val="110000"/>
              </a:lnSpc>
              <a:buNone/>
            </a:pPr>
            <a:r>
              <a:rPr lang="zh-CN" altLang="en-US" sz="2000" b="1"/>
              <a:t>       </a:t>
            </a:r>
            <a:r>
              <a:rPr lang="en-US" altLang="zh-CN" sz="2000" b="1"/>
              <a:t>◇  </a:t>
            </a:r>
            <a:r>
              <a:rPr lang="zh-CN" altLang="en-US" sz="2000" b="1"/>
              <a:t>市场区隔策略是什么？</a:t>
            </a:r>
            <a:endParaRPr lang="zh-CN" altLang="en-US" sz="2000" b="1"/>
          </a:p>
          <a:p>
            <a:pPr marL="0" indent="0">
              <a:lnSpc>
                <a:spcPct val="110000"/>
              </a:lnSpc>
              <a:buNone/>
            </a:pPr>
            <a:r>
              <a:rPr lang="zh-CN" altLang="en-US" sz="2000" b="1"/>
              <a:t>       </a:t>
            </a:r>
            <a:r>
              <a:rPr lang="en-US" altLang="zh-CN" sz="2000" b="1"/>
              <a:t>◇  </a:t>
            </a:r>
            <a:r>
              <a:rPr lang="zh-CN" altLang="en-US" sz="2000" b="1"/>
              <a:t>需要多少预算？</a:t>
            </a:r>
            <a:endParaRPr lang="zh-CN" altLang="en-US" sz="2000" b="1"/>
          </a:p>
          <a:p>
            <a:pPr marL="0" indent="0">
              <a:lnSpc>
                <a:spcPct val="110000"/>
              </a:lnSpc>
              <a:buNone/>
            </a:pPr>
            <a:r>
              <a:rPr lang="zh-CN" altLang="en-US" sz="2000" b="1"/>
              <a:t>       </a:t>
            </a:r>
            <a:r>
              <a:rPr lang="en-US" altLang="zh-CN" sz="2000" b="1"/>
              <a:t>◇  </a:t>
            </a:r>
            <a:r>
              <a:rPr lang="zh-CN" altLang="en-US" sz="2000" b="1"/>
              <a:t>需要何种资讯？如何获得？</a:t>
            </a:r>
            <a:endParaRPr lang="zh-CN" altLang="en-US" sz="2000" b="1"/>
          </a:p>
          <a:p>
            <a:pPr marL="0" indent="0">
              <a:lnSpc>
                <a:spcPct val="110000"/>
              </a:lnSpc>
              <a:buNone/>
            </a:pPr>
            <a:r>
              <a:rPr lang="zh-CN" altLang="en-US" sz="2000" b="1"/>
              <a:t>       </a:t>
            </a:r>
            <a:r>
              <a:rPr lang="en-US" altLang="zh-CN" sz="2000" b="1"/>
              <a:t>◇  </a:t>
            </a:r>
            <a:r>
              <a:rPr lang="zh-CN" altLang="en-US" sz="2000" b="1"/>
              <a:t>机会或问题的变数是什么？</a:t>
            </a:r>
            <a:endParaRPr lang="zh-CN" altLang="en-US" sz="2000" b="1"/>
          </a:p>
          <a:p>
            <a:pPr marL="0" indent="0">
              <a:lnSpc>
                <a:spcPct val="110000"/>
              </a:lnSpc>
              <a:buNone/>
            </a:pPr>
            <a:endParaRPr lang="zh-CN" altLang="en-US" sz="2000" b="1"/>
          </a:p>
          <a:p>
            <a:pPr marL="0" indent="0">
              <a:lnSpc>
                <a:spcPct val="110000"/>
              </a:lnSpc>
              <a:buNone/>
            </a:pPr>
            <a:r>
              <a:rPr lang="zh-CN" altLang="en-US" sz="2000"/>
              <a:t>    </a:t>
            </a:r>
            <a:endParaRPr lang="zh-CN" altLang="en-US"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3314" name="标题 13313"/>
          <p:cNvSpPr>
            <a:spLocks noGrp="1"/>
          </p:cNvSpPr>
          <p:nvPr>
            <p:ph type="title"/>
          </p:nvPr>
        </p:nvSpPr>
        <p:spPr>
          <a:xfrm>
            <a:off x="685800" y="304800"/>
            <a:ext cx="8229600" cy="1143000"/>
          </a:xfrm>
        </p:spPr>
        <p:txBody>
          <a:bodyPr anchor="ctr"/>
          <a:p>
            <a:pPr algn="r"/>
            <a:r>
              <a:rPr lang="zh-CN" altLang="en-US" sz="3200" b="1"/>
              <a:t>市场研究的步骤</a:t>
            </a:r>
            <a:endParaRPr lang="zh-CN" altLang="en-US" sz="3200" b="1"/>
          </a:p>
        </p:txBody>
      </p:sp>
      <p:sp>
        <p:nvSpPr>
          <p:cNvPr id="13315" name="文本占位符 13314"/>
          <p:cNvSpPr>
            <a:spLocks noGrp="1"/>
          </p:cNvSpPr>
          <p:nvPr>
            <p:ph type="body" idx="1"/>
          </p:nvPr>
        </p:nvSpPr>
        <p:spPr>
          <a:xfrm>
            <a:off x="609600" y="1295400"/>
            <a:ext cx="7772400" cy="5105400"/>
          </a:xfrm>
        </p:spPr>
        <p:txBody>
          <a:bodyPr/>
          <a:p>
            <a:pPr marL="0" indent="0" defTabSz="914400">
              <a:lnSpc>
                <a:spcPct val="110000"/>
              </a:lnSpc>
              <a:buNone/>
              <a:tabLst>
                <a:tab pos="198755" algn="l"/>
              </a:tabLst>
            </a:pPr>
            <a:r>
              <a:rPr lang="zh-CN" altLang="en-US" sz="2800" b="1"/>
              <a:t>步骤</a:t>
            </a:r>
            <a:r>
              <a:rPr lang="en-US" altLang="zh-CN" sz="2800" b="1"/>
              <a:t>3</a:t>
            </a:r>
            <a:r>
              <a:rPr lang="zh-CN" altLang="en-US" sz="2800" b="1"/>
              <a:t>： 决定测量项目以完成研究目标</a:t>
            </a:r>
            <a:r>
              <a:rPr lang="zh-CN" altLang="en-US" sz="1800" b="1"/>
              <a:t>       </a:t>
            </a:r>
            <a:endParaRPr lang="zh-CN" altLang="en-US" sz="1800" b="1"/>
          </a:p>
          <a:p>
            <a:pPr marL="0" indent="0" defTabSz="914400">
              <a:lnSpc>
                <a:spcPct val="110000"/>
              </a:lnSpc>
              <a:buNone/>
              <a:tabLst>
                <a:tab pos="198755" algn="l"/>
              </a:tabLst>
            </a:pPr>
            <a:r>
              <a:rPr lang="zh-CN" altLang="en-US" sz="2000" b="1"/>
              <a:t>        测量参数是用来分析问题的一种有效手段，以下描述了</a:t>
            </a:r>
            <a:r>
              <a:rPr lang="en-US" altLang="zh-CN" sz="2000" b="1"/>
              <a:t>17</a:t>
            </a:r>
            <a:r>
              <a:rPr lang="zh-CN" altLang="en-US" sz="2000" b="1"/>
              <a:t>种市场测量的参数，在执行研究之前要选择合适的测量参数：</a:t>
            </a:r>
            <a:endParaRPr lang="zh-CN" altLang="en-US" sz="2000" b="1"/>
          </a:p>
          <a:p>
            <a:pPr marL="0" indent="0" defTabSz="914400">
              <a:lnSpc>
                <a:spcPct val="110000"/>
              </a:lnSpc>
              <a:buNone/>
              <a:tabLst>
                <a:tab pos="198755" algn="l"/>
              </a:tabLst>
            </a:pPr>
            <a:r>
              <a:rPr lang="zh-CN" altLang="en-US" sz="2000" b="1"/>
              <a:t>      </a:t>
            </a:r>
            <a:r>
              <a:rPr lang="en-US" altLang="zh-CN" sz="2000" b="1"/>
              <a:t>◇ </a:t>
            </a:r>
            <a:r>
              <a:rPr lang="zh-CN" altLang="en-US" sz="2000" b="1"/>
              <a:t>价格                                 </a:t>
            </a:r>
            <a:r>
              <a:rPr lang="en-US" altLang="zh-CN" sz="2000" b="1"/>
              <a:t>◇ </a:t>
            </a:r>
            <a:r>
              <a:rPr lang="zh-CN" altLang="en-US" sz="2000" b="1"/>
              <a:t>顾客态度调查</a:t>
            </a:r>
            <a:endParaRPr lang="zh-CN" altLang="en-US" sz="2000" b="1"/>
          </a:p>
          <a:p>
            <a:pPr marL="0" indent="0" defTabSz="914400">
              <a:lnSpc>
                <a:spcPct val="110000"/>
              </a:lnSpc>
              <a:buNone/>
              <a:tabLst>
                <a:tab pos="198755" algn="l"/>
              </a:tabLst>
            </a:pPr>
            <a:r>
              <a:rPr lang="zh-CN" altLang="en-US" sz="2000" b="1"/>
              <a:t>      </a:t>
            </a:r>
            <a:r>
              <a:rPr lang="en-US" altLang="zh-CN" sz="2000" b="1"/>
              <a:t>◇ </a:t>
            </a:r>
            <a:r>
              <a:rPr lang="zh-CN" altLang="en-US" sz="2000" b="1"/>
              <a:t>市场规模                         </a:t>
            </a:r>
            <a:r>
              <a:rPr lang="en-US" altLang="zh-CN" sz="2000" b="1"/>
              <a:t>◇ </a:t>
            </a:r>
            <a:r>
              <a:rPr lang="zh-CN" altLang="en-US" sz="2000" b="1"/>
              <a:t>产品使用量分析</a:t>
            </a:r>
            <a:endParaRPr lang="zh-CN" altLang="en-US" sz="2000" b="1"/>
          </a:p>
          <a:p>
            <a:pPr marL="0" indent="0" defTabSz="914400">
              <a:lnSpc>
                <a:spcPct val="110000"/>
              </a:lnSpc>
              <a:buNone/>
              <a:tabLst>
                <a:tab pos="198755" algn="l"/>
              </a:tabLst>
            </a:pPr>
            <a:r>
              <a:rPr lang="zh-CN" altLang="en-US" sz="2000" b="1"/>
              <a:t>      </a:t>
            </a:r>
            <a:r>
              <a:rPr lang="en-US" altLang="zh-CN" sz="2000" b="1"/>
              <a:t>◇ </a:t>
            </a:r>
            <a:r>
              <a:rPr lang="zh-CN" altLang="en-US" sz="2000" b="1"/>
              <a:t>市场占有率                     </a:t>
            </a:r>
            <a:r>
              <a:rPr lang="en-US" altLang="zh-CN" sz="2000" b="1"/>
              <a:t>◇ </a:t>
            </a:r>
            <a:r>
              <a:rPr lang="zh-CN" altLang="en-US" sz="2000" b="1"/>
              <a:t>市场</a:t>
            </a:r>
            <a:r>
              <a:rPr lang="en-US" altLang="zh-CN" sz="2000" b="1"/>
              <a:t>/</a:t>
            </a:r>
            <a:r>
              <a:rPr lang="zh-CN" altLang="en-US" sz="2000" b="1"/>
              <a:t>产品生命周期</a:t>
            </a:r>
            <a:endParaRPr lang="zh-CN" altLang="en-US" sz="2000" b="1"/>
          </a:p>
          <a:p>
            <a:pPr marL="0" indent="0" defTabSz="914400">
              <a:lnSpc>
                <a:spcPct val="110000"/>
              </a:lnSpc>
              <a:buNone/>
              <a:tabLst>
                <a:tab pos="198755" algn="l"/>
              </a:tabLst>
            </a:pPr>
            <a:r>
              <a:rPr lang="zh-CN" altLang="en-US" sz="2000" b="1"/>
              <a:t>      </a:t>
            </a:r>
            <a:r>
              <a:rPr lang="en-US" altLang="zh-CN" sz="2000" b="1"/>
              <a:t>◇ </a:t>
            </a:r>
            <a:r>
              <a:rPr lang="zh-CN" altLang="en-US" sz="2000" b="1"/>
              <a:t>市场饱和度                     </a:t>
            </a:r>
            <a:r>
              <a:rPr lang="en-US" altLang="zh-CN" sz="2000" b="1"/>
              <a:t>◇ </a:t>
            </a:r>
            <a:r>
              <a:rPr lang="zh-CN" altLang="en-US" sz="2000" b="1"/>
              <a:t>客户群组分析</a:t>
            </a:r>
            <a:endParaRPr lang="zh-CN" altLang="en-US" sz="2000" b="1"/>
          </a:p>
          <a:p>
            <a:pPr marL="0" indent="0" defTabSz="914400">
              <a:lnSpc>
                <a:spcPct val="110000"/>
              </a:lnSpc>
              <a:buNone/>
              <a:tabLst>
                <a:tab pos="198755" algn="l"/>
              </a:tabLst>
            </a:pPr>
            <a:r>
              <a:rPr lang="zh-CN" altLang="en-US" sz="2000" b="1"/>
              <a:t>      </a:t>
            </a:r>
            <a:r>
              <a:rPr lang="en-US" altLang="zh-CN" sz="2000" b="1"/>
              <a:t>◇ </a:t>
            </a:r>
            <a:r>
              <a:rPr lang="zh-CN" altLang="en-US" sz="2000" b="1"/>
              <a:t>更换率                             </a:t>
            </a:r>
            <a:r>
              <a:rPr lang="en-US" altLang="zh-CN" sz="2000" b="1"/>
              <a:t>◇ </a:t>
            </a:r>
            <a:r>
              <a:rPr lang="zh-CN" altLang="en-US" sz="2000" b="1"/>
              <a:t>顾客回忆与认知</a:t>
            </a:r>
            <a:endParaRPr lang="zh-CN" altLang="en-US" sz="2000" b="1"/>
          </a:p>
          <a:p>
            <a:pPr marL="0" indent="0" defTabSz="914400">
              <a:lnSpc>
                <a:spcPct val="110000"/>
              </a:lnSpc>
              <a:buNone/>
              <a:tabLst>
                <a:tab pos="198755" algn="l"/>
              </a:tabLst>
            </a:pPr>
            <a:r>
              <a:rPr lang="zh-CN" altLang="en-US" sz="2000" b="1"/>
              <a:t>      </a:t>
            </a:r>
            <a:r>
              <a:rPr lang="en-US" altLang="zh-CN" sz="2000" b="1"/>
              <a:t>◇ </a:t>
            </a:r>
            <a:r>
              <a:rPr lang="zh-CN" altLang="en-US" sz="2000" b="1"/>
              <a:t>价格</a:t>
            </a:r>
            <a:r>
              <a:rPr lang="en-US" altLang="zh-CN" sz="2000" b="1">
                <a:latin typeface="Times New Roman" panose="02020603050405020304" pitchFamily="2" charset="0"/>
              </a:rPr>
              <a:t>—</a:t>
            </a:r>
            <a:r>
              <a:rPr lang="zh-CN" altLang="en-US" sz="2000" b="1"/>
              <a:t>性能比                 </a:t>
            </a:r>
            <a:r>
              <a:rPr lang="en-US" altLang="zh-CN" sz="2000" b="1"/>
              <a:t>◇ </a:t>
            </a:r>
            <a:r>
              <a:rPr lang="zh-CN" altLang="en-US" sz="2000" b="1"/>
              <a:t>客户满意度分析</a:t>
            </a:r>
            <a:endParaRPr lang="zh-CN" altLang="en-US" sz="2000" b="1"/>
          </a:p>
          <a:p>
            <a:pPr marL="0" indent="0" defTabSz="914400">
              <a:lnSpc>
                <a:spcPct val="110000"/>
              </a:lnSpc>
              <a:buNone/>
              <a:tabLst>
                <a:tab pos="198755" algn="l"/>
              </a:tabLst>
            </a:pPr>
            <a:r>
              <a:rPr lang="zh-CN" altLang="en-US" sz="2000" b="1"/>
              <a:t>      </a:t>
            </a:r>
            <a:r>
              <a:rPr lang="en-US" altLang="zh-CN" sz="2000" b="1"/>
              <a:t>◇ </a:t>
            </a:r>
            <a:r>
              <a:rPr lang="zh-CN" altLang="en-US" sz="2000" b="1"/>
              <a:t>市场成长率                     </a:t>
            </a:r>
            <a:r>
              <a:rPr lang="en-US" altLang="zh-CN" sz="2000" b="1"/>
              <a:t>◇ </a:t>
            </a:r>
            <a:r>
              <a:rPr lang="zh-CN" altLang="en-US" sz="2000" b="1"/>
              <a:t>公司内部销售分析</a:t>
            </a:r>
            <a:endParaRPr lang="zh-CN" altLang="en-US" sz="2000" b="1"/>
          </a:p>
          <a:p>
            <a:pPr marL="0" indent="0" defTabSz="914400">
              <a:lnSpc>
                <a:spcPct val="110000"/>
              </a:lnSpc>
              <a:buNone/>
              <a:tabLst>
                <a:tab pos="198755" algn="l"/>
              </a:tabLst>
            </a:pPr>
            <a:r>
              <a:rPr lang="zh-CN" altLang="en-US" sz="2000" b="1"/>
              <a:t>      </a:t>
            </a:r>
            <a:r>
              <a:rPr lang="en-US" altLang="zh-CN" sz="2000" b="1"/>
              <a:t>◇ </a:t>
            </a:r>
            <a:r>
              <a:rPr lang="zh-CN" altLang="en-US" sz="2000" b="1"/>
              <a:t>市场潜量                         </a:t>
            </a:r>
            <a:r>
              <a:rPr lang="en-US" altLang="zh-CN" sz="2000" b="1"/>
              <a:t>◇ </a:t>
            </a:r>
            <a:r>
              <a:rPr lang="zh-CN" altLang="en-US" sz="2000" b="1"/>
              <a:t>市场集中度</a:t>
            </a:r>
            <a:endParaRPr lang="zh-CN" altLang="en-US" sz="2000" b="1"/>
          </a:p>
          <a:p>
            <a:pPr marL="0" indent="0" defTabSz="914400">
              <a:lnSpc>
                <a:spcPct val="110000"/>
              </a:lnSpc>
              <a:buNone/>
              <a:tabLst>
                <a:tab pos="198755" algn="l"/>
              </a:tabLst>
            </a:pPr>
            <a:r>
              <a:rPr lang="zh-CN" altLang="en-US" sz="2000" b="1"/>
              <a:t>      </a:t>
            </a:r>
            <a:r>
              <a:rPr lang="en-US" altLang="zh-CN" sz="2000" b="1"/>
              <a:t>◇ </a:t>
            </a:r>
            <a:r>
              <a:rPr lang="zh-CN" altLang="en-US" sz="2000" b="1"/>
              <a:t>销售通路分析                 </a:t>
            </a:r>
            <a:r>
              <a:rPr lang="en-US" altLang="zh-CN" sz="2000" b="1"/>
              <a:t>◇ </a:t>
            </a:r>
            <a:r>
              <a:rPr lang="zh-CN" altLang="en-US" sz="2000" b="1"/>
              <a:t>其他（如  ）</a:t>
            </a:r>
            <a:r>
              <a:rPr lang="zh-CN" altLang="en-US" sz="2000"/>
              <a:t> </a:t>
            </a:r>
            <a:endParaRPr lang="zh-CN" altLang="en-US" sz="2000" b="1"/>
          </a:p>
          <a:p>
            <a:pPr marL="0" indent="0" defTabSz="914400">
              <a:lnSpc>
                <a:spcPct val="110000"/>
              </a:lnSpc>
              <a:buNone/>
              <a:tabLst>
                <a:tab pos="198755" algn="l"/>
              </a:tabLst>
            </a:pPr>
            <a:endParaRPr lang="zh-CN" altLang="en-US"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4338" name="标题 14337"/>
          <p:cNvSpPr>
            <a:spLocks noGrp="1"/>
          </p:cNvSpPr>
          <p:nvPr>
            <p:ph type="title"/>
          </p:nvPr>
        </p:nvSpPr>
        <p:spPr>
          <a:xfrm>
            <a:off x="685800" y="304800"/>
            <a:ext cx="8229600" cy="1143000"/>
          </a:xfrm>
        </p:spPr>
        <p:txBody>
          <a:bodyPr anchor="ctr"/>
          <a:p>
            <a:pPr algn="r"/>
            <a:r>
              <a:rPr lang="zh-CN" altLang="en-US" sz="3200" b="1"/>
              <a:t>市场研究的步骤</a:t>
            </a:r>
            <a:endParaRPr lang="zh-CN" altLang="en-US" sz="3200" b="1"/>
          </a:p>
        </p:txBody>
      </p:sp>
      <p:sp>
        <p:nvSpPr>
          <p:cNvPr id="14339" name="文本占位符 14338"/>
          <p:cNvSpPr>
            <a:spLocks noGrp="1"/>
          </p:cNvSpPr>
          <p:nvPr>
            <p:ph type="body" idx="1"/>
          </p:nvPr>
        </p:nvSpPr>
        <p:spPr>
          <a:xfrm>
            <a:off x="685800" y="1143000"/>
            <a:ext cx="7772400" cy="5334000"/>
          </a:xfrm>
        </p:spPr>
        <p:txBody>
          <a:bodyPr/>
          <a:p>
            <a:pPr marL="0" indent="0">
              <a:lnSpc>
                <a:spcPct val="110000"/>
              </a:lnSpc>
              <a:buNone/>
            </a:pPr>
            <a:r>
              <a:rPr lang="zh-CN" altLang="en-US" sz="2800" b="1"/>
              <a:t>步骤</a:t>
            </a:r>
            <a:r>
              <a:rPr lang="en-US" altLang="zh-CN" sz="2800" b="1"/>
              <a:t>4</a:t>
            </a:r>
            <a:r>
              <a:rPr lang="zh-CN" altLang="en-US" sz="2800" b="1"/>
              <a:t>： 选择测量的工具</a:t>
            </a:r>
            <a:endParaRPr lang="zh-CN" altLang="en-US" sz="2800" b="1"/>
          </a:p>
          <a:p>
            <a:pPr marL="0" indent="0">
              <a:lnSpc>
                <a:spcPct val="110000"/>
              </a:lnSpc>
              <a:buNone/>
            </a:pPr>
            <a:r>
              <a:rPr lang="zh-CN" altLang="en-US" sz="2400"/>
              <a:t>                 </a:t>
            </a:r>
            <a:r>
              <a:rPr lang="en-US" altLang="zh-CN" sz="2000" b="1"/>
              <a:t>1</a:t>
            </a:r>
            <a:r>
              <a:rPr lang="zh-CN" altLang="en-US" sz="2000" b="1"/>
              <a:t>、邮寄问卷</a:t>
            </a:r>
            <a:endParaRPr lang="zh-CN" altLang="en-US" sz="2000" b="1"/>
          </a:p>
          <a:p>
            <a:pPr marL="0" indent="0">
              <a:lnSpc>
                <a:spcPct val="110000"/>
              </a:lnSpc>
              <a:buNone/>
            </a:pPr>
            <a:r>
              <a:rPr lang="zh-CN" altLang="en-US" sz="2000" b="1"/>
              <a:t>                    </a:t>
            </a:r>
            <a:r>
              <a:rPr lang="en-US" altLang="zh-CN" sz="2000" b="1"/>
              <a:t>2</a:t>
            </a:r>
            <a:r>
              <a:rPr lang="zh-CN" altLang="en-US" sz="2000" b="1"/>
              <a:t>、电话访问</a:t>
            </a:r>
            <a:endParaRPr lang="zh-CN" altLang="en-US" sz="2000" b="1"/>
          </a:p>
          <a:p>
            <a:pPr marL="0" indent="0">
              <a:lnSpc>
                <a:spcPct val="110000"/>
              </a:lnSpc>
              <a:buNone/>
            </a:pPr>
            <a:r>
              <a:rPr lang="zh-CN" altLang="en-US" sz="2000" b="1"/>
              <a:t>                    </a:t>
            </a:r>
            <a:r>
              <a:rPr lang="en-US" altLang="zh-CN" sz="2000" b="1"/>
              <a:t>3</a:t>
            </a:r>
            <a:r>
              <a:rPr lang="zh-CN" altLang="en-US" sz="2000" b="1"/>
              <a:t>、电脑自动访谈</a:t>
            </a:r>
            <a:endParaRPr lang="zh-CN" altLang="en-US" sz="2000" b="1"/>
          </a:p>
          <a:p>
            <a:pPr marL="0" indent="0">
              <a:lnSpc>
                <a:spcPct val="110000"/>
              </a:lnSpc>
              <a:buNone/>
            </a:pPr>
            <a:r>
              <a:rPr lang="zh-CN" altLang="en-US" sz="2000" b="1"/>
              <a:t>                    </a:t>
            </a:r>
            <a:r>
              <a:rPr lang="en-US" altLang="zh-CN" sz="2000" b="1"/>
              <a:t>4</a:t>
            </a:r>
            <a:r>
              <a:rPr lang="zh-CN" altLang="en-US" sz="2000" b="1"/>
              <a:t>、互联网</a:t>
            </a:r>
            <a:endParaRPr lang="zh-CN" altLang="en-US" sz="2000" b="1"/>
          </a:p>
          <a:p>
            <a:pPr marL="0" indent="0">
              <a:lnSpc>
                <a:spcPct val="110000"/>
              </a:lnSpc>
              <a:buNone/>
            </a:pPr>
            <a:r>
              <a:rPr lang="zh-CN" altLang="en-US" sz="2000" b="1"/>
              <a:t>                    </a:t>
            </a:r>
            <a:r>
              <a:rPr lang="en-US" altLang="zh-CN" sz="2000" b="1"/>
              <a:t>5</a:t>
            </a:r>
            <a:r>
              <a:rPr lang="zh-CN" altLang="en-US" sz="2000" b="1"/>
              <a:t>、人员访谈</a:t>
            </a:r>
            <a:endParaRPr lang="zh-CN" altLang="en-US" sz="2000" b="1"/>
          </a:p>
          <a:p>
            <a:pPr marL="0" indent="0">
              <a:lnSpc>
                <a:spcPct val="110000"/>
              </a:lnSpc>
              <a:buNone/>
            </a:pPr>
            <a:r>
              <a:rPr lang="zh-CN" altLang="en-US" sz="2000" b="1"/>
              <a:t>                    </a:t>
            </a:r>
            <a:r>
              <a:rPr lang="en-US" altLang="zh-CN" sz="2000" b="1"/>
              <a:t>6</a:t>
            </a:r>
            <a:r>
              <a:rPr lang="zh-CN" altLang="en-US" sz="2000" b="1"/>
              <a:t>、产品文献研究</a:t>
            </a:r>
            <a:endParaRPr lang="zh-CN" altLang="en-US" sz="2000" b="1"/>
          </a:p>
          <a:p>
            <a:pPr marL="0" indent="0">
              <a:lnSpc>
                <a:spcPct val="110000"/>
              </a:lnSpc>
              <a:buNone/>
            </a:pPr>
            <a:r>
              <a:rPr lang="zh-CN" altLang="en-US" sz="2000" b="1"/>
              <a:t>                    </a:t>
            </a:r>
            <a:r>
              <a:rPr lang="en-US" altLang="zh-CN" sz="2000" b="1"/>
              <a:t>7</a:t>
            </a:r>
            <a:r>
              <a:rPr lang="zh-CN" altLang="en-US" sz="2000" b="1"/>
              <a:t>、座谈会</a:t>
            </a:r>
            <a:endParaRPr lang="zh-CN" altLang="en-US" sz="2000" b="1"/>
          </a:p>
          <a:p>
            <a:pPr marL="0" indent="0">
              <a:lnSpc>
                <a:spcPct val="110000"/>
              </a:lnSpc>
              <a:buNone/>
            </a:pPr>
            <a:r>
              <a:rPr lang="zh-CN" altLang="en-US" sz="2000" b="1"/>
              <a:t>                    </a:t>
            </a:r>
            <a:r>
              <a:rPr lang="en-US" altLang="zh-CN" sz="2000" b="1"/>
              <a:t>8</a:t>
            </a:r>
            <a:r>
              <a:rPr lang="zh-CN" altLang="en-US" sz="2000" b="1"/>
              <a:t>、试用</a:t>
            </a:r>
            <a:endParaRPr lang="zh-CN" altLang="en-US" sz="2000" b="1"/>
          </a:p>
          <a:p>
            <a:pPr marL="0" indent="0">
              <a:lnSpc>
                <a:spcPct val="110000"/>
              </a:lnSpc>
              <a:buNone/>
            </a:pPr>
            <a:r>
              <a:rPr lang="zh-CN" altLang="en-US" sz="2000" b="1"/>
              <a:t>                    </a:t>
            </a:r>
            <a:r>
              <a:rPr lang="en-US" altLang="zh-CN" sz="2000" b="1"/>
              <a:t>9</a:t>
            </a:r>
            <a:r>
              <a:rPr lang="zh-CN" altLang="en-US" sz="2000" b="1"/>
              <a:t>、二手资料的研究</a:t>
            </a:r>
            <a:endParaRPr lang="zh-CN" altLang="en-US" sz="2000" b="1"/>
          </a:p>
          <a:p>
            <a:pPr marL="0" indent="0">
              <a:lnSpc>
                <a:spcPct val="110000"/>
              </a:lnSpc>
              <a:buNone/>
            </a:pPr>
            <a:r>
              <a:rPr lang="zh-CN" altLang="en-US" sz="2000" b="1"/>
              <a:t>                   </a:t>
            </a:r>
            <a:r>
              <a:rPr lang="en-US" altLang="zh-CN" sz="2000" b="1"/>
              <a:t>10</a:t>
            </a:r>
            <a:r>
              <a:rPr lang="zh-CN" altLang="en-US" sz="2000" b="1"/>
              <a:t>、展览会</a:t>
            </a:r>
            <a:endParaRPr lang="zh-CN" altLang="en-US" sz="2000" b="1"/>
          </a:p>
          <a:p>
            <a:pPr marL="0" indent="0">
              <a:lnSpc>
                <a:spcPct val="110000"/>
              </a:lnSpc>
              <a:buNone/>
            </a:pPr>
            <a:r>
              <a:rPr lang="zh-CN" altLang="en-US" sz="2000" b="1"/>
              <a:t>                   </a:t>
            </a:r>
            <a:r>
              <a:rPr lang="en-US" altLang="zh-CN" sz="2000" b="1"/>
              <a:t>11</a:t>
            </a:r>
            <a:r>
              <a:rPr lang="zh-CN" altLang="en-US" sz="2000" b="1"/>
              <a:t>、内部销售分析</a:t>
            </a:r>
            <a:endParaRPr lang="zh-CN" altLang="en-US" sz="2000" b="1"/>
          </a:p>
          <a:p>
            <a:pPr marL="0" indent="0">
              <a:lnSpc>
                <a:spcPct val="110000"/>
              </a:lnSpc>
              <a:buNone/>
            </a:pPr>
            <a:r>
              <a:rPr lang="zh-CN" altLang="en-US" sz="2000" b="1"/>
              <a:t>                   </a:t>
            </a:r>
            <a:r>
              <a:rPr lang="en-US" altLang="zh-CN" sz="2000" b="1"/>
              <a:t>12</a:t>
            </a:r>
            <a:r>
              <a:rPr lang="zh-CN" altLang="en-US" sz="2000" b="1"/>
              <a:t>、企业深访</a:t>
            </a:r>
            <a:r>
              <a:rPr lang="zh-CN" altLang="en-US" sz="2400" b="1"/>
              <a:t>    </a:t>
            </a:r>
            <a:endParaRPr lang="zh-CN" altLang="en-US" sz="24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5362" name="标题 15361"/>
          <p:cNvSpPr>
            <a:spLocks noGrp="1"/>
          </p:cNvSpPr>
          <p:nvPr>
            <p:ph type="title"/>
          </p:nvPr>
        </p:nvSpPr>
        <p:spPr>
          <a:xfrm>
            <a:off x="685800" y="304800"/>
            <a:ext cx="8229600" cy="1143000"/>
          </a:xfrm>
        </p:spPr>
        <p:txBody>
          <a:bodyPr anchor="ctr"/>
          <a:p>
            <a:pPr algn="r"/>
            <a:r>
              <a:rPr lang="zh-CN" altLang="en-US" sz="3200" b="1"/>
              <a:t>市场研究的步骤</a:t>
            </a:r>
            <a:endParaRPr lang="zh-CN" altLang="en-US" sz="3200" b="1"/>
          </a:p>
        </p:txBody>
      </p:sp>
      <p:sp>
        <p:nvSpPr>
          <p:cNvPr id="15363" name="文本占位符 15362"/>
          <p:cNvSpPr>
            <a:spLocks noGrp="1"/>
          </p:cNvSpPr>
          <p:nvPr>
            <p:ph type="body" idx="1"/>
          </p:nvPr>
        </p:nvSpPr>
        <p:spPr>
          <a:xfrm>
            <a:off x="685800" y="1371600"/>
            <a:ext cx="7772400" cy="5105400"/>
          </a:xfrm>
        </p:spPr>
        <p:txBody>
          <a:bodyPr/>
          <a:p>
            <a:pPr>
              <a:lnSpc>
                <a:spcPct val="110000"/>
              </a:lnSpc>
              <a:buNone/>
            </a:pPr>
            <a:r>
              <a:rPr lang="zh-CN" altLang="en-US" sz="2800" b="1"/>
              <a:t>步骤</a:t>
            </a:r>
            <a:r>
              <a:rPr lang="en-US" altLang="zh-CN" sz="2800" b="1"/>
              <a:t>5</a:t>
            </a:r>
            <a:r>
              <a:rPr lang="zh-CN" altLang="en-US" sz="2800" b="1"/>
              <a:t>： 调查的设计与架构</a:t>
            </a:r>
            <a:endParaRPr lang="zh-CN" altLang="en-US" sz="2800" b="1"/>
          </a:p>
          <a:p>
            <a:pPr>
              <a:lnSpc>
                <a:spcPct val="110000"/>
              </a:lnSpc>
              <a:buNone/>
            </a:pPr>
            <a:r>
              <a:rPr lang="zh-CN" altLang="en-US" sz="2800" b="1"/>
              <a:t>       </a:t>
            </a:r>
            <a:r>
              <a:rPr lang="en-US" altLang="zh-CN" sz="2800" b="1"/>
              <a:t>◆  </a:t>
            </a:r>
            <a:r>
              <a:rPr lang="zh-CN" altLang="en-US" sz="2800" b="1"/>
              <a:t>撰写项目计划书（</a:t>
            </a:r>
            <a:r>
              <a:rPr lang="en-US" altLang="zh-CN" sz="2800" b="1"/>
              <a:t>Proposal)</a:t>
            </a:r>
            <a:endParaRPr lang="en-US" altLang="zh-CN" sz="2800" b="1"/>
          </a:p>
          <a:p>
            <a:pPr>
              <a:lnSpc>
                <a:spcPct val="110000"/>
              </a:lnSpc>
              <a:buNone/>
            </a:pPr>
            <a:r>
              <a:rPr lang="en-US" altLang="zh-CN" sz="2800" b="1"/>
              <a:t>       ◆  </a:t>
            </a:r>
            <a:r>
              <a:rPr lang="zh-CN" altLang="en-US" sz="2800" b="1"/>
              <a:t>撰写项目执行内部计划书</a:t>
            </a:r>
            <a:endParaRPr lang="zh-CN" altLang="en-US" sz="2800" b="1"/>
          </a:p>
          <a:p>
            <a:pPr>
              <a:lnSpc>
                <a:spcPct val="110000"/>
              </a:lnSpc>
              <a:buNone/>
            </a:pPr>
            <a:r>
              <a:rPr lang="zh-CN" altLang="en-US" sz="2800" b="1"/>
              <a:t>       </a:t>
            </a:r>
            <a:r>
              <a:rPr lang="en-US" altLang="zh-CN" sz="2800" b="1"/>
              <a:t>◆  </a:t>
            </a:r>
            <a:r>
              <a:rPr lang="zh-CN" altLang="en-US" sz="2800" b="1"/>
              <a:t>项目管理</a:t>
            </a:r>
            <a:endParaRPr lang="zh-CN" altLang="en-US" sz="2800" b="1"/>
          </a:p>
          <a:p>
            <a:pPr>
              <a:lnSpc>
                <a:spcPct val="110000"/>
              </a:lnSpc>
              <a:buNone/>
            </a:pPr>
            <a:r>
              <a:rPr lang="zh-CN" altLang="en-US" sz="2800"/>
              <a:t>    </a:t>
            </a:r>
            <a:endParaRPr lang="zh-CN" altLang="en-US"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6386" name="标题 16385"/>
          <p:cNvSpPr>
            <a:spLocks noGrp="1"/>
          </p:cNvSpPr>
          <p:nvPr>
            <p:ph type="title"/>
          </p:nvPr>
        </p:nvSpPr>
        <p:spPr>
          <a:xfrm>
            <a:off x="685800" y="304800"/>
            <a:ext cx="8229600" cy="1143000"/>
          </a:xfrm>
        </p:spPr>
        <p:txBody>
          <a:bodyPr anchor="ctr"/>
          <a:p>
            <a:pPr algn="r"/>
            <a:r>
              <a:rPr lang="zh-CN" altLang="en-US" sz="3200" b="1"/>
              <a:t>市场研究的步骤</a:t>
            </a:r>
            <a:endParaRPr lang="zh-CN" altLang="en-US" sz="3200" b="1"/>
          </a:p>
        </p:txBody>
      </p:sp>
      <p:sp>
        <p:nvSpPr>
          <p:cNvPr id="16387" name="文本占位符 16386"/>
          <p:cNvSpPr>
            <a:spLocks noGrp="1"/>
          </p:cNvSpPr>
          <p:nvPr>
            <p:ph type="body" idx="1"/>
          </p:nvPr>
        </p:nvSpPr>
        <p:spPr>
          <a:xfrm>
            <a:off x="609600" y="1295400"/>
            <a:ext cx="8229600" cy="5105400"/>
          </a:xfrm>
        </p:spPr>
        <p:txBody>
          <a:bodyPr/>
          <a:p>
            <a:pPr marL="952500" indent="-952500">
              <a:lnSpc>
                <a:spcPct val="110000"/>
              </a:lnSpc>
              <a:buNone/>
            </a:pPr>
            <a:r>
              <a:rPr lang="zh-CN" altLang="en-US" sz="2800" b="1"/>
              <a:t>步骤</a:t>
            </a:r>
            <a:r>
              <a:rPr lang="en-US" altLang="zh-CN" sz="2800" b="1"/>
              <a:t>6</a:t>
            </a:r>
            <a:r>
              <a:rPr lang="zh-CN" altLang="en-US" sz="2800" b="1"/>
              <a:t>：问卷设计及试访</a:t>
            </a:r>
            <a:endParaRPr lang="zh-CN" altLang="en-US" sz="2800" b="1"/>
          </a:p>
          <a:p>
            <a:pPr marL="952500" indent="-952500">
              <a:lnSpc>
                <a:spcPct val="110000"/>
              </a:lnSpc>
              <a:buNone/>
            </a:pPr>
            <a:r>
              <a:rPr lang="zh-CN" altLang="en-US" sz="1800" b="1"/>
              <a:t>           </a:t>
            </a:r>
            <a:r>
              <a:rPr lang="en-US" altLang="zh-CN" sz="1800" b="1"/>
              <a:t>◇</a:t>
            </a:r>
            <a:r>
              <a:rPr lang="en-US" altLang="zh-CN" sz="2000" b="1"/>
              <a:t>  </a:t>
            </a:r>
            <a:r>
              <a:rPr lang="zh-CN" altLang="en-US" sz="2000" b="1"/>
              <a:t>问卷是获得研究数据的工具；</a:t>
            </a:r>
            <a:endParaRPr lang="zh-CN" altLang="en-US" sz="2000" b="1"/>
          </a:p>
          <a:p>
            <a:pPr marL="952500" indent="-952500">
              <a:lnSpc>
                <a:spcPct val="110000"/>
              </a:lnSpc>
              <a:buNone/>
            </a:pPr>
            <a:r>
              <a:rPr lang="zh-CN" altLang="en-US" sz="1800" b="1"/>
              <a:t>           </a:t>
            </a:r>
            <a:r>
              <a:rPr lang="en-US" altLang="zh-CN" sz="1800" b="1"/>
              <a:t>◇  </a:t>
            </a:r>
            <a:r>
              <a:rPr lang="zh-CN" altLang="en-US" sz="2000" b="1"/>
              <a:t>问卷设计不能闭门造车，更不能草率从事；</a:t>
            </a:r>
            <a:endParaRPr lang="zh-CN" altLang="en-US" sz="2000" b="1"/>
          </a:p>
          <a:p>
            <a:pPr marL="952500" indent="-952500">
              <a:lnSpc>
                <a:spcPct val="110000"/>
              </a:lnSpc>
              <a:buNone/>
            </a:pPr>
            <a:r>
              <a:rPr lang="zh-CN" altLang="en-US" sz="2000" b="1"/>
              <a:t>          </a:t>
            </a:r>
            <a:r>
              <a:rPr lang="en-US" altLang="zh-CN" sz="1800" b="1"/>
              <a:t>◇  </a:t>
            </a:r>
            <a:r>
              <a:rPr lang="zh-CN" altLang="en-US" sz="2000" b="1"/>
              <a:t>试访是问卷设计过程中不可缺少的一部分；</a:t>
            </a:r>
            <a:endParaRPr lang="zh-CN" altLang="en-US" sz="2000" b="1"/>
          </a:p>
          <a:p>
            <a:pPr marL="952500" indent="-952500">
              <a:lnSpc>
                <a:spcPct val="110000"/>
              </a:lnSpc>
              <a:buNone/>
            </a:pPr>
            <a:endParaRPr lang="zh-CN" altLang="en-US" sz="2000" b="1"/>
          </a:p>
          <a:p>
            <a:pPr marL="952500" indent="-952500">
              <a:lnSpc>
                <a:spcPct val="110000"/>
              </a:lnSpc>
              <a:buNone/>
            </a:pPr>
            <a:r>
              <a:rPr lang="zh-CN" altLang="en-US" sz="2800" b="1"/>
              <a:t>步骤</a:t>
            </a:r>
            <a:r>
              <a:rPr lang="en-US" altLang="zh-CN" sz="2800" b="1"/>
              <a:t>7</a:t>
            </a:r>
            <a:r>
              <a:rPr lang="zh-CN" altLang="en-US" sz="2800" b="1"/>
              <a:t>：调查执行</a:t>
            </a:r>
            <a:endParaRPr lang="zh-CN" altLang="en-US" sz="2800" b="1"/>
          </a:p>
          <a:p>
            <a:pPr marL="952500" indent="-952500">
              <a:lnSpc>
                <a:spcPct val="110000"/>
              </a:lnSpc>
              <a:buNone/>
            </a:pPr>
            <a:r>
              <a:rPr lang="zh-CN" altLang="en-US" sz="1800" b="1"/>
              <a:t>           </a:t>
            </a:r>
            <a:r>
              <a:rPr lang="en-US" altLang="zh-CN" sz="1800" b="1"/>
              <a:t>◇  </a:t>
            </a:r>
            <a:r>
              <a:rPr lang="zh-CN" altLang="en-US" sz="2000" b="1"/>
              <a:t>调查过程的管理与质量控制直接关系到整个市场研究的成败；</a:t>
            </a:r>
            <a:endParaRPr lang="zh-CN" altLang="en-US" sz="2000" b="1"/>
          </a:p>
          <a:p>
            <a:pPr marL="952500" indent="-952500">
              <a:lnSpc>
                <a:spcPct val="110000"/>
              </a:lnSpc>
              <a:buNone/>
            </a:pPr>
            <a:r>
              <a:rPr lang="zh-CN" altLang="en-US" sz="1800" b="1"/>
              <a:t>           </a:t>
            </a:r>
            <a:r>
              <a:rPr lang="en-US" altLang="zh-CN" sz="1800" b="1"/>
              <a:t>◇  </a:t>
            </a:r>
            <a:r>
              <a:rPr lang="zh-CN" altLang="en-US" sz="1800" b="1"/>
              <a:t>调查执行要注意资源的合理利用，提高效率，降低成本；</a:t>
            </a:r>
            <a:endParaRPr lang="zh-CN" altLang="en-US" sz="1800" b="1"/>
          </a:p>
          <a:p>
            <a:pPr marL="952500" indent="-952500">
              <a:lnSpc>
                <a:spcPct val="110000"/>
              </a:lnSpc>
              <a:buNone/>
            </a:pPr>
            <a:endParaRPr lang="zh-CN" altLang="en-US" sz="2000" b="1"/>
          </a:p>
          <a:p>
            <a:pPr marL="952500" indent="-952500">
              <a:lnSpc>
                <a:spcPct val="110000"/>
              </a:lnSpc>
              <a:buNone/>
            </a:pPr>
            <a:r>
              <a:rPr lang="zh-CN" altLang="en-US" sz="2800" b="1"/>
              <a:t>步骤</a:t>
            </a:r>
            <a:r>
              <a:rPr lang="en-US" altLang="zh-CN" sz="2800" b="1"/>
              <a:t>8</a:t>
            </a:r>
            <a:r>
              <a:rPr lang="zh-CN" altLang="en-US" sz="2800" b="1"/>
              <a:t>：执行研究（研究管理）</a:t>
            </a:r>
            <a:endParaRPr lang="zh-CN" altLang="en-US" sz="2800" b="1"/>
          </a:p>
          <a:p>
            <a:pPr marL="952500" indent="-952500">
              <a:lnSpc>
                <a:spcPct val="110000"/>
              </a:lnSpc>
              <a:buNone/>
            </a:pPr>
            <a:r>
              <a:rPr lang="zh-CN" altLang="en-US" sz="2000" b="1"/>
              <a:t>          </a:t>
            </a:r>
            <a:r>
              <a:rPr lang="en-US" altLang="zh-CN" sz="1800" b="1"/>
              <a:t>◇  </a:t>
            </a:r>
            <a:r>
              <a:rPr lang="zh-CN" altLang="en-US" sz="2000" b="1"/>
              <a:t>项目经理要不断地追踪调查结果，以避免由于访问员成见、研究超时、草率记录以及任何不想要的问题的发生。</a:t>
            </a:r>
            <a:r>
              <a:rPr lang="zh-CN" altLang="en-US" sz="2400"/>
              <a:t>    </a:t>
            </a:r>
            <a:endParaRPr lang="zh-CN" altLang="en-US"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7410" name="标题 17409"/>
          <p:cNvSpPr>
            <a:spLocks noGrp="1"/>
          </p:cNvSpPr>
          <p:nvPr>
            <p:ph type="title"/>
          </p:nvPr>
        </p:nvSpPr>
        <p:spPr>
          <a:xfrm>
            <a:off x="685800" y="304800"/>
            <a:ext cx="8229600" cy="1143000"/>
          </a:xfrm>
        </p:spPr>
        <p:txBody>
          <a:bodyPr anchor="ctr"/>
          <a:p>
            <a:pPr algn="r"/>
            <a:r>
              <a:rPr lang="zh-CN" altLang="en-US" sz="3200" b="1"/>
              <a:t>市场研究的步骤</a:t>
            </a:r>
            <a:endParaRPr lang="zh-CN" altLang="en-US" sz="3200" b="1"/>
          </a:p>
        </p:txBody>
      </p:sp>
      <p:sp>
        <p:nvSpPr>
          <p:cNvPr id="17411" name="文本占位符 17410"/>
          <p:cNvSpPr>
            <a:spLocks noGrp="1"/>
          </p:cNvSpPr>
          <p:nvPr>
            <p:ph type="body" idx="1"/>
          </p:nvPr>
        </p:nvSpPr>
        <p:spPr>
          <a:xfrm>
            <a:off x="685800" y="1371600"/>
            <a:ext cx="8229600" cy="5105400"/>
          </a:xfrm>
        </p:spPr>
        <p:txBody>
          <a:bodyPr/>
          <a:p>
            <a:pPr marL="854075" indent="-854075">
              <a:lnSpc>
                <a:spcPct val="110000"/>
              </a:lnSpc>
              <a:buNone/>
            </a:pPr>
            <a:r>
              <a:rPr lang="zh-CN" altLang="en-US" b="1"/>
              <a:t>步骤</a:t>
            </a:r>
            <a:r>
              <a:rPr lang="en-US" altLang="zh-CN" b="1"/>
              <a:t>9</a:t>
            </a:r>
            <a:r>
              <a:rPr lang="zh-CN" altLang="en-US" b="1"/>
              <a:t>：分析及预测资料</a:t>
            </a:r>
            <a:endParaRPr lang="zh-CN" altLang="en-US" b="1"/>
          </a:p>
          <a:p>
            <a:pPr marL="854075" indent="-854075">
              <a:lnSpc>
                <a:spcPct val="110000"/>
              </a:lnSpc>
              <a:buNone/>
            </a:pPr>
            <a:endParaRPr lang="zh-CN" altLang="en-US" b="1"/>
          </a:p>
          <a:p>
            <a:pPr marL="854075" indent="-854075">
              <a:lnSpc>
                <a:spcPct val="110000"/>
              </a:lnSpc>
              <a:buNone/>
            </a:pPr>
            <a:r>
              <a:rPr lang="zh-CN" altLang="en-US" b="1"/>
              <a:t>步骤</a:t>
            </a:r>
            <a:r>
              <a:rPr lang="en-US" altLang="zh-CN" b="1"/>
              <a:t>10</a:t>
            </a:r>
            <a:r>
              <a:rPr lang="zh-CN" altLang="en-US" b="1"/>
              <a:t>：撰写报告</a:t>
            </a:r>
            <a:endParaRPr lang="zh-CN" altLang="en-US" b="1"/>
          </a:p>
          <a:p>
            <a:pPr marL="854075" indent="-854075">
              <a:lnSpc>
                <a:spcPct val="110000"/>
              </a:lnSpc>
              <a:buNone/>
            </a:pPr>
            <a:endParaRPr lang="zh-CN" altLang="en-US" b="1"/>
          </a:p>
          <a:p>
            <a:pPr marL="854075" indent="-854075">
              <a:lnSpc>
                <a:spcPct val="110000"/>
              </a:lnSpc>
              <a:buNone/>
            </a:pPr>
            <a:r>
              <a:rPr lang="zh-CN" altLang="en-US" b="1"/>
              <a:t>步骤</a:t>
            </a:r>
            <a:r>
              <a:rPr lang="en-US" altLang="zh-CN" b="1"/>
              <a:t>11</a:t>
            </a:r>
            <a:r>
              <a:rPr lang="zh-CN" altLang="en-US" b="1"/>
              <a:t>：市场营销决策</a:t>
            </a:r>
            <a:r>
              <a:rPr lang="zh-CN" altLang="en-US" sz="2800"/>
              <a:t>  </a:t>
            </a:r>
            <a:endParaRPr lang="zh-CN" altLang="en-US"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8434" name="标题 18433"/>
          <p:cNvSpPr>
            <a:spLocks noGrp="1"/>
          </p:cNvSpPr>
          <p:nvPr>
            <p:ph type="title"/>
          </p:nvPr>
        </p:nvSpPr>
        <p:spPr>
          <a:xfrm>
            <a:off x="685800" y="304800"/>
            <a:ext cx="8229600" cy="1143000"/>
          </a:xfrm>
        </p:spPr>
        <p:txBody>
          <a:bodyPr anchor="ctr"/>
          <a:p>
            <a:pPr algn="r"/>
            <a:r>
              <a:rPr lang="zh-CN" altLang="en-US" sz="3200" b="1"/>
              <a:t>市场研究的步骤</a:t>
            </a:r>
            <a:endParaRPr lang="zh-CN" altLang="en-US" sz="3200" b="1"/>
          </a:p>
        </p:txBody>
      </p:sp>
      <p:sp>
        <p:nvSpPr>
          <p:cNvPr id="18435" name="文本占位符 18434"/>
          <p:cNvSpPr>
            <a:spLocks noGrp="1"/>
          </p:cNvSpPr>
          <p:nvPr>
            <p:ph type="body" idx="1"/>
          </p:nvPr>
        </p:nvSpPr>
        <p:spPr>
          <a:xfrm>
            <a:off x="685800" y="1371600"/>
            <a:ext cx="8229600" cy="5105400"/>
          </a:xfrm>
        </p:spPr>
        <p:txBody>
          <a:bodyPr/>
          <a:p>
            <a:pPr marL="0" indent="0">
              <a:lnSpc>
                <a:spcPct val="110000"/>
              </a:lnSpc>
              <a:buNone/>
            </a:pPr>
            <a:r>
              <a:rPr lang="zh-CN" altLang="en-US" sz="2400" b="1"/>
              <a:t>举例：</a:t>
            </a:r>
            <a:endParaRPr lang="zh-CN" altLang="en-US" sz="2400" b="1"/>
          </a:p>
          <a:p>
            <a:pPr marL="0" indent="0">
              <a:lnSpc>
                <a:spcPct val="110000"/>
              </a:lnSpc>
              <a:buNone/>
            </a:pPr>
            <a:r>
              <a:rPr lang="zh-CN" altLang="en-US" sz="2000" b="1"/>
              <a:t>       数年来，中国个人手机通讯市场发展迅速，中国移动与中国联通是两大手机网络供应商，但长期以来，中国联通在与中国移动的竞争中一直处于劣势。</a:t>
            </a:r>
            <a:r>
              <a:rPr lang="en-US" altLang="zh-CN" sz="2000" b="1"/>
              <a:t>A</a:t>
            </a:r>
            <a:r>
              <a:rPr lang="zh-CN" altLang="en-US" sz="2000" b="1"/>
              <a:t>君是新任中国联通北京分公司的总经理，一直希望缩小在个人手机通讯方面与中国移动的差距，带着这个问题，</a:t>
            </a:r>
            <a:r>
              <a:rPr lang="en-US" altLang="zh-CN" sz="2000" b="1"/>
              <a:t>A</a:t>
            </a:r>
            <a:r>
              <a:rPr lang="zh-CN" altLang="en-US" sz="2000" b="1"/>
              <a:t>君找到赛迪资讯，希望能够提供帮助，作为</a:t>
            </a:r>
            <a:r>
              <a:rPr lang="en-US" altLang="zh-CN" sz="2000" b="1"/>
              <a:t>CCID</a:t>
            </a:r>
            <a:r>
              <a:rPr lang="zh-CN" altLang="en-US" sz="2000" b="1"/>
              <a:t>的研究人员，请问您如何设计研究方案，帮助</a:t>
            </a:r>
            <a:r>
              <a:rPr lang="en-US" altLang="zh-CN" sz="2000" b="1"/>
              <a:t>A</a:t>
            </a:r>
            <a:r>
              <a:rPr lang="zh-CN" altLang="en-US" sz="2000" b="1"/>
              <a:t>君在业务上有所突破？</a:t>
            </a:r>
            <a:endParaRPr lang="zh-CN" altLang="en-US" sz="2000" b="1"/>
          </a:p>
          <a:p>
            <a:pPr marL="0" indent="0">
              <a:lnSpc>
                <a:spcPct val="110000"/>
              </a:lnSpc>
              <a:buNone/>
            </a:pPr>
            <a:endParaRPr lang="zh-CN" altLang="en-US" sz="1800" b="1"/>
          </a:p>
          <a:p>
            <a:pPr marL="0" indent="0">
              <a:lnSpc>
                <a:spcPct val="110000"/>
              </a:lnSpc>
              <a:buNone/>
            </a:pPr>
            <a:endParaRPr lang="zh-CN" altLang="en-US" sz="1800" b="1"/>
          </a:p>
          <a:p>
            <a:pPr marL="0" indent="0">
              <a:lnSpc>
                <a:spcPct val="110000"/>
              </a:lnSpc>
              <a:buNone/>
            </a:pPr>
            <a:r>
              <a:rPr lang="zh-CN" altLang="en-US" sz="1800" b="1"/>
              <a:t>问题：</a:t>
            </a:r>
            <a:endParaRPr lang="zh-CN" altLang="en-US" sz="1800" b="1"/>
          </a:p>
          <a:p>
            <a:pPr marL="0" indent="0">
              <a:lnSpc>
                <a:spcPct val="110000"/>
              </a:lnSpc>
              <a:buNone/>
            </a:pPr>
            <a:r>
              <a:rPr lang="zh-CN" altLang="en-US" sz="1800" b="1"/>
              <a:t>     </a:t>
            </a:r>
            <a:r>
              <a:rPr lang="en-US" altLang="zh-CN" sz="1800" b="1"/>
              <a:t>1</a:t>
            </a:r>
            <a:r>
              <a:rPr lang="zh-CN" altLang="en-US" sz="1800" b="1"/>
              <a:t>、</a:t>
            </a:r>
            <a:r>
              <a:rPr lang="en-US" altLang="zh-CN" sz="1800" b="1"/>
              <a:t>A</a:t>
            </a:r>
            <a:r>
              <a:rPr lang="zh-CN" altLang="en-US" sz="1800" b="1"/>
              <a:t>君面临的问题是什么？</a:t>
            </a:r>
            <a:endParaRPr lang="zh-CN" altLang="en-US" sz="1800" b="1"/>
          </a:p>
          <a:p>
            <a:pPr marL="0" indent="0">
              <a:lnSpc>
                <a:spcPct val="110000"/>
              </a:lnSpc>
              <a:buNone/>
            </a:pPr>
            <a:r>
              <a:rPr lang="zh-CN" altLang="en-US" sz="1800" b="1"/>
              <a:t>     </a:t>
            </a:r>
            <a:r>
              <a:rPr lang="en-US" altLang="zh-CN" sz="1800" b="1"/>
              <a:t>2</a:t>
            </a:r>
            <a:r>
              <a:rPr lang="zh-CN" altLang="en-US" sz="1800" b="1"/>
              <a:t>、您准备向</a:t>
            </a:r>
            <a:r>
              <a:rPr lang="en-US" altLang="zh-CN" sz="1800" b="1"/>
              <a:t>A</a:t>
            </a:r>
            <a:r>
              <a:rPr lang="zh-CN" altLang="en-US" sz="1800" b="1"/>
              <a:t>君提供哪些咨询服务？请写出您的计划书。</a:t>
            </a:r>
            <a:endParaRPr lang="zh-CN" altLang="en-US" sz="1800" b="1"/>
          </a:p>
          <a:p>
            <a:pPr marL="0" indent="0">
              <a:lnSpc>
                <a:spcPct val="110000"/>
              </a:lnSpc>
              <a:buNone/>
            </a:pPr>
            <a:r>
              <a:rPr lang="zh-CN" altLang="en-US" sz="1800" b="1"/>
              <a:t>     </a:t>
            </a:r>
            <a:r>
              <a:rPr lang="en-US" altLang="zh-CN" sz="1800" b="1"/>
              <a:t>3</a:t>
            </a:r>
            <a:r>
              <a:rPr lang="zh-CN" altLang="en-US" sz="1800" b="1"/>
              <a:t>、您认为您所提供的研究方案对</a:t>
            </a:r>
            <a:r>
              <a:rPr lang="en-US" altLang="zh-CN" sz="1800" b="1"/>
              <a:t>A</a:t>
            </a:r>
            <a:r>
              <a:rPr lang="zh-CN" altLang="en-US" sz="1800" b="1"/>
              <a:t>君有多大的帮助？（评估自己的方案） </a:t>
            </a:r>
            <a:endParaRPr lang="zh-CN" altLang="en-US" sz="1800" b="1"/>
          </a:p>
          <a:p>
            <a:pPr marL="0" indent="0">
              <a:lnSpc>
                <a:spcPct val="110000"/>
              </a:lnSpc>
              <a:buNone/>
            </a:pPr>
            <a:r>
              <a:rPr lang="zh-CN" altLang="en-US" sz="2400"/>
              <a:t>    </a:t>
            </a:r>
            <a:endParaRPr lang="zh-CN" altLang="en-US"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9458" name="标题 19457"/>
          <p:cNvSpPr>
            <a:spLocks noGrp="1"/>
          </p:cNvSpPr>
          <p:nvPr>
            <p:ph type="title"/>
          </p:nvPr>
        </p:nvSpPr>
        <p:spPr>
          <a:xfrm>
            <a:off x="685800" y="304800"/>
            <a:ext cx="7772400" cy="1219200"/>
          </a:xfrm>
        </p:spPr>
        <p:txBody>
          <a:bodyPr anchor="ctr"/>
          <a:p>
            <a:pPr algn="r"/>
            <a:r>
              <a:rPr lang="zh-CN" altLang="en-US" sz="3200" b="1"/>
              <a:t>目  录</a:t>
            </a:r>
            <a:endParaRPr lang="zh-CN" altLang="en-US" sz="3200" b="1"/>
          </a:p>
        </p:txBody>
      </p:sp>
      <p:sp>
        <p:nvSpPr>
          <p:cNvPr id="19459" name="文本占位符 19458"/>
          <p:cNvSpPr>
            <a:spLocks noGrp="1"/>
          </p:cNvSpPr>
          <p:nvPr>
            <p:ph type="body" idx="1"/>
          </p:nvPr>
        </p:nvSpPr>
        <p:spPr>
          <a:xfrm>
            <a:off x="457200" y="1600200"/>
            <a:ext cx="8305800" cy="4953000"/>
          </a:xfrm>
        </p:spPr>
        <p:txBody>
          <a:bodyPr/>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1</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部分：市场研究简介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2</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部分：市场研究的步骤</a:t>
            </a:r>
            <a:endParaRPr lang="zh-CN" altLang="en-US" b="1">
              <a:ln w="10160">
                <a:solidFill>
                  <a:schemeClr val="accent5"/>
                </a:solidFill>
                <a:prstDash val="solid"/>
              </a:ln>
              <a:solidFill>
                <a:srgbClr val="FFFFFF"/>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t>第</a:t>
            </a:r>
            <a:r>
              <a:rPr lang="en-US" altLang="zh-CN" b="1"/>
              <a:t>3</a:t>
            </a:r>
            <a:r>
              <a:rPr lang="zh-CN" altLang="en-US" b="1"/>
              <a:t>部分：市场研究的方法</a:t>
            </a:r>
            <a:endParaRPr lang="zh-CN" altLang="en-US" b="1"/>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4</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部分：定量研究方法与步骤</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5</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部分：定性研究方法介绍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6</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部分：市场研究的主要类型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7</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部分：国内市场研究业的情况</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8</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部分：市场研究个案介绍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p:txBody>
      </p:sp>
      <p:sp>
        <p:nvSpPr>
          <p:cNvPr id="19460" name="右箭头 19459"/>
          <p:cNvSpPr/>
          <p:nvPr/>
        </p:nvSpPr>
        <p:spPr>
          <a:xfrm>
            <a:off x="838200" y="2819400"/>
            <a:ext cx="838200" cy="485775"/>
          </a:xfrm>
          <a:prstGeom prst="rightArrow">
            <a:avLst>
              <a:gd name="adj1" fmla="val 50000"/>
              <a:gd name="adj2" fmla="val 43137"/>
            </a:avLst>
          </a:pr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482" name="标题 20481"/>
          <p:cNvSpPr>
            <a:spLocks noGrp="1"/>
          </p:cNvSpPr>
          <p:nvPr>
            <p:ph type="title"/>
          </p:nvPr>
        </p:nvSpPr>
        <p:spPr>
          <a:xfrm>
            <a:off x="685800" y="304800"/>
            <a:ext cx="8229600" cy="1143000"/>
          </a:xfrm>
        </p:spPr>
        <p:txBody>
          <a:bodyPr anchor="ctr"/>
          <a:p>
            <a:pPr algn="r"/>
            <a:r>
              <a:rPr lang="zh-CN" altLang="en-US" sz="3200" b="1"/>
              <a:t>市场研究的方法</a:t>
            </a:r>
            <a:endParaRPr lang="zh-CN" altLang="en-US" sz="3200" b="1"/>
          </a:p>
        </p:txBody>
      </p:sp>
      <p:sp>
        <p:nvSpPr>
          <p:cNvPr id="20483" name="文本占位符 20482"/>
          <p:cNvSpPr>
            <a:spLocks noGrp="1"/>
          </p:cNvSpPr>
          <p:nvPr>
            <p:ph type="body" idx="1"/>
          </p:nvPr>
        </p:nvSpPr>
        <p:spPr>
          <a:xfrm>
            <a:off x="685800" y="1371600"/>
            <a:ext cx="8229600" cy="5105400"/>
          </a:xfrm>
        </p:spPr>
        <p:txBody>
          <a:bodyPr/>
          <a:p>
            <a:pPr marL="854075" indent="-854075">
              <a:lnSpc>
                <a:spcPct val="110000"/>
              </a:lnSpc>
              <a:buNone/>
            </a:pPr>
            <a:r>
              <a:rPr lang="en-US" altLang="zh-CN" b="1"/>
              <a:t>    </a:t>
            </a:r>
            <a:endParaRPr lang="en-US" altLang="zh-CN" b="1"/>
          </a:p>
          <a:p>
            <a:pPr marL="854075" indent="-854075">
              <a:lnSpc>
                <a:spcPct val="110000"/>
              </a:lnSpc>
              <a:buNone/>
            </a:pPr>
            <a:r>
              <a:rPr lang="en-US" altLang="zh-CN" b="1"/>
              <a:t>             ◆  </a:t>
            </a:r>
            <a:r>
              <a:rPr lang="zh-CN" altLang="en-US" b="1"/>
              <a:t>二手资料研究</a:t>
            </a:r>
            <a:endParaRPr lang="zh-CN" altLang="en-US" b="1"/>
          </a:p>
          <a:p>
            <a:pPr marL="854075" indent="-854075">
              <a:lnSpc>
                <a:spcPct val="110000"/>
              </a:lnSpc>
              <a:buNone/>
            </a:pPr>
            <a:r>
              <a:rPr lang="zh-CN" altLang="en-US" b="1"/>
              <a:t>             </a:t>
            </a:r>
            <a:r>
              <a:rPr lang="en-US" altLang="zh-CN" b="1"/>
              <a:t>◆  </a:t>
            </a:r>
            <a:r>
              <a:rPr lang="zh-CN" altLang="en-US" b="1"/>
              <a:t>观察技术</a:t>
            </a:r>
            <a:endParaRPr lang="zh-CN" altLang="en-US" b="1"/>
          </a:p>
          <a:p>
            <a:pPr marL="854075" indent="-854075">
              <a:lnSpc>
                <a:spcPct val="110000"/>
              </a:lnSpc>
              <a:buNone/>
            </a:pPr>
            <a:r>
              <a:rPr lang="zh-CN" altLang="en-US" b="1"/>
              <a:t>             </a:t>
            </a:r>
            <a:r>
              <a:rPr lang="en-US" altLang="zh-CN" b="1"/>
              <a:t>◆  </a:t>
            </a:r>
            <a:r>
              <a:rPr lang="zh-CN" altLang="en-US" b="1"/>
              <a:t>定性研究</a:t>
            </a:r>
            <a:endParaRPr lang="zh-CN" altLang="en-US" b="1"/>
          </a:p>
          <a:p>
            <a:pPr marL="854075" indent="-854075">
              <a:lnSpc>
                <a:spcPct val="110000"/>
              </a:lnSpc>
              <a:buNone/>
            </a:pPr>
            <a:r>
              <a:rPr lang="zh-CN" altLang="en-US" b="1"/>
              <a:t>             </a:t>
            </a:r>
            <a:r>
              <a:rPr lang="en-US" altLang="zh-CN" b="1"/>
              <a:t>◆  </a:t>
            </a:r>
            <a:r>
              <a:rPr lang="zh-CN" altLang="en-US" b="1"/>
              <a:t>定量研究（询问法）</a:t>
            </a:r>
            <a:endParaRPr lang="zh-CN" altLang="en-US" b="1"/>
          </a:p>
          <a:p>
            <a:pPr marL="854075" indent="-854075">
              <a:lnSpc>
                <a:spcPct val="110000"/>
              </a:lnSpc>
              <a:buNone/>
            </a:pPr>
            <a:r>
              <a:rPr lang="zh-CN" altLang="en-US" b="1"/>
              <a:t>             </a:t>
            </a:r>
            <a:r>
              <a:rPr lang="en-US" altLang="zh-CN" b="1"/>
              <a:t>◆  </a:t>
            </a:r>
            <a:r>
              <a:rPr lang="zh-CN" altLang="en-US" b="1"/>
              <a:t>实验技术</a:t>
            </a:r>
            <a:endParaRPr lang="zh-CN" altLang="en-US" b="1"/>
          </a:p>
          <a:p>
            <a:pPr marL="854075" indent="-854075">
              <a:lnSpc>
                <a:spcPct val="110000"/>
              </a:lnSpc>
              <a:buNone/>
            </a:pPr>
            <a:endParaRPr lang="zh-CN" altLang="en-US" b="1"/>
          </a:p>
          <a:p>
            <a:pPr marL="854075" indent="-854075">
              <a:lnSpc>
                <a:spcPct val="110000"/>
              </a:lnSpc>
              <a:buNone/>
            </a:pPr>
            <a:r>
              <a:rPr lang="zh-CN" altLang="en-US" sz="2800"/>
              <a:t>    </a:t>
            </a:r>
            <a:endParaRPr lang="zh-CN" altLang="en-US"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506" name="标题 21505"/>
          <p:cNvSpPr>
            <a:spLocks noGrp="1"/>
          </p:cNvSpPr>
          <p:nvPr>
            <p:ph type="title"/>
          </p:nvPr>
        </p:nvSpPr>
        <p:spPr>
          <a:xfrm>
            <a:off x="685800" y="304800"/>
            <a:ext cx="8229600" cy="914400"/>
          </a:xfrm>
        </p:spPr>
        <p:txBody>
          <a:bodyPr anchor="ctr"/>
          <a:p>
            <a:pPr algn="r"/>
            <a:r>
              <a:rPr lang="zh-CN" altLang="en-US" sz="3200" b="1"/>
              <a:t>二手资料研究</a:t>
            </a:r>
            <a:endParaRPr lang="zh-CN" altLang="en-US" sz="3200" b="1"/>
          </a:p>
        </p:txBody>
      </p:sp>
      <p:sp>
        <p:nvSpPr>
          <p:cNvPr id="21507" name="文本占位符 21506"/>
          <p:cNvSpPr>
            <a:spLocks noGrp="1"/>
          </p:cNvSpPr>
          <p:nvPr>
            <p:ph type="body" idx="1"/>
          </p:nvPr>
        </p:nvSpPr>
        <p:spPr>
          <a:xfrm>
            <a:off x="685800" y="1371600"/>
            <a:ext cx="8229600" cy="5105400"/>
          </a:xfrm>
        </p:spPr>
        <p:txBody>
          <a:bodyPr/>
          <a:p>
            <a:pPr marL="377825" indent="-377825">
              <a:lnSpc>
                <a:spcPct val="110000"/>
              </a:lnSpc>
              <a:buNone/>
            </a:pPr>
            <a:r>
              <a:rPr lang="zh-CN" altLang="en-US" sz="2800" b="1"/>
              <a:t>什么是二手资料研究</a:t>
            </a:r>
            <a:endParaRPr lang="zh-CN" altLang="en-US" sz="2800" b="1"/>
          </a:p>
          <a:p>
            <a:pPr marL="377825" indent="-377825">
              <a:lnSpc>
                <a:spcPct val="130000"/>
              </a:lnSpc>
              <a:buNone/>
            </a:pPr>
            <a:r>
              <a:rPr lang="zh-CN" altLang="en-US" sz="2000" b="1"/>
              <a:t>     </a:t>
            </a:r>
            <a:r>
              <a:rPr lang="zh-CN" altLang="en-US" sz="2400" b="1"/>
              <a:t> </a:t>
            </a:r>
            <a:r>
              <a:rPr lang="zh-CN" altLang="en-US" sz="2400"/>
              <a:t>二手资料研究又叫桌面研究（</a:t>
            </a:r>
            <a:r>
              <a:rPr lang="en-US" altLang="zh-CN" sz="2400"/>
              <a:t>Desktop Research)</a:t>
            </a:r>
            <a:r>
              <a:rPr lang="zh-CN" altLang="en-US" sz="2400"/>
              <a:t>，二手资料是相对于原始资料而言的，指以前已经收集好，但不一定与当前问题有关的信息资料，而原始资料是为了解决特定问题而专门收集的调查资料、观察资料或实验资料。</a:t>
            </a:r>
            <a:endParaRPr lang="zh-CN" altLang="en-US" sz="2400"/>
          </a:p>
          <a:p>
            <a:pPr marL="377825" indent="-377825">
              <a:lnSpc>
                <a:spcPct val="110000"/>
              </a:lnSpc>
              <a:buNone/>
            </a:pPr>
            <a:endParaRPr lang="zh-CN" altLang="en-US" sz="2400"/>
          </a:p>
          <a:p>
            <a:pPr marL="377825" indent="-377825">
              <a:lnSpc>
                <a:spcPct val="110000"/>
              </a:lnSpc>
              <a:buNone/>
            </a:pPr>
            <a:r>
              <a:rPr lang="en-US" altLang="zh-CN" sz="2400"/>
              <a:t>◆ </a:t>
            </a:r>
            <a:r>
              <a:rPr lang="zh-CN" altLang="en-US" sz="2400" b="1"/>
              <a:t>主要来源：</a:t>
            </a:r>
            <a:endParaRPr lang="zh-CN" altLang="en-US" sz="2400" b="1"/>
          </a:p>
          <a:p>
            <a:pPr marL="377825" indent="-377825">
              <a:lnSpc>
                <a:spcPct val="110000"/>
              </a:lnSpc>
              <a:buNone/>
            </a:pPr>
            <a:r>
              <a:rPr lang="zh-CN" altLang="en-US" sz="2000" b="1"/>
              <a:t>                         内部数据库：</a:t>
            </a:r>
            <a:endParaRPr lang="zh-CN" altLang="en-US" sz="2000" b="1"/>
          </a:p>
          <a:p>
            <a:pPr marL="377825" indent="-377825">
              <a:lnSpc>
                <a:spcPct val="110000"/>
              </a:lnSpc>
              <a:buNone/>
            </a:pPr>
            <a:endParaRPr lang="zh-CN" altLang="en-US" sz="2000" b="1"/>
          </a:p>
          <a:p>
            <a:pPr marL="377825" indent="-377825">
              <a:lnSpc>
                <a:spcPct val="110000"/>
              </a:lnSpc>
              <a:buNone/>
            </a:pPr>
            <a:r>
              <a:rPr lang="zh-CN" altLang="en-US" sz="2000" b="1"/>
              <a:t>                         外部数据库</a:t>
            </a:r>
            <a:r>
              <a:rPr lang="zh-CN" altLang="en-US" b="1"/>
              <a:t>        </a:t>
            </a:r>
            <a:endParaRPr lang="zh-CN" altLang="en-US" b="1"/>
          </a:p>
          <a:p>
            <a:pPr marL="377825" indent="-377825">
              <a:lnSpc>
                <a:spcPct val="110000"/>
              </a:lnSpc>
              <a:buNone/>
            </a:pPr>
            <a:r>
              <a:rPr lang="zh-CN" altLang="en-US" sz="2800"/>
              <a:t>    </a:t>
            </a:r>
            <a:endParaRPr lang="zh-CN" altLang="en-US" sz="2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530" name="标题 22529"/>
          <p:cNvSpPr>
            <a:spLocks noGrp="1"/>
          </p:cNvSpPr>
          <p:nvPr>
            <p:ph type="title"/>
          </p:nvPr>
        </p:nvSpPr>
        <p:spPr>
          <a:xfrm>
            <a:off x="685800" y="304800"/>
            <a:ext cx="8229600" cy="914400"/>
          </a:xfrm>
        </p:spPr>
        <p:txBody>
          <a:bodyPr anchor="ctr"/>
          <a:p>
            <a:pPr algn="r"/>
            <a:r>
              <a:rPr lang="zh-CN" altLang="en-US" sz="3200" b="1"/>
              <a:t>二手资料研究</a:t>
            </a:r>
            <a:endParaRPr lang="zh-CN" altLang="en-US" sz="3200" b="1"/>
          </a:p>
        </p:txBody>
      </p:sp>
      <p:sp>
        <p:nvSpPr>
          <p:cNvPr id="22531" name="文本占位符 22530"/>
          <p:cNvSpPr>
            <a:spLocks noGrp="1"/>
          </p:cNvSpPr>
          <p:nvPr>
            <p:ph type="body" idx="1"/>
          </p:nvPr>
        </p:nvSpPr>
        <p:spPr>
          <a:xfrm>
            <a:off x="685800" y="1371600"/>
            <a:ext cx="8229600" cy="5105400"/>
          </a:xfrm>
        </p:spPr>
        <p:txBody>
          <a:bodyPr/>
          <a:p>
            <a:pPr marL="854075" indent="-854075">
              <a:lnSpc>
                <a:spcPct val="110000"/>
              </a:lnSpc>
              <a:buNone/>
            </a:pPr>
            <a:r>
              <a:rPr lang="zh-CN" altLang="en-US" sz="2800" b="1"/>
              <a:t>二手资料研究的重要性</a:t>
            </a:r>
            <a:endParaRPr lang="zh-CN" altLang="en-US" sz="2800" b="1"/>
          </a:p>
          <a:p>
            <a:pPr marL="854075" indent="-854075">
              <a:lnSpc>
                <a:spcPct val="180000"/>
              </a:lnSpc>
              <a:buNone/>
            </a:pPr>
            <a:r>
              <a:rPr lang="zh-CN" altLang="en-US" sz="2000" b="1"/>
              <a:t>        </a:t>
            </a:r>
            <a:r>
              <a:rPr lang="zh-CN" altLang="en-US" sz="2400" b="1"/>
              <a:t> </a:t>
            </a:r>
            <a:r>
              <a:rPr lang="en-US" altLang="zh-CN" sz="2400" b="1"/>
              <a:t>◆  </a:t>
            </a:r>
            <a:r>
              <a:rPr lang="zh-CN" altLang="en-US" sz="2400" b="1"/>
              <a:t>在研究过程中，应当从二手资料研究开始，不能绕过二手资料研究；</a:t>
            </a:r>
            <a:endParaRPr lang="zh-CN" altLang="en-US" sz="2400" b="1"/>
          </a:p>
          <a:p>
            <a:pPr marL="854075" indent="-854075">
              <a:lnSpc>
                <a:spcPct val="180000"/>
              </a:lnSpc>
              <a:buNone/>
            </a:pPr>
            <a:r>
              <a:rPr lang="zh-CN" altLang="en-US" sz="2400" b="1"/>
              <a:t>         </a:t>
            </a:r>
            <a:r>
              <a:rPr lang="en-US" altLang="zh-CN" sz="2400" b="1"/>
              <a:t>◆  </a:t>
            </a:r>
            <a:r>
              <a:rPr lang="zh-CN" altLang="en-US" sz="2400" b="1"/>
              <a:t>为了有效使用二手资料，应该事先进行假设，</a:t>
            </a:r>
            <a:endParaRPr lang="zh-CN" altLang="en-US" sz="2400" b="1"/>
          </a:p>
          <a:p>
            <a:pPr marL="854075" indent="-854075">
              <a:lnSpc>
                <a:spcPct val="180000"/>
              </a:lnSpc>
              <a:buNone/>
            </a:pPr>
            <a:r>
              <a:rPr lang="zh-CN" altLang="en-US" sz="2400" b="1"/>
              <a:t>         </a:t>
            </a:r>
            <a:r>
              <a:rPr lang="en-US" altLang="zh-CN" sz="2400" b="1"/>
              <a:t>◆  </a:t>
            </a:r>
            <a:r>
              <a:rPr lang="zh-CN" altLang="en-US" sz="2400" b="1"/>
              <a:t>仅当二手数据枯竭或数据收效不大时才进行一手研究；</a:t>
            </a:r>
            <a:endParaRPr lang="zh-CN" altLang="en-US" sz="2400" b="1"/>
          </a:p>
          <a:p>
            <a:pPr marL="854075" indent="-854075">
              <a:lnSpc>
                <a:spcPct val="110000"/>
              </a:lnSpc>
              <a:buNone/>
            </a:pPr>
            <a:r>
              <a:rPr lang="zh-CN" altLang="en-US" sz="2400" b="1"/>
              <a:t>          </a:t>
            </a:r>
            <a:endParaRPr lang="zh-CN" altLang="en-US" sz="2400" b="1"/>
          </a:p>
          <a:p>
            <a:pPr marL="854075" indent="-854075">
              <a:lnSpc>
                <a:spcPct val="110000"/>
              </a:lnSpc>
              <a:buNone/>
            </a:pPr>
            <a:r>
              <a:rPr lang="zh-CN" altLang="en-US" sz="2800"/>
              <a:t>    </a:t>
            </a:r>
            <a:endParaRPr lang="zh-CN" altLang="en-US"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3554" name="标题 23553"/>
          <p:cNvSpPr>
            <a:spLocks noGrp="1"/>
          </p:cNvSpPr>
          <p:nvPr>
            <p:ph type="title"/>
          </p:nvPr>
        </p:nvSpPr>
        <p:spPr>
          <a:xfrm>
            <a:off x="685800" y="304800"/>
            <a:ext cx="8229600" cy="914400"/>
          </a:xfrm>
        </p:spPr>
        <p:txBody>
          <a:bodyPr anchor="ctr"/>
          <a:p>
            <a:pPr algn="r"/>
            <a:r>
              <a:rPr lang="zh-CN" altLang="en-US" sz="3200" b="1"/>
              <a:t>二手资料研究</a:t>
            </a:r>
            <a:endParaRPr lang="zh-CN" altLang="en-US" sz="3200" b="1"/>
          </a:p>
        </p:txBody>
      </p:sp>
      <p:sp>
        <p:nvSpPr>
          <p:cNvPr id="23555" name="文本占位符 23554"/>
          <p:cNvSpPr>
            <a:spLocks noGrp="1"/>
          </p:cNvSpPr>
          <p:nvPr>
            <p:ph type="body" idx="1"/>
          </p:nvPr>
        </p:nvSpPr>
        <p:spPr>
          <a:xfrm>
            <a:off x="685800" y="1371600"/>
            <a:ext cx="8229600" cy="5105400"/>
          </a:xfrm>
        </p:spPr>
        <p:txBody>
          <a:bodyPr/>
          <a:p>
            <a:pPr marL="854075" indent="-854075">
              <a:lnSpc>
                <a:spcPct val="110000"/>
              </a:lnSpc>
              <a:buNone/>
            </a:pPr>
            <a:r>
              <a:rPr lang="en-US" altLang="zh-CN" sz="2800" b="1"/>
              <a:t>◆  </a:t>
            </a:r>
            <a:r>
              <a:rPr lang="zh-CN" altLang="en-US" sz="2800" b="1"/>
              <a:t>二手资料研究的优点</a:t>
            </a:r>
            <a:endParaRPr lang="zh-CN" altLang="en-US" sz="2800" b="1"/>
          </a:p>
          <a:p>
            <a:pPr marL="854075" indent="-854075">
              <a:lnSpc>
                <a:spcPct val="110000"/>
              </a:lnSpc>
              <a:buNone/>
            </a:pPr>
            <a:r>
              <a:rPr lang="zh-CN" altLang="en-US" sz="2000"/>
              <a:t>       ☆  有助于明确或重新明确探索性研究中的研究主题；</a:t>
            </a:r>
            <a:endParaRPr lang="zh-CN" altLang="en-US" sz="2000"/>
          </a:p>
          <a:p>
            <a:pPr marL="854075" indent="-854075">
              <a:lnSpc>
                <a:spcPct val="110000"/>
              </a:lnSpc>
              <a:buNone/>
            </a:pPr>
            <a:r>
              <a:rPr lang="zh-CN" altLang="en-US" sz="2000"/>
              <a:t>       ☆  可以切实提供一些解决问题的方法；</a:t>
            </a:r>
            <a:endParaRPr lang="zh-CN" altLang="en-US" sz="2000"/>
          </a:p>
          <a:p>
            <a:pPr marL="854075" indent="-854075">
              <a:lnSpc>
                <a:spcPct val="110000"/>
              </a:lnSpc>
              <a:buNone/>
            </a:pPr>
            <a:r>
              <a:rPr lang="zh-CN" altLang="en-US" sz="2000"/>
              <a:t>       ☆  可以提供收集原始资料的备选方法；</a:t>
            </a:r>
            <a:endParaRPr lang="zh-CN" altLang="en-US" sz="2000"/>
          </a:p>
          <a:p>
            <a:pPr marL="854075" indent="-854075">
              <a:lnSpc>
                <a:spcPct val="110000"/>
              </a:lnSpc>
              <a:buNone/>
            </a:pPr>
            <a:r>
              <a:rPr lang="zh-CN" altLang="en-US" sz="2000"/>
              <a:t>       ☆  提醒市场调研者注意潜在的问题和困难；</a:t>
            </a:r>
            <a:endParaRPr lang="zh-CN" altLang="en-US" sz="2000"/>
          </a:p>
          <a:p>
            <a:pPr marL="854075" indent="-854075">
              <a:lnSpc>
                <a:spcPct val="110000"/>
              </a:lnSpc>
              <a:buNone/>
            </a:pPr>
            <a:r>
              <a:rPr lang="zh-CN" altLang="en-US" sz="2000"/>
              <a:t>       ☆  提供必要的背景信息以使调研报告更具说服力</a:t>
            </a:r>
            <a:r>
              <a:rPr lang="zh-CN" altLang="en-US" sz="2000" b="1"/>
              <a:t>；</a:t>
            </a:r>
            <a:endParaRPr lang="zh-CN" altLang="en-US" sz="2000" b="1"/>
          </a:p>
          <a:p>
            <a:pPr marL="854075" indent="-854075">
              <a:lnSpc>
                <a:spcPct val="110000"/>
              </a:lnSpc>
              <a:buNone/>
            </a:pPr>
            <a:r>
              <a:rPr lang="en-US" altLang="zh-CN" sz="2800" b="1"/>
              <a:t>◆  </a:t>
            </a:r>
            <a:r>
              <a:rPr lang="zh-CN" altLang="en-US" sz="2800" b="1"/>
              <a:t>二手资料研究的局限性</a:t>
            </a:r>
            <a:endParaRPr lang="zh-CN" altLang="en-US" sz="2000" b="1"/>
          </a:p>
          <a:p>
            <a:pPr marL="854075" indent="-854075">
              <a:lnSpc>
                <a:spcPct val="110000"/>
              </a:lnSpc>
              <a:buNone/>
            </a:pPr>
            <a:r>
              <a:rPr lang="zh-CN" altLang="en-US" sz="2000"/>
              <a:t>       ☆  缺乏可得性</a:t>
            </a:r>
            <a:endParaRPr lang="zh-CN" altLang="en-US" sz="2000"/>
          </a:p>
          <a:p>
            <a:pPr marL="854075" indent="-854075">
              <a:lnSpc>
                <a:spcPct val="110000"/>
              </a:lnSpc>
              <a:buNone/>
            </a:pPr>
            <a:r>
              <a:rPr lang="zh-CN" altLang="en-US" sz="2000"/>
              <a:t>       ☆  缺乏相关性</a:t>
            </a:r>
            <a:endParaRPr lang="zh-CN" altLang="en-US" sz="2000"/>
          </a:p>
          <a:p>
            <a:pPr marL="854075" indent="-854075">
              <a:lnSpc>
                <a:spcPct val="110000"/>
              </a:lnSpc>
              <a:buNone/>
            </a:pPr>
            <a:r>
              <a:rPr lang="zh-CN" altLang="en-US" sz="2000"/>
              <a:t>       ☆  缺乏准确性</a:t>
            </a:r>
            <a:endParaRPr lang="zh-CN" altLang="en-US" sz="2000"/>
          </a:p>
          <a:p>
            <a:pPr marL="854075" indent="-854075">
              <a:lnSpc>
                <a:spcPct val="110000"/>
              </a:lnSpc>
              <a:buNone/>
            </a:pPr>
            <a:r>
              <a:rPr lang="zh-CN" altLang="en-US" sz="2000"/>
              <a:t>       ☆  资料不充分</a:t>
            </a:r>
            <a:endParaRPr lang="zh-CN" altLang="en-US" sz="2000"/>
          </a:p>
          <a:p>
            <a:pPr marL="854075" indent="-854075">
              <a:lnSpc>
                <a:spcPct val="110000"/>
              </a:lnSpc>
              <a:buNone/>
            </a:pPr>
            <a:endParaRPr lang="zh-CN" alt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4578" name="标题 24577"/>
          <p:cNvSpPr>
            <a:spLocks noGrp="1"/>
          </p:cNvSpPr>
          <p:nvPr>
            <p:ph type="title"/>
          </p:nvPr>
        </p:nvSpPr>
        <p:spPr>
          <a:xfrm>
            <a:off x="685800" y="304800"/>
            <a:ext cx="8229600" cy="914400"/>
          </a:xfrm>
        </p:spPr>
        <p:txBody>
          <a:bodyPr anchor="ctr"/>
          <a:p>
            <a:pPr algn="r"/>
            <a:r>
              <a:rPr lang="zh-CN" altLang="en-US" sz="3200" b="1"/>
              <a:t>二手资料研究</a:t>
            </a:r>
            <a:endParaRPr lang="zh-CN" altLang="en-US" sz="3200" b="1"/>
          </a:p>
        </p:txBody>
      </p:sp>
      <p:sp>
        <p:nvSpPr>
          <p:cNvPr id="24579" name="文本占位符 24578"/>
          <p:cNvSpPr>
            <a:spLocks noGrp="1"/>
          </p:cNvSpPr>
          <p:nvPr>
            <p:ph type="body" idx="1"/>
          </p:nvPr>
        </p:nvSpPr>
        <p:spPr>
          <a:xfrm>
            <a:off x="685800" y="1371600"/>
            <a:ext cx="8229600" cy="5105400"/>
          </a:xfrm>
        </p:spPr>
        <p:txBody>
          <a:bodyPr/>
          <a:p>
            <a:pPr marL="854075" indent="-854075">
              <a:lnSpc>
                <a:spcPct val="110000"/>
              </a:lnSpc>
              <a:buNone/>
            </a:pPr>
            <a:r>
              <a:rPr lang="zh-CN" altLang="en-US" sz="2800" b="1"/>
              <a:t>二手数据的类型</a:t>
            </a:r>
            <a:endParaRPr lang="zh-CN" altLang="en-US" sz="2800" b="1"/>
          </a:p>
          <a:p>
            <a:pPr marL="854075" indent="-854075">
              <a:lnSpc>
                <a:spcPct val="110000"/>
              </a:lnSpc>
              <a:buNone/>
            </a:pPr>
            <a:endParaRPr lang="zh-CN" altLang="en-US" sz="2800" b="1"/>
          </a:p>
          <a:p>
            <a:pPr marL="854075" indent="-854075">
              <a:lnSpc>
                <a:spcPct val="110000"/>
              </a:lnSpc>
              <a:buNone/>
            </a:pPr>
            <a:r>
              <a:rPr lang="zh-CN" altLang="en-US" b="1"/>
              <a:t>          </a:t>
            </a:r>
            <a:endParaRPr lang="zh-CN" altLang="en-US" b="1"/>
          </a:p>
          <a:p>
            <a:pPr marL="854075" indent="-854075">
              <a:lnSpc>
                <a:spcPct val="110000"/>
              </a:lnSpc>
              <a:buNone/>
            </a:pPr>
            <a:r>
              <a:rPr lang="zh-CN" altLang="en-US" sz="2800"/>
              <a:t>    </a:t>
            </a:r>
            <a:endParaRPr lang="zh-CN" altLang="en-US" sz="2800"/>
          </a:p>
        </p:txBody>
      </p:sp>
      <p:sp>
        <p:nvSpPr>
          <p:cNvPr id="24580" name="矩形 24579"/>
          <p:cNvSpPr/>
          <p:nvPr/>
        </p:nvSpPr>
        <p:spPr>
          <a:xfrm>
            <a:off x="1219200" y="2743200"/>
            <a:ext cx="914400" cy="26670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二</a:t>
            </a:r>
            <a:endParaRPr lang="zh-CN" altLang="en-US">
              <a:latin typeface="Times New Roman" panose="02020603050405020304" pitchFamily="2" charset="0"/>
            </a:endParaRPr>
          </a:p>
          <a:p>
            <a:pPr algn="ctr"/>
            <a:r>
              <a:rPr lang="zh-CN" altLang="en-US">
                <a:latin typeface="Times New Roman" panose="02020603050405020304" pitchFamily="2" charset="0"/>
              </a:rPr>
              <a:t>手</a:t>
            </a:r>
            <a:endParaRPr lang="zh-CN" altLang="en-US">
              <a:latin typeface="Times New Roman" panose="02020603050405020304" pitchFamily="2" charset="0"/>
            </a:endParaRPr>
          </a:p>
          <a:p>
            <a:pPr algn="ctr"/>
            <a:r>
              <a:rPr lang="zh-CN" altLang="en-US">
                <a:latin typeface="Times New Roman" panose="02020603050405020304" pitchFamily="2" charset="0"/>
              </a:rPr>
              <a:t>数</a:t>
            </a:r>
            <a:endParaRPr lang="zh-CN" altLang="en-US">
              <a:latin typeface="Times New Roman" panose="02020603050405020304" pitchFamily="2" charset="0"/>
            </a:endParaRPr>
          </a:p>
          <a:p>
            <a:pPr algn="ctr"/>
            <a:r>
              <a:rPr lang="zh-CN" altLang="en-US">
                <a:latin typeface="Times New Roman" panose="02020603050405020304" pitchFamily="2" charset="0"/>
              </a:rPr>
              <a:t>据</a:t>
            </a:r>
            <a:endParaRPr lang="zh-CN" altLang="en-US">
              <a:latin typeface="Times New Roman" panose="02020603050405020304" pitchFamily="2" charset="0"/>
            </a:endParaRPr>
          </a:p>
        </p:txBody>
      </p:sp>
      <p:sp>
        <p:nvSpPr>
          <p:cNvPr id="24581" name="矩形 24580"/>
          <p:cNvSpPr/>
          <p:nvPr/>
        </p:nvSpPr>
        <p:spPr>
          <a:xfrm>
            <a:off x="3048000" y="2667000"/>
            <a:ext cx="1371600" cy="6858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外部数据</a:t>
            </a:r>
            <a:endParaRPr lang="zh-CN" altLang="en-US">
              <a:latin typeface="Times New Roman" panose="02020603050405020304" pitchFamily="2" charset="0"/>
            </a:endParaRPr>
          </a:p>
        </p:txBody>
      </p:sp>
      <p:sp>
        <p:nvSpPr>
          <p:cNvPr id="24582" name="矩形 24581"/>
          <p:cNvSpPr/>
          <p:nvPr/>
        </p:nvSpPr>
        <p:spPr>
          <a:xfrm>
            <a:off x="2971800" y="4800600"/>
            <a:ext cx="1371600" cy="6096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内部数据</a:t>
            </a:r>
            <a:endParaRPr lang="zh-CN" altLang="en-US">
              <a:latin typeface="Times New Roman" panose="02020603050405020304" pitchFamily="2" charset="0"/>
            </a:endParaRPr>
          </a:p>
        </p:txBody>
      </p:sp>
      <p:sp>
        <p:nvSpPr>
          <p:cNvPr id="24583" name="矩形 24582"/>
          <p:cNvSpPr/>
          <p:nvPr/>
        </p:nvSpPr>
        <p:spPr>
          <a:xfrm>
            <a:off x="5562600" y="2133600"/>
            <a:ext cx="2514600" cy="6858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公开发表的数据</a:t>
            </a:r>
            <a:endParaRPr lang="zh-CN" altLang="en-US">
              <a:latin typeface="Times New Roman" panose="02020603050405020304" pitchFamily="2" charset="0"/>
            </a:endParaRPr>
          </a:p>
        </p:txBody>
      </p:sp>
      <p:sp>
        <p:nvSpPr>
          <p:cNvPr id="24584" name="矩形 24583"/>
          <p:cNvSpPr/>
          <p:nvPr/>
        </p:nvSpPr>
        <p:spPr>
          <a:xfrm>
            <a:off x="5562600" y="3276600"/>
            <a:ext cx="2514600" cy="6858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商业数据</a:t>
            </a:r>
            <a:endParaRPr lang="zh-CN" altLang="en-US">
              <a:latin typeface="Times New Roman" panose="02020603050405020304" pitchFamily="2" charset="0"/>
            </a:endParaRPr>
          </a:p>
        </p:txBody>
      </p:sp>
      <p:sp>
        <p:nvSpPr>
          <p:cNvPr id="24585" name="直接连接符 24584"/>
          <p:cNvSpPr/>
          <p:nvPr/>
        </p:nvSpPr>
        <p:spPr>
          <a:xfrm>
            <a:off x="2133600" y="3048000"/>
            <a:ext cx="914400" cy="0"/>
          </a:xfrm>
          <a:prstGeom prst="line">
            <a:avLst/>
          </a:prstGeom>
          <a:ln w="9525" cap="flat" cmpd="sng">
            <a:solidFill>
              <a:schemeClr val="tx1"/>
            </a:solidFill>
            <a:prstDash val="solid"/>
            <a:headEnd type="none" w="med" len="med"/>
            <a:tailEnd type="triangle" w="med" len="med"/>
          </a:ln>
        </p:spPr>
      </p:sp>
      <p:sp>
        <p:nvSpPr>
          <p:cNvPr id="24586" name="直接连接符 24585"/>
          <p:cNvSpPr/>
          <p:nvPr/>
        </p:nvSpPr>
        <p:spPr>
          <a:xfrm>
            <a:off x="2133600" y="5029200"/>
            <a:ext cx="838200" cy="0"/>
          </a:xfrm>
          <a:prstGeom prst="line">
            <a:avLst/>
          </a:prstGeom>
          <a:ln w="9525" cap="flat" cmpd="sng">
            <a:solidFill>
              <a:schemeClr val="tx1"/>
            </a:solidFill>
            <a:prstDash val="solid"/>
            <a:headEnd type="none" w="med" len="med"/>
            <a:tailEnd type="triangle" w="med" len="med"/>
          </a:ln>
        </p:spPr>
      </p:sp>
      <p:sp>
        <p:nvSpPr>
          <p:cNvPr id="24587" name="直接连接符 24586"/>
          <p:cNvSpPr/>
          <p:nvPr/>
        </p:nvSpPr>
        <p:spPr>
          <a:xfrm flipV="1">
            <a:off x="4495800" y="2514600"/>
            <a:ext cx="1066800" cy="228600"/>
          </a:xfrm>
          <a:prstGeom prst="line">
            <a:avLst/>
          </a:prstGeom>
          <a:ln w="9525" cap="flat" cmpd="sng">
            <a:solidFill>
              <a:schemeClr val="tx1"/>
            </a:solidFill>
            <a:prstDash val="solid"/>
            <a:headEnd type="none" w="med" len="med"/>
            <a:tailEnd type="triangle" w="med" len="med"/>
          </a:ln>
        </p:spPr>
      </p:sp>
      <p:sp>
        <p:nvSpPr>
          <p:cNvPr id="24588" name="直接连接符 24587"/>
          <p:cNvSpPr/>
          <p:nvPr/>
        </p:nvSpPr>
        <p:spPr>
          <a:xfrm>
            <a:off x="4495800" y="3200400"/>
            <a:ext cx="990600" cy="381000"/>
          </a:xfrm>
          <a:prstGeom prst="line">
            <a:avLst/>
          </a:prstGeom>
          <a:ln w="9525" cap="flat" cmpd="sng">
            <a:solidFill>
              <a:schemeClr val="tx1"/>
            </a:solidFill>
            <a:prstDash val="solid"/>
            <a:headEnd type="none" w="med" len="med"/>
            <a:tailEnd type="triangle" w="med" len="med"/>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5602" name="标题 25601"/>
          <p:cNvSpPr>
            <a:spLocks noGrp="1"/>
          </p:cNvSpPr>
          <p:nvPr>
            <p:ph type="title"/>
          </p:nvPr>
        </p:nvSpPr>
        <p:spPr>
          <a:xfrm>
            <a:off x="685800" y="304800"/>
            <a:ext cx="8229600" cy="1143000"/>
          </a:xfrm>
        </p:spPr>
        <p:txBody>
          <a:bodyPr anchor="ctr"/>
          <a:p>
            <a:pPr algn="r"/>
            <a:r>
              <a:rPr lang="zh-CN" altLang="en-US" sz="3200" b="1"/>
              <a:t>二手资料研究</a:t>
            </a:r>
            <a:endParaRPr lang="zh-CN" altLang="en-US" sz="3200" b="1"/>
          </a:p>
        </p:txBody>
      </p:sp>
      <p:sp>
        <p:nvSpPr>
          <p:cNvPr id="25603" name="文本占位符 25602"/>
          <p:cNvSpPr>
            <a:spLocks noGrp="1"/>
          </p:cNvSpPr>
          <p:nvPr>
            <p:ph type="body" idx="1"/>
          </p:nvPr>
        </p:nvSpPr>
        <p:spPr>
          <a:xfrm>
            <a:off x="685800" y="1371600"/>
            <a:ext cx="8229600" cy="5105400"/>
          </a:xfrm>
        </p:spPr>
        <p:txBody>
          <a:bodyPr/>
          <a:p>
            <a:pPr marL="854075" indent="-854075">
              <a:lnSpc>
                <a:spcPct val="110000"/>
              </a:lnSpc>
              <a:buNone/>
            </a:pPr>
            <a:r>
              <a:rPr lang="en-US" altLang="zh-CN" sz="2800" b="1"/>
              <a:t> </a:t>
            </a:r>
            <a:r>
              <a:rPr lang="zh-CN" altLang="en-US" sz="2800" b="1"/>
              <a:t>获得二手数据的途径：</a:t>
            </a:r>
            <a:endParaRPr lang="zh-CN" altLang="en-US" sz="2800" b="1"/>
          </a:p>
          <a:p>
            <a:pPr marL="854075" indent="-854075">
              <a:lnSpc>
                <a:spcPct val="110000"/>
              </a:lnSpc>
              <a:buNone/>
            </a:pPr>
            <a:r>
              <a:rPr lang="zh-CN" altLang="en-US" sz="2000" b="1"/>
              <a:t>         </a:t>
            </a:r>
            <a:r>
              <a:rPr lang="en-US" altLang="zh-CN" sz="2000" b="1"/>
              <a:t>◇ </a:t>
            </a:r>
            <a:r>
              <a:rPr lang="zh-CN" altLang="en-US" sz="2000" b="1"/>
              <a:t>各类行业协会</a:t>
            </a:r>
            <a:endParaRPr lang="zh-CN" altLang="en-US" sz="2000" b="1"/>
          </a:p>
          <a:p>
            <a:pPr marL="854075" indent="-854075">
              <a:lnSpc>
                <a:spcPct val="110000"/>
              </a:lnSpc>
              <a:buNone/>
            </a:pPr>
            <a:r>
              <a:rPr lang="zh-CN" altLang="en-US" sz="2000" b="1"/>
              <a:t>         </a:t>
            </a:r>
            <a:r>
              <a:rPr lang="en-US" altLang="zh-CN" sz="2000" b="1"/>
              <a:t>◇ </a:t>
            </a:r>
            <a:r>
              <a:rPr lang="zh-CN" altLang="en-US" sz="2000" b="1"/>
              <a:t>内部网络资料库</a:t>
            </a:r>
            <a:endParaRPr lang="zh-CN" altLang="en-US" sz="2000" b="1"/>
          </a:p>
          <a:p>
            <a:pPr marL="854075" indent="-854075">
              <a:lnSpc>
                <a:spcPct val="110000"/>
              </a:lnSpc>
              <a:buNone/>
            </a:pPr>
            <a:r>
              <a:rPr lang="zh-CN" altLang="en-US" sz="2000" b="1"/>
              <a:t>         </a:t>
            </a:r>
            <a:r>
              <a:rPr lang="en-US" altLang="zh-CN" sz="2000" b="1"/>
              <a:t>◇ </a:t>
            </a:r>
            <a:r>
              <a:rPr lang="zh-CN" altLang="en-US" sz="2000" b="1"/>
              <a:t>互联网</a:t>
            </a:r>
            <a:endParaRPr lang="zh-CN" altLang="en-US" sz="2000" b="1"/>
          </a:p>
          <a:p>
            <a:pPr marL="854075" indent="-854075">
              <a:lnSpc>
                <a:spcPct val="110000"/>
              </a:lnSpc>
              <a:buNone/>
            </a:pPr>
            <a:r>
              <a:rPr lang="zh-CN" altLang="en-US" sz="2000" b="1"/>
              <a:t>         </a:t>
            </a:r>
            <a:r>
              <a:rPr lang="en-US" altLang="zh-CN" sz="2000" b="1"/>
              <a:t>◇ </a:t>
            </a:r>
            <a:r>
              <a:rPr lang="zh-CN" altLang="en-US" sz="2000" b="1"/>
              <a:t>其他市场研究公司资料服务研究</a:t>
            </a:r>
            <a:endParaRPr lang="zh-CN" altLang="en-US" sz="2000" b="1"/>
          </a:p>
          <a:p>
            <a:pPr marL="854075" indent="-854075">
              <a:lnSpc>
                <a:spcPct val="110000"/>
              </a:lnSpc>
              <a:buNone/>
            </a:pPr>
            <a:r>
              <a:rPr lang="zh-CN" altLang="en-US" sz="2000" b="1"/>
              <a:t>         </a:t>
            </a:r>
            <a:r>
              <a:rPr lang="en-US" altLang="zh-CN" sz="2000" b="1"/>
              <a:t>◇ </a:t>
            </a:r>
            <a:r>
              <a:rPr lang="zh-CN" altLang="en-US" sz="2000" b="1"/>
              <a:t>政府机构</a:t>
            </a:r>
            <a:endParaRPr lang="zh-CN" altLang="en-US" sz="2000" b="1"/>
          </a:p>
          <a:p>
            <a:pPr marL="854075" indent="-854075">
              <a:lnSpc>
                <a:spcPct val="110000"/>
              </a:lnSpc>
              <a:buNone/>
            </a:pPr>
            <a:r>
              <a:rPr lang="zh-CN" altLang="en-US" sz="2000" b="1"/>
              <a:t>         </a:t>
            </a:r>
            <a:r>
              <a:rPr lang="en-US" altLang="zh-CN" sz="2000" b="1"/>
              <a:t>◇ </a:t>
            </a:r>
            <a:r>
              <a:rPr lang="zh-CN" altLang="en-US" sz="2000" b="1"/>
              <a:t>商业周刊</a:t>
            </a:r>
            <a:endParaRPr lang="zh-CN" altLang="en-US" sz="2000" b="1"/>
          </a:p>
          <a:p>
            <a:pPr marL="854075" indent="-854075">
              <a:lnSpc>
                <a:spcPct val="110000"/>
              </a:lnSpc>
              <a:buNone/>
            </a:pPr>
            <a:r>
              <a:rPr lang="zh-CN" altLang="en-US" sz="2000" b="1"/>
              <a:t>         </a:t>
            </a:r>
            <a:r>
              <a:rPr lang="en-US" altLang="zh-CN" sz="2000" b="1"/>
              <a:t>◇ </a:t>
            </a:r>
            <a:r>
              <a:rPr lang="zh-CN" altLang="en-US" sz="2000" b="1"/>
              <a:t>时事通讯</a:t>
            </a:r>
            <a:r>
              <a:rPr lang="en-US" altLang="zh-CN" sz="2000" b="1"/>
              <a:t>//</a:t>
            </a:r>
            <a:r>
              <a:rPr lang="zh-CN" altLang="en-US" sz="2000" b="1"/>
              <a:t>新闻</a:t>
            </a:r>
            <a:endParaRPr lang="zh-CN" altLang="en-US" sz="2000" b="1"/>
          </a:p>
          <a:p>
            <a:pPr marL="854075" indent="-854075">
              <a:lnSpc>
                <a:spcPct val="110000"/>
              </a:lnSpc>
              <a:buNone/>
            </a:pPr>
            <a:r>
              <a:rPr lang="zh-CN" altLang="en-US" sz="2000" b="1"/>
              <a:t>         </a:t>
            </a:r>
            <a:r>
              <a:rPr lang="en-US" altLang="zh-CN" sz="2000" b="1"/>
              <a:t>◇ </a:t>
            </a:r>
            <a:r>
              <a:rPr lang="zh-CN" altLang="en-US" sz="2000" b="1"/>
              <a:t>现成的市场研究报告</a:t>
            </a:r>
            <a:endParaRPr lang="zh-CN" altLang="en-US" sz="2000" b="1"/>
          </a:p>
          <a:p>
            <a:pPr marL="854075" indent="-854075">
              <a:lnSpc>
                <a:spcPct val="110000"/>
              </a:lnSpc>
              <a:buNone/>
            </a:pPr>
            <a:r>
              <a:rPr lang="zh-CN" altLang="en-US" sz="2000" b="1"/>
              <a:t>         </a:t>
            </a:r>
            <a:r>
              <a:rPr lang="en-US" altLang="zh-CN" sz="2000" b="1"/>
              <a:t>◇ </a:t>
            </a:r>
            <a:r>
              <a:rPr lang="zh-CN" altLang="en-US" sz="2000" b="1"/>
              <a:t>产品文献</a:t>
            </a:r>
            <a:endParaRPr lang="zh-CN" altLang="en-US" sz="2000" b="1"/>
          </a:p>
          <a:p>
            <a:pPr marL="854075" indent="-854075">
              <a:lnSpc>
                <a:spcPct val="110000"/>
              </a:lnSpc>
              <a:buNone/>
            </a:pPr>
            <a:r>
              <a:rPr lang="zh-CN" altLang="en-US" sz="2000" b="1"/>
              <a:t>         </a:t>
            </a:r>
            <a:r>
              <a:rPr lang="en-US" altLang="zh-CN" sz="2000" b="1"/>
              <a:t>◇ </a:t>
            </a:r>
            <a:r>
              <a:rPr lang="zh-CN" altLang="en-US" sz="2000" b="1"/>
              <a:t>光盘</a:t>
            </a:r>
            <a:endParaRPr lang="zh-CN" altLang="en-US" sz="2000" b="1"/>
          </a:p>
          <a:p>
            <a:pPr marL="854075" indent="-854075">
              <a:lnSpc>
                <a:spcPct val="110000"/>
              </a:lnSpc>
              <a:buNone/>
            </a:pPr>
            <a:r>
              <a:rPr lang="zh-CN" altLang="en-US" sz="2000" b="1"/>
              <a:t>         </a:t>
            </a:r>
            <a:r>
              <a:rPr lang="en-US" altLang="zh-CN" sz="2000" b="1"/>
              <a:t>◇ </a:t>
            </a:r>
            <a:r>
              <a:rPr lang="zh-CN" altLang="en-US" sz="2000" b="1"/>
              <a:t>其他出版物（如上市公司年报，专业期刊等）</a:t>
            </a:r>
            <a:r>
              <a:rPr lang="zh-CN" altLang="en-US" sz="2400"/>
              <a:t>    </a:t>
            </a:r>
            <a:endParaRPr lang="zh-CN" altLang="en-US"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6626" name="标题 26625"/>
          <p:cNvSpPr>
            <a:spLocks noGrp="1"/>
          </p:cNvSpPr>
          <p:nvPr>
            <p:ph type="title"/>
          </p:nvPr>
        </p:nvSpPr>
        <p:spPr>
          <a:xfrm>
            <a:off x="685800" y="304800"/>
            <a:ext cx="8229600" cy="1143000"/>
          </a:xfrm>
        </p:spPr>
        <p:txBody>
          <a:bodyPr anchor="ctr"/>
          <a:p>
            <a:pPr algn="r"/>
            <a:r>
              <a:rPr lang="zh-CN" altLang="en-US" sz="3200" b="1"/>
              <a:t>观察技术</a:t>
            </a:r>
            <a:endParaRPr lang="zh-CN" altLang="en-US" sz="3200" b="1"/>
          </a:p>
        </p:txBody>
      </p:sp>
      <p:sp>
        <p:nvSpPr>
          <p:cNvPr id="26627" name="文本占位符 26626"/>
          <p:cNvSpPr>
            <a:spLocks noGrp="1"/>
          </p:cNvSpPr>
          <p:nvPr>
            <p:ph type="body" idx="1"/>
          </p:nvPr>
        </p:nvSpPr>
        <p:spPr>
          <a:xfrm>
            <a:off x="685800" y="1371600"/>
            <a:ext cx="8229600" cy="5105400"/>
          </a:xfrm>
        </p:spPr>
        <p:txBody>
          <a:bodyPr/>
          <a:p>
            <a:pPr marL="377825" indent="-377825" eaLnBrk="0" hangingPunct="0">
              <a:spcBef>
                <a:spcPct val="0"/>
              </a:spcBef>
              <a:buNone/>
            </a:pPr>
            <a:r>
              <a:rPr lang="zh-CN" altLang="en-US" sz="2800" b="1"/>
              <a:t>观察技术的定义：</a:t>
            </a:r>
            <a:endParaRPr lang="zh-CN" altLang="en-US" sz="2800" b="1"/>
          </a:p>
          <a:p>
            <a:pPr marL="377825" indent="-377825" eaLnBrk="0" hangingPunct="0">
              <a:lnSpc>
                <a:spcPct val="120000"/>
              </a:lnSpc>
              <a:spcBef>
                <a:spcPct val="0"/>
              </a:spcBef>
              <a:buNone/>
            </a:pPr>
            <a:r>
              <a:rPr lang="zh-CN" altLang="en-US" sz="2000" b="1"/>
              <a:t>      </a:t>
            </a:r>
            <a:r>
              <a:rPr lang="zh-CN" altLang="en-US" sz="2000"/>
              <a:t>是在不提出任何问题和不与被观察者交流的情况下记录人们的行为模式、调研客体和所发生的事件的系统过程。</a:t>
            </a:r>
            <a:endParaRPr lang="zh-CN" altLang="en-US" sz="2000"/>
          </a:p>
          <a:p>
            <a:pPr marL="377825" indent="-377825" eaLnBrk="0" hangingPunct="0">
              <a:spcBef>
                <a:spcPct val="0"/>
              </a:spcBef>
              <a:buNone/>
            </a:pPr>
            <a:endParaRPr lang="zh-CN" altLang="en-US" sz="2000" b="1"/>
          </a:p>
          <a:p>
            <a:pPr marL="377825" indent="-377825" eaLnBrk="0" hangingPunct="0">
              <a:spcBef>
                <a:spcPct val="0"/>
              </a:spcBef>
              <a:buNone/>
            </a:pPr>
            <a:r>
              <a:rPr lang="zh-CN" altLang="en-US" sz="2800" b="1"/>
              <a:t>对客体的要求</a:t>
            </a:r>
            <a:r>
              <a:rPr lang="zh-CN" altLang="en-US" sz="2000" b="1"/>
              <a:t>：</a:t>
            </a:r>
            <a:endParaRPr lang="zh-CN" altLang="en-US" sz="2000" b="1"/>
          </a:p>
          <a:p>
            <a:pPr marL="377825" indent="-377825" eaLnBrk="0" hangingPunct="0">
              <a:lnSpc>
                <a:spcPct val="120000"/>
              </a:lnSpc>
              <a:spcBef>
                <a:spcPct val="0"/>
              </a:spcBef>
              <a:buNone/>
            </a:pPr>
            <a:r>
              <a:rPr lang="zh-CN" altLang="en-US" sz="2000"/>
              <a:t>☆  信息必须是可以通过观察得到的；</a:t>
            </a:r>
            <a:endParaRPr lang="zh-CN" altLang="en-US" sz="2000"/>
          </a:p>
          <a:p>
            <a:pPr marL="377825" indent="-377825" eaLnBrk="0" hangingPunct="0">
              <a:lnSpc>
                <a:spcPct val="120000"/>
              </a:lnSpc>
              <a:spcBef>
                <a:spcPct val="0"/>
              </a:spcBef>
              <a:buNone/>
            </a:pPr>
            <a:r>
              <a:rPr lang="zh-CN" altLang="en-US" sz="2000"/>
              <a:t>☆  被调查的行为必须是重复性的，经常性的，并且在一定程度上是可以预测的；</a:t>
            </a:r>
            <a:endParaRPr lang="zh-CN" altLang="en-US" sz="2000"/>
          </a:p>
          <a:p>
            <a:pPr marL="377825" indent="-377825" eaLnBrk="0" hangingPunct="0">
              <a:lnSpc>
                <a:spcPct val="120000"/>
              </a:lnSpc>
              <a:spcBef>
                <a:spcPct val="0"/>
              </a:spcBef>
              <a:buNone/>
            </a:pPr>
            <a:r>
              <a:rPr lang="zh-CN" altLang="en-US" sz="2000"/>
              <a:t>☆  被观察的行为应具有相对稳定的一段持续时间；</a:t>
            </a:r>
            <a:endParaRPr lang="zh-CN" altLang="en-US" sz="2000"/>
          </a:p>
          <a:p>
            <a:pPr marL="377825" indent="-377825" eaLnBrk="0" hangingPunct="0">
              <a:spcBef>
                <a:spcPct val="0"/>
              </a:spcBef>
              <a:buNone/>
            </a:pPr>
            <a:endParaRPr lang="zh-CN" altLang="en-US" sz="2000"/>
          </a:p>
          <a:p>
            <a:pPr marL="377825" indent="-377825" eaLnBrk="0" hangingPunct="0">
              <a:spcBef>
                <a:spcPct val="0"/>
              </a:spcBef>
              <a:buNone/>
            </a:pPr>
            <a:r>
              <a:rPr lang="zh-CN" altLang="en-US" sz="2800" b="1"/>
              <a:t>应用：</a:t>
            </a:r>
            <a:endParaRPr lang="zh-CN" altLang="en-US" sz="2800" b="1"/>
          </a:p>
          <a:p>
            <a:pPr marL="377825" indent="-377825" eaLnBrk="0" hangingPunct="0">
              <a:spcBef>
                <a:spcPct val="0"/>
              </a:spcBef>
              <a:buNone/>
            </a:pPr>
            <a:r>
              <a:rPr lang="zh-CN" altLang="en-US" sz="2000" b="1"/>
              <a:t> </a:t>
            </a:r>
            <a:r>
              <a:rPr lang="en-US" altLang="zh-CN" sz="2000" b="1"/>
              <a:t>◇  </a:t>
            </a:r>
            <a:r>
              <a:rPr lang="zh-CN" altLang="en-US" sz="2000" b="1"/>
              <a:t>观察产品对公众的吸引力</a:t>
            </a:r>
            <a:r>
              <a:rPr lang="zh-CN" altLang="en-US" sz="2800" b="1"/>
              <a:t>；</a:t>
            </a:r>
            <a:endParaRPr lang="zh-CN" altLang="en-US" sz="2800" b="1"/>
          </a:p>
          <a:p>
            <a:pPr marL="377825" indent="-377825" eaLnBrk="0" hangingPunct="0">
              <a:spcBef>
                <a:spcPct val="0"/>
              </a:spcBef>
              <a:buNone/>
            </a:pPr>
            <a:r>
              <a:rPr lang="zh-CN" altLang="en-US" sz="2000" b="1"/>
              <a:t> </a:t>
            </a:r>
            <a:r>
              <a:rPr lang="en-US" altLang="zh-CN" sz="2000" b="1"/>
              <a:t>◇  </a:t>
            </a:r>
            <a:r>
              <a:rPr lang="zh-CN" altLang="en-US" sz="2000" b="1"/>
              <a:t>医学上的应用；</a:t>
            </a:r>
            <a:endParaRPr lang="zh-CN" altLang="en-US" sz="2000" b="1"/>
          </a:p>
          <a:p>
            <a:pPr marL="377825" indent="-377825" eaLnBrk="0" hangingPunct="0">
              <a:spcBef>
                <a:spcPct val="0"/>
              </a:spcBef>
              <a:buNone/>
            </a:pPr>
            <a:endParaRPr lang="zh-CN" altLang="en-US" sz="2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7650" name="标题 27649"/>
          <p:cNvSpPr>
            <a:spLocks noGrp="1"/>
          </p:cNvSpPr>
          <p:nvPr>
            <p:ph type="title"/>
          </p:nvPr>
        </p:nvSpPr>
        <p:spPr>
          <a:xfrm>
            <a:off x="685800" y="304800"/>
            <a:ext cx="8229600" cy="1143000"/>
          </a:xfrm>
        </p:spPr>
        <p:txBody>
          <a:bodyPr anchor="ctr"/>
          <a:p>
            <a:pPr algn="r"/>
            <a:r>
              <a:rPr lang="zh-CN" altLang="en-US" sz="3200" b="1"/>
              <a:t>观察技术</a:t>
            </a:r>
            <a:endParaRPr lang="zh-CN" altLang="en-US" sz="3200" b="1"/>
          </a:p>
        </p:txBody>
      </p:sp>
      <p:sp>
        <p:nvSpPr>
          <p:cNvPr id="27651" name="文本占位符 27650"/>
          <p:cNvSpPr>
            <a:spLocks noGrp="1"/>
          </p:cNvSpPr>
          <p:nvPr>
            <p:ph type="body" idx="1"/>
          </p:nvPr>
        </p:nvSpPr>
        <p:spPr>
          <a:xfrm>
            <a:off x="304800" y="1371600"/>
            <a:ext cx="8839200" cy="5105400"/>
          </a:xfrm>
        </p:spPr>
        <p:txBody>
          <a:bodyPr/>
          <a:p>
            <a:pPr marL="854075" indent="-854075" eaLnBrk="0" hangingPunct="0">
              <a:spcBef>
                <a:spcPct val="0"/>
              </a:spcBef>
              <a:buNone/>
            </a:pPr>
            <a:r>
              <a:rPr lang="zh-CN" altLang="en-US" sz="2800" b="1"/>
              <a:t>观察技术的类型：</a:t>
            </a:r>
            <a:endParaRPr lang="zh-CN" altLang="en-US" sz="2800" b="1"/>
          </a:p>
          <a:p>
            <a:pPr marL="854075" indent="-854075" eaLnBrk="0" hangingPunct="0">
              <a:lnSpc>
                <a:spcPct val="115000"/>
              </a:lnSpc>
              <a:spcBef>
                <a:spcPct val="0"/>
              </a:spcBef>
              <a:buNone/>
            </a:pPr>
            <a:r>
              <a:rPr lang="zh-CN" altLang="en-US" sz="2000"/>
              <a:t>      </a:t>
            </a:r>
            <a:r>
              <a:rPr lang="en-US" altLang="zh-CN" sz="2000"/>
              <a:t>◇ </a:t>
            </a:r>
            <a:r>
              <a:rPr lang="zh-CN" altLang="en-US" sz="2000"/>
              <a:t>自然与经过设计的观察；</a:t>
            </a:r>
            <a:endParaRPr lang="zh-CN" altLang="en-US" sz="2000"/>
          </a:p>
          <a:p>
            <a:pPr marL="854075" indent="-854075" eaLnBrk="0" hangingPunct="0">
              <a:lnSpc>
                <a:spcPct val="115000"/>
              </a:lnSpc>
              <a:spcBef>
                <a:spcPct val="0"/>
              </a:spcBef>
              <a:buNone/>
            </a:pPr>
            <a:r>
              <a:rPr lang="zh-CN" altLang="en-US" sz="2000"/>
              <a:t>      </a:t>
            </a:r>
            <a:r>
              <a:rPr lang="en-US" altLang="zh-CN" sz="2000"/>
              <a:t>◇ </a:t>
            </a:r>
            <a:r>
              <a:rPr lang="zh-CN" altLang="en-US" sz="2000"/>
              <a:t>结构性与非结构性观察；</a:t>
            </a:r>
            <a:endParaRPr lang="zh-CN" altLang="en-US" sz="2000"/>
          </a:p>
          <a:p>
            <a:pPr marL="854075" indent="-854075">
              <a:lnSpc>
                <a:spcPct val="115000"/>
              </a:lnSpc>
              <a:buNone/>
            </a:pPr>
            <a:r>
              <a:rPr lang="zh-CN" altLang="en-US" sz="2000"/>
              <a:t>      </a:t>
            </a:r>
            <a:r>
              <a:rPr lang="en-US" altLang="zh-CN" sz="2000"/>
              <a:t>◇ </a:t>
            </a:r>
            <a:r>
              <a:rPr lang="zh-CN" altLang="en-US" sz="2000"/>
              <a:t>公开的观察与掩饰的观察；</a:t>
            </a:r>
            <a:endParaRPr lang="zh-CN" altLang="en-US" sz="2000"/>
          </a:p>
          <a:p>
            <a:pPr marL="854075" indent="-854075">
              <a:lnSpc>
                <a:spcPct val="115000"/>
              </a:lnSpc>
              <a:buNone/>
            </a:pPr>
            <a:r>
              <a:rPr lang="zh-CN" altLang="en-US" sz="2000"/>
              <a:t>      </a:t>
            </a:r>
            <a:r>
              <a:rPr lang="en-US" altLang="zh-CN" sz="2000"/>
              <a:t>◇ </a:t>
            </a:r>
            <a:r>
              <a:rPr lang="zh-CN" altLang="en-US" sz="2000"/>
              <a:t>直接观察与间接观察；</a:t>
            </a:r>
            <a:endParaRPr lang="zh-CN" altLang="en-US" sz="2000"/>
          </a:p>
          <a:p>
            <a:pPr marL="854075" indent="-854075">
              <a:lnSpc>
                <a:spcPct val="115000"/>
              </a:lnSpc>
              <a:buNone/>
            </a:pPr>
            <a:r>
              <a:rPr lang="zh-CN" altLang="en-US" sz="2000"/>
              <a:t>      </a:t>
            </a:r>
            <a:r>
              <a:rPr lang="en-US" altLang="zh-CN" sz="2000"/>
              <a:t>◇ </a:t>
            </a:r>
            <a:r>
              <a:rPr lang="zh-CN" altLang="en-US" sz="2000"/>
              <a:t>人员与机器的观察；</a:t>
            </a:r>
            <a:endParaRPr lang="zh-CN" altLang="en-US" sz="2000"/>
          </a:p>
          <a:p>
            <a:pPr marL="854075" indent="-854075">
              <a:lnSpc>
                <a:spcPct val="110000"/>
              </a:lnSpc>
              <a:buNone/>
            </a:pPr>
            <a:r>
              <a:rPr lang="zh-CN" altLang="en-US" sz="2000" b="1"/>
              <a:t>          人员观察：                    机器观察：</a:t>
            </a:r>
            <a:endParaRPr lang="zh-CN" altLang="en-US" sz="2000" b="1"/>
          </a:p>
          <a:p>
            <a:pPr marL="854075" indent="-854075">
              <a:lnSpc>
                <a:spcPct val="110000"/>
              </a:lnSpc>
              <a:buNone/>
            </a:pPr>
            <a:r>
              <a:rPr lang="zh-CN" altLang="en-US" sz="2000"/>
              <a:t>           ＊ 神秘购物者                ＊交通流量计数器</a:t>
            </a:r>
            <a:endParaRPr lang="zh-CN" altLang="en-US" sz="2000"/>
          </a:p>
          <a:p>
            <a:pPr marL="854075" indent="-854075">
              <a:lnSpc>
                <a:spcPct val="110000"/>
              </a:lnSpc>
              <a:buNone/>
            </a:pPr>
            <a:r>
              <a:rPr lang="zh-CN" altLang="en-US" sz="2000"/>
              <a:t>           ＊ 单向镜观察                 ＊生理测量（脑电图，</a:t>
            </a:r>
            <a:r>
              <a:rPr lang="en-US" altLang="zh-CN" sz="2000"/>
              <a:t>CT</a:t>
            </a:r>
            <a:r>
              <a:rPr lang="zh-CN" altLang="en-US" sz="2000"/>
              <a:t>，</a:t>
            </a:r>
            <a:r>
              <a:rPr lang="en-US" altLang="zh-CN" sz="2000"/>
              <a:t>MRI</a:t>
            </a:r>
            <a:r>
              <a:rPr lang="zh-CN" altLang="en-US" sz="2000"/>
              <a:t>等）</a:t>
            </a:r>
            <a:endParaRPr lang="zh-CN" altLang="en-US" sz="2000"/>
          </a:p>
          <a:p>
            <a:pPr marL="854075" indent="-854075">
              <a:lnSpc>
                <a:spcPct val="110000"/>
              </a:lnSpc>
              <a:buNone/>
            </a:pPr>
            <a:r>
              <a:rPr lang="zh-CN" altLang="en-US" sz="2000"/>
              <a:t>           ＊ 内容分析                     ＊意见与行为  测量（阅读器，电视监测器等）</a:t>
            </a:r>
            <a:endParaRPr lang="zh-CN" altLang="en-US" sz="2000"/>
          </a:p>
          <a:p>
            <a:pPr marL="854075" indent="-854075">
              <a:lnSpc>
                <a:spcPct val="110000"/>
              </a:lnSpc>
              <a:buNone/>
            </a:pPr>
            <a:r>
              <a:rPr lang="zh-CN" altLang="en-US" sz="2000"/>
              <a:t>           ＊ 人文调查</a:t>
            </a:r>
            <a:endParaRPr lang="zh-CN" altLang="en-US" sz="2000"/>
          </a:p>
          <a:p>
            <a:pPr marL="854075" indent="-854075">
              <a:lnSpc>
                <a:spcPct val="110000"/>
              </a:lnSpc>
              <a:buNone/>
            </a:pPr>
            <a:r>
              <a:rPr lang="zh-CN" altLang="en-US" sz="2000"/>
              <a:t>           ＊ 审计</a:t>
            </a:r>
            <a:endParaRPr lang="zh-CN" altLang="en-US" sz="2000"/>
          </a:p>
          <a:p>
            <a:pPr marL="854075" indent="-854075">
              <a:lnSpc>
                <a:spcPct val="110000"/>
              </a:lnSpc>
              <a:buNone/>
            </a:pPr>
            <a:endParaRPr lang="zh-CN" altLang="en-US" sz="2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8674" name="标题 28673"/>
          <p:cNvSpPr>
            <a:spLocks noGrp="1"/>
          </p:cNvSpPr>
          <p:nvPr>
            <p:ph type="title"/>
          </p:nvPr>
        </p:nvSpPr>
        <p:spPr>
          <a:xfrm>
            <a:off x="685800" y="304800"/>
            <a:ext cx="8229600" cy="1143000"/>
          </a:xfrm>
        </p:spPr>
        <p:txBody>
          <a:bodyPr anchor="ctr"/>
          <a:p>
            <a:pPr algn="r"/>
            <a:r>
              <a:rPr lang="zh-CN" altLang="en-US" sz="3200" b="1"/>
              <a:t>观察技术</a:t>
            </a:r>
            <a:endParaRPr lang="zh-CN" altLang="en-US" sz="3200" b="1"/>
          </a:p>
        </p:txBody>
      </p:sp>
      <p:sp>
        <p:nvSpPr>
          <p:cNvPr id="28675" name="文本占位符 28674"/>
          <p:cNvSpPr>
            <a:spLocks noGrp="1"/>
          </p:cNvSpPr>
          <p:nvPr>
            <p:ph type="body" idx="1"/>
          </p:nvPr>
        </p:nvSpPr>
        <p:spPr>
          <a:xfrm>
            <a:off x="685800" y="1371600"/>
            <a:ext cx="8229600" cy="5105400"/>
          </a:xfrm>
        </p:spPr>
        <p:txBody>
          <a:bodyPr/>
          <a:p>
            <a:pPr marL="576580" indent="-576580">
              <a:lnSpc>
                <a:spcPct val="110000"/>
              </a:lnSpc>
              <a:buNone/>
            </a:pPr>
            <a:r>
              <a:rPr lang="zh-CN" altLang="en-US" sz="2800" b="1"/>
              <a:t>观察技术的优点：</a:t>
            </a:r>
            <a:endParaRPr lang="zh-CN" altLang="en-US" sz="2800" b="1"/>
          </a:p>
          <a:p>
            <a:pPr marL="576580" indent="-576580">
              <a:lnSpc>
                <a:spcPct val="110000"/>
              </a:lnSpc>
              <a:buNone/>
            </a:pPr>
            <a:r>
              <a:rPr lang="zh-CN" altLang="en-US" sz="2000" b="1"/>
              <a:t>    </a:t>
            </a:r>
            <a:r>
              <a:rPr lang="en-US" altLang="zh-CN" sz="2000" b="1"/>
              <a:t>◇  </a:t>
            </a:r>
            <a:r>
              <a:rPr lang="zh-CN" altLang="en-US" sz="2000" b="1"/>
              <a:t>对于发生的事件可以提供比提问更深入的观察；</a:t>
            </a:r>
            <a:endParaRPr lang="zh-CN" altLang="en-US" sz="2000" b="1"/>
          </a:p>
          <a:p>
            <a:pPr marL="576580" indent="-576580">
              <a:lnSpc>
                <a:spcPct val="110000"/>
              </a:lnSpc>
              <a:buNone/>
            </a:pPr>
            <a:r>
              <a:rPr lang="zh-CN" altLang="en-US" sz="2000" b="1"/>
              <a:t>    </a:t>
            </a:r>
            <a:r>
              <a:rPr lang="en-US" altLang="zh-CN" sz="2000" b="1"/>
              <a:t>◇  </a:t>
            </a:r>
            <a:r>
              <a:rPr lang="zh-CN" altLang="en-US" sz="2000" b="1"/>
              <a:t>可提供对事件发生行为的记录，而不是依靠回忆记录；</a:t>
            </a:r>
            <a:endParaRPr lang="zh-CN" altLang="en-US" sz="2000" b="1"/>
          </a:p>
          <a:p>
            <a:pPr marL="576580" indent="-576580">
              <a:lnSpc>
                <a:spcPct val="110000"/>
              </a:lnSpc>
              <a:buNone/>
            </a:pPr>
            <a:endParaRPr lang="zh-CN" altLang="en-US" sz="2000" b="1"/>
          </a:p>
          <a:p>
            <a:pPr marL="576580" indent="-576580">
              <a:lnSpc>
                <a:spcPct val="110000"/>
              </a:lnSpc>
              <a:buNone/>
            </a:pPr>
            <a:r>
              <a:rPr lang="zh-CN" altLang="en-US" sz="2800" b="1"/>
              <a:t>观察技术的限制性：</a:t>
            </a:r>
            <a:endParaRPr lang="zh-CN" altLang="en-US" sz="2800" b="1"/>
          </a:p>
          <a:p>
            <a:pPr marL="576580" indent="-576580">
              <a:lnSpc>
                <a:spcPct val="110000"/>
              </a:lnSpc>
              <a:buNone/>
            </a:pPr>
            <a:r>
              <a:rPr lang="zh-CN" altLang="en-US" sz="2000" b="1"/>
              <a:t>    </a:t>
            </a:r>
            <a:r>
              <a:rPr lang="en-US" altLang="zh-CN" sz="2000" b="1"/>
              <a:t>◇  </a:t>
            </a:r>
            <a:r>
              <a:rPr lang="zh-CN" altLang="en-US" sz="2000" b="1"/>
              <a:t>由于只有行为和自然的物理特征才可以被观察到，调研者了解不到人们的动机、态度、想法和情感等；</a:t>
            </a:r>
            <a:endParaRPr lang="zh-CN" altLang="en-US" sz="2000" b="1"/>
          </a:p>
          <a:p>
            <a:pPr marL="576580" indent="-576580">
              <a:lnSpc>
                <a:spcPct val="110000"/>
              </a:lnSpc>
              <a:buNone/>
            </a:pPr>
            <a:r>
              <a:rPr lang="zh-CN" altLang="en-US" sz="2000" b="1"/>
              <a:t>    </a:t>
            </a:r>
            <a:r>
              <a:rPr lang="en-US" altLang="zh-CN" sz="2000" b="1"/>
              <a:t>◇  </a:t>
            </a:r>
            <a:r>
              <a:rPr lang="zh-CN" altLang="en-US" sz="2000" b="1"/>
              <a:t>时效性差：被观察者当前的行为并不代表未来的行为；</a:t>
            </a:r>
            <a:endParaRPr lang="zh-CN" altLang="en-US" sz="2000" b="1"/>
          </a:p>
          <a:p>
            <a:pPr marL="576580" indent="-576580">
              <a:lnSpc>
                <a:spcPct val="110000"/>
              </a:lnSpc>
              <a:buNone/>
            </a:pPr>
            <a:r>
              <a:rPr lang="zh-CN" altLang="en-US" sz="2000" b="1"/>
              <a:t>    </a:t>
            </a:r>
            <a:r>
              <a:rPr lang="en-US" altLang="zh-CN" sz="2000" b="1"/>
              <a:t>◇  </a:t>
            </a:r>
            <a:r>
              <a:rPr lang="zh-CN" altLang="en-US" sz="2000" b="1"/>
              <a:t>需要受过严格训练的观察者；</a:t>
            </a:r>
            <a:endParaRPr lang="zh-CN" altLang="en-US" sz="2000" b="1"/>
          </a:p>
          <a:p>
            <a:pPr marL="576580" indent="-576580">
              <a:lnSpc>
                <a:spcPct val="110000"/>
              </a:lnSpc>
              <a:buNone/>
            </a:pPr>
            <a:r>
              <a:rPr lang="zh-CN" altLang="en-US" sz="2000" b="1"/>
              <a:t>    </a:t>
            </a:r>
            <a:r>
              <a:rPr lang="en-US" altLang="zh-CN" sz="2000" b="1"/>
              <a:t>◇  </a:t>
            </a:r>
            <a:r>
              <a:rPr lang="zh-CN" altLang="en-US" sz="2000" b="1"/>
              <a:t>解释数据时会有困难；</a:t>
            </a:r>
            <a:endParaRPr lang="zh-CN" altLang="en-US" sz="2000" b="1"/>
          </a:p>
          <a:p>
            <a:pPr marL="576580" indent="-576580">
              <a:lnSpc>
                <a:spcPct val="110000"/>
              </a:lnSpc>
              <a:buNone/>
            </a:pPr>
            <a:r>
              <a:rPr lang="zh-CN" altLang="en-US" sz="2000" b="1"/>
              <a:t>    </a:t>
            </a:r>
            <a:r>
              <a:rPr lang="en-US" altLang="zh-CN" sz="2000" b="1"/>
              <a:t>◇  </a:t>
            </a:r>
            <a:r>
              <a:rPr lang="zh-CN" altLang="en-US" sz="2000" b="1"/>
              <a:t>如被观察者得知正受观察，他们的行为可能与平时有所差异，容易产生误差；</a:t>
            </a:r>
            <a:endParaRPr lang="zh-CN" altLang="en-US" sz="2000"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9698" name="标题 29697"/>
          <p:cNvSpPr>
            <a:spLocks noGrp="1"/>
          </p:cNvSpPr>
          <p:nvPr>
            <p:ph type="title"/>
          </p:nvPr>
        </p:nvSpPr>
        <p:spPr>
          <a:xfrm>
            <a:off x="685800" y="304800"/>
            <a:ext cx="8229600" cy="1143000"/>
          </a:xfrm>
        </p:spPr>
        <p:txBody>
          <a:bodyPr anchor="ctr"/>
          <a:p>
            <a:pPr algn="r"/>
            <a:r>
              <a:rPr lang="zh-CN" altLang="en-US" sz="3200" b="1"/>
              <a:t>定性研究</a:t>
            </a:r>
            <a:endParaRPr lang="zh-CN" altLang="en-US" sz="3200" b="1"/>
          </a:p>
        </p:txBody>
      </p:sp>
      <p:sp>
        <p:nvSpPr>
          <p:cNvPr id="29699" name="文本占位符 29698"/>
          <p:cNvSpPr>
            <a:spLocks noGrp="1"/>
          </p:cNvSpPr>
          <p:nvPr>
            <p:ph type="body" idx="1"/>
          </p:nvPr>
        </p:nvSpPr>
        <p:spPr>
          <a:xfrm>
            <a:off x="685800" y="1371600"/>
            <a:ext cx="8229600" cy="5105400"/>
          </a:xfrm>
        </p:spPr>
        <p:txBody>
          <a:bodyPr/>
          <a:p>
            <a:pPr marL="0" indent="0">
              <a:lnSpc>
                <a:spcPct val="110000"/>
              </a:lnSpc>
              <a:buNone/>
            </a:pPr>
            <a:r>
              <a:rPr lang="zh-CN" altLang="en-US" sz="2800" b="1"/>
              <a:t>定性研究定义：</a:t>
            </a:r>
            <a:endParaRPr lang="zh-CN" altLang="en-US" sz="2800" b="1"/>
          </a:p>
          <a:p>
            <a:pPr marL="0" indent="0">
              <a:lnSpc>
                <a:spcPct val="160000"/>
              </a:lnSpc>
              <a:buNone/>
            </a:pPr>
            <a:r>
              <a:rPr lang="zh-CN" altLang="en-US" sz="2000" b="1"/>
              <a:t>       定性研究是用来回答“为什么”的研究方法。实际上定性研究意味着调研结果是没有经过量化或者定量分析的。</a:t>
            </a:r>
            <a:endParaRPr lang="zh-CN" altLang="en-US" sz="2000" b="1"/>
          </a:p>
          <a:p>
            <a:pPr marL="0" indent="0">
              <a:lnSpc>
                <a:spcPct val="110000"/>
              </a:lnSpc>
              <a:buNone/>
            </a:pPr>
            <a:endParaRPr lang="zh-CN" altLang="en-US" sz="2800" b="1"/>
          </a:p>
          <a:p>
            <a:pPr marL="0" indent="0">
              <a:lnSpc>
                <a:spcPct val="110000"/>
              </a:lnSpc>
              <a:buNone/>
            </a:pPr>
            <a:r>
              <a:rPr lang="zh-CN" altLang="en-US" sz="2800" b="1"/>
              <a:t>定性研究可以提供：</a:t>
            </a:r>
            <a:endParaRPr lang="zh-CN" altLang="en-US" sz="2800" b="1"/>
          </a:p>
          <a:p>
            <a:pPr marL="0" indent="0">
              <a:lnSpc>
                <a:spcPct val="180000"/>
              </a:lnSpc>
              <a:buNone/>
            </a:pPr>
            <a:r>
              <a:rPr lang="zh-CN" altLang="en-US" sz="2000" b="1"/>
              <a:t>     </a:t>
            </a:r>
            <a:r>
              <a:rPr lang="en-US" altLang="zh-CN" sz="2000" b="1"/>
              <a:t>◇  </a:t>
            </a:r>
            <a:r>
              <a:rPr lang="zh-CN" altLang="en-US" sz="2000" b="1"/>
              <a:t>对行为的理解；</a:t>
            </a:r>
            <a:endParaRPr lang="zh-CN" altLang="en-US" sz="2000" b="1"/>
          </a:p>
          <a:p>
            <a:pPr marL="0" indent="0">
              <a:lnSpc>
                <a:spcPct val="180000"/>
              </a:lnSpc>
              <a:buNone/>
            </a:pPr>
            <a:r>
              <a:rPr lang="zh-CN" altLang="en-US" sz="2000" b="1"/>
              <a:t>     </a:t>
            </a:r>
            <a:r>
              <a:rPr lang="en-US" altLang="zh-CN" sz="2000" b="1"/>
              <a:t>◇ </a:t>
            </a:r>
            <a:r>
              <a:rPr lang="zh-CN" altLang="en-US" sz="2000" b="1"/>
              <a:t>了解市场上发生的事情；</a:t>
            </a:r>
            <a:endParaRPr lang="zh-CN" altLang="en-US" sz="2000" b="1"/>
          </a:p>
          <a:p>
            <a:pPr marL="0" indent="0">
              <a:lnSpc>
                <a:spcPct val="180000"/>
              </a:lnSpc>
              <a:buNone/>
            </a:pPr>
            <a:r>
              <a:rPr lang="zh-CN" altLang="en-US" sz="2000" b="1"/>
              <a:t>     </a:t>
            </a:r>
            <a:r>
              <a:rPr lang="en-US" altLang="zh-CN" sz="2000" b="1"/>
              <a:t>◇  </a:t>
            </a:r>
            <a:r>
              <a:rPr lang="zh-CN" altLang="en-US" sz="2000" b="1"/>
              <a:t>解释被访者的行为；</a:t>
            </a:r>
            <a:endParaRPr lang="zh-CN" altLang="en-US" sz="2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0722" name="标题 30721"/>
          <p:cNvSpPr>
            <a:spLocks noGrp="1"/>
          </p:cNvSpPr>
          <p:nvPr>
            <p:ph type="title"/>
          </p:nvPr>
        </p:nvSpPr>
        <p:spPr>
          <a:xfrm>
            <a:off x="685800" y="304800"/>
            <a:ext cx="8229600" cy="1143000"/>
          </a:xfrm>
        </p:spPr>
        <p:txBody>
          <a:bodyPr anchor="ctr"/>
          <a:p>
            <a:pPr algn="r"/>
            <a:r>
              <a:rPr lang="zh-CN" altLang="en-US" sz="3200" b="1"/>
              <a:t>定性研究</a:t>
            </a:r>
            <a:endParaRPr lang="zh-CN" altLang="en-US" sz="3200" b="1"/>
          </a:p>
        </p:txBody>
      </p:sp>
      <p:sp>
        <p:nvSpPr>
          <p:cNvPr id="30723" name="文本占位符 30722"/>
          <p:cNvSpPr>
            <a:spLocks noGrp="1"/>
          </p:cNvSpPr>
          <p:nvPr>
            <p:ph type="body" idx="1"/>
          </p:nvPr>
        </p:nvSpPr>
        <p:spPr>
          <a:xfrm>
            <a:off x="685800" y="1371600"/>
            <a:ext cx="8229600" cy="5105400"/>
          </a:xfrm>
        </p:spPr>
        <p:txBody>
          <a:bodyPr/>
          <a:p>
            <a:pPr marL="854075" indent="-854075">
              <a:lnSpc>
                <a:spcPct val="110000"/>
              </a:lnSpc>
              <a:buNone/>
            </a:pPr>
            <a:r>
              <a:rPr lang="en-US" altLang="zh-CN" sz="2800" b="1"/>
              <a:t> </a:t>
            </a:r>
            <a:r>
              <a:rPr lang="zh-CN" altLang="en-US" sz="2800" b="1"/>
              <a:t>定性研究类型：</a:t>
            </a:r>
            <a:endParaRPr lang="zh-CN" altLang="en-US" sz="2800" b="1"/>
          </a:p>
          <a:p>
            <a:pPr marL="854075" indent="-854075">
              <a:lnSpc>
                <a:spcPct val="110000"/>
              </a:lnSpc>
              <a:buNone/>
            </a:pPr>
            <a:r>
              <a:rPr lang="zh-CN" altLang="en-US" sz="2800" b="1"/>
              <a:t>    </a:t>
            </a:r>
            <a:r>
              <a:rPr lang="en-US" altLang="zh-CN" sz="2400" b="1"/>
              <a:t>◆ </a:t>
            </a:r>
            <a:r>
              <a:rPr lang="zh-CN" altLang="en-US" sz="2400" b="1"/>
              <a:t>座谈会（焦点小组访谈）</a:t>
            </a:r>
            <a:endParaRPr lang="zh-CN" altLang="en-US" sz="2400" b="1"/>
          </a:p>
          <a:p>
            <a:pPr marL="854075" indent="-854075">
              <a:lnSpc>
                <a:spcPct val="110000"/>
              </a:lnSpc>
              <a:buNone/>
            </a:pPr>
            <a:endParaRPr lang="zh-CN" altLang="en-US" sz="2400" b="1"/>
          </a:p>
          <a:p>
            <a:pPr marL="854075" indent="-854075">
              <a:lnSpc>
                <a:spcPct val="110000"/>
              </a:lnSpc>
              <a:buNone/>
            </a:pPr>
            <a:r>
              <a:rPr lang="zh-CN" altLang="en-US" sz="2400" b="1"/>
              <a:t>     </a:t>
            </a:r>
            <a:r>
              <a:rPr lang="en-US" altLang="zh-CN" sz="2400" b="1"/>
              <a:t>◆ </a:t>
            </a:r>
            <a:r>
              <a:rPr lang="zh-CN" altLang="en-US" sz="2400" b="1"/>
              <a:t>深访</a:t>
            </a:r>
            <a:endParaRPr lang="zh-CN" altLang="en-US" sz="2400" b="1"/>
          </a:p>
          <a:p>
            <a:pPr marL="854075" indent="-854075">
              <a:lnSpc>
                <a:spcPct val="110000"/>
              </a:lnSpc>
              <a:buNone/>
            </a:pPr>
            <a:endParaRPr lang="zh-CN" altLang="en-US" sz="2400" b="1"/>
          </a:p>
          <a:p>
            <a:pPr marL="854075" indent="-854075">
              <a:lnSpc>
                <a:spcPct val="110000"/>
              </a:lnSpc>
              <a:buNone/>
            </a:pPr>
            <a:r>
              <a:rPr lang="zh-CN" altLang="en-US" sz="2400" b="1"/>
              <a:t>     </a:t>
            </a:r>
            <a:endParaRPr lang="zh-CN" altLang="en-US" sz="2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1746" name="标题 31745"/>
          <p:cNvSpPr>
            <a:spLocks noGrp="1"/>
          </p:cNvSpPr>
          <p:nvPr>
            <p:ph type="title"/>
          </p:nvPr>
        </p:nvSpPr>
        <p:spPr>
          <a:xfrm>
            <a:off x="685800" y="304800"/>
            <a:ext cx="8229600" cy="1143000"/>
          </a:xfrm>
        </p:spPr>
        <p:txBody>
          <a:bodyPr anchor="ctr"/>
          <a:p>
            <a:pPr algn="r"/>
            <a:r>
              <a:rPr lang="zh-CN" altLang="en-US" sz="3200" b="1"/>
              <a:t>定性研究</a:t>
            </a:r>
            <a:endParaRPr lang="zh-CN" altLang="en-US" sz="3200" b="1"/>
          </a:p>
        </p:txBody>
      </p:sp>
      <p:sp>
        <p:nvSpPr>
          <p:cNvPr id="31747" name="文本占位符 31746"/>
          <p:cNvSpPr>
            <a:spLocks noGrp="1"/>
          </p:cNvSpPr>
          <p:nvPr>
            <p:ph type="body" idx="1"/>
          </p:nvPr>
        </p:nvSpPr>
        <p:spPr>
          <a:xfrm>
            <a:off x="685800" y="1371600"/>
            <a:ext cx="8229600" cy="5105400"/>
          </a:xfrm>
        </p:spPr>
        <p:txBody>
          <a:bodyPr/>
          <a:p>
            <a:pPr marL="854075" indent="-854075">
              <a:lnSpc>
                <a:spcPct val="110000"/>
              </a:lnSpc>
              <a:buNone/>
            </a:pPr>
            <a:r>
              <a:rPr lang="en-US" altLang="zh-CN" b="1"/>
              <a:t> </a:t>
            </a:r>
            <a:r>
              <a:rPr lang="zh-CN" altLang="en-US" b="1"/>
              <a:t>定性研究的应用：</a:t>
            </a:r>
            <a:endParaRPr lang="zh-CN" altLang="en-US" b="1"/>
          </a:p>
          <a:p>
            <a:pPr marL="854075" indent="-854075">
              <a:lnSpc>
                <a:spcPct val="110000"/>
              </a:lnSpc>
              <a:buNone/>
            </a:pPr>
            <a:r>
              <a:rPr lang="en-US" altLang="zh-CN" sz="2800" b="1"/>
              <a:t>◆   </a:t>
            </a:r>
            <a:r>
              <a:rPr lang="zh-CN" altLang="en-US" sz="2800" b="1"/>
              <a:t>探索和理解：</a:t>
            </a:r>
            <a:endParaRPr lang="zh-CN" altLang="en-US" sz="2800" b="1"/>
          </a:p>
          <a:p>
            <a:pPr marL="854075" indent="-854075">
              <a:lnSpc>
                <a:spcPct val="110000"/>
              </a:lnSpc>
              <a:buNone/>
            </a:pPr>
            <a:r>
              <a:rPr lang="zh-CN" altLang="en-US" sz="2000"/>
              <a:t>         ☆  行为</a:t>
            </a:r>
            <a:endParaRPr lang="zh-CN" altLang="en-US" sz="2000"/>
          </a:p>
          <a:p>
            <a:pPr marL="854075" indent="-854075">
              <a:lnSpc>
                <a:spcPct val="110000"/>
              </a:lnSpc>
              <a:buNone/>
            </a:pPr>
            <a:r>
              <a:rPr lang="zh-CN" altLang="en-US" sz="2000"/>
              <a:t>         ☆  态度</a:t>
            </a:r>
            <a:endParaRPr lang="zh-CN" altLang="en-US" sz="2000"/>
          </a:p>
          <a:p>
            <a:pPr marL="854075" indent="-854075">
              <a:lnSpc>
                <a:spcPct val="110000"/>
              </a:lnSpc>
              <a:buNone/>
            </a:pPr>
            <a:r>
              <a:rPr lang="zh-CN" altLang="en-US" sz="2000"/>
              <a:t>         ☆  问题</a:t>
            </a:r>
            <a:endParaRPr lang="zh-CN" altLang="en-US" sz="2000"/>
          </a:p>
          <a:p>
            <a:pPr marL="854075" indent="-854075">
              <a:lnSpc>
                <a:spcPct val="110000"/>
              </a:lnSpc>
              <a:buNone/>
            </a:pPr>
            <a:r>
              <a:rPr lang="zh-CN" altLang="en-US" sz="2000"/>
              <a:t>         ☆  术语</a:t>
            </a:r>
            <a:endParaRPr lang="zh-CN" altLang="en-US" sz="2000"/>
          </a:p>
          <a:p>
            <a:pPr marL="854075" indent="-854075">
              <a:lnSpc>
                <a:spcPct val="110000"/>
              </a:lnSpc>
              <a:buNone/>
            </a:pPr>
            <a:r>
              <a:rPr lang="en-US" altLang="zh-CN" sz="2800" b="1"/>
              <a:t>◆  </a:t>
            </a:r>
            <a:r>
              <a:rPr lang="zh-CN" altLang="en-US" sz="2800" b="1"/>
              <a:t>评价：</a:t>
            </a:r>
            <a:endParaRPr lang="zh-CN" altLang="en-US" sz="2800" b="1"/>
          </a:p>
          <a:p>
            <a:pPr marL="854075" indent="-854075">
              <a:lnSpc>
                <a:spcPct val="110000"/>
              </a:lnSpc>
              <a:buNone/>
            </a:pPr>
            <a:r>
              <a:rPr lang="zh-CN" altLang="en-US" sz="2000"/>
              <a:t>         ☆  概念</a:t>
            </a:r>
            <a:endParaRPr lang="zh-CN" altLang="en-US" sz="2000"/>
          </a:p>
          <a:p>
            <a:pPr marL="854075" indent="-854075">
              <a:lnSpc>
                <a:spcPct val="110000"/>
              </a:lnSpc>
              <a:buNone/>
            </a:pPr>
            <a:r>
              <a:rPr lang="zh-CN" altLang="en-US" sz="2000"/>
              <a:t>         ☆  促销</a:t>
            </a:r>
            <a:endParaRPr lang="zh-CN" altLang="en-US" sz="2000"/>
          </a:p>
          <a:p>
            <a:pPr marL="854075" indent="-854075">
              <a:lnSpc>
                <a:spcPct val="110000"/>
              </a:lnSpc>
              <a:buNone/>
            </a:pPr>
            <a:r>
              <a:rPr lang="zh-CN" altLang="en-US" sz="2000"/>
              <a:t>         ☆  广告</a:t>
            </a:r>
            <a:endParaRPr lang="zh-CN" altLang="en-US" sz="2000"/>
          </a:p>
          <a:p>
            <a:pPr marL="854075" indent="-854075">
              <a:lnSpc>
                <a:spcPct val="110000"/>
              </a:lnSpc>
              <a:buNone/>
            </a:pPr>
            <a:r>
              <a:rPr lang="en-US" altLang="zh-CN" sz="2400" b="1"/>
              <a:t>◆  </a:t>
            </a:r>
            <a:r>
              <a:rPr lang="zh-CN" altLang="en-US" sz="2400" b="1"/>
              <a:t>为定量研究提供基础：</a:t>
            </a:r>
            <a:endParaRPr lang="zh-CN" altLang="en-US" sz="2400" b="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2770" name="标题 32769"/>
          <p:cNvSpPr>
            <a:spLocks noGrp="1"/>
          </p:cNvSpPr>
          <p:nvPr>
            <p:ph type="title"/>
          </p:nvPr>
        </p:nvSpPr>
        <p:spPr>
          <a:xfrm>
            <a:off x="685800" y="304800"/>
            <a:ext cx="8229600" cy="1143000"/>
          </a:xfrm>
        </p:spPr>
        <p:txBody>
          <a:bodyPr anchor="ctr"/>
          <a:p>
            <a:pPr algn="r"/>
            <a:r>
              <a:rPr lang="zh-CN" altLang="en-US" sz="3200" b="1"/>
              <a:t>定性研究</a:t>
            </a:r>
            <a:endParaRPr lang="zh-CN" altLang="en-US" sz="3200" b="1"/>
          </a:p>
        </p:txBody>
      </p:sp>
      <p:sp>
        <p:nvSpPr>
          <p:cNvPr id="32771" name="文本占位符 32770"/>
          <p:cNvSpPr>
            <a:spLocks noGrp="1"/>
          </p:cNvSpPr>
          <p:nvPr>
            <p:ph type="body" idx="1"/>
          </p:nvPr>
        </p:nvSpPr>
        <p:spPr>
          <a:xfrm>
            <a:off x="685800" y="1371600"/>
            <a:ext cx="8229600" cy="5105400"/>
          </a:xfrm>
        </p:spPr>
        <p:txBody>
          <a:bodyPr/>
          <a:p>
            <a:pPr marL="675005" indent="-675005">
              <a:lnSpc>
                <a:spcPct val="110000"/>
              </a:lnSpc>
              <a:buNone/>
            </a:pPr>
            <a:r>
              <a:rPr lang="zh-CN" altLang="en-US" sz="2800" b="1"/>
              <a:t>定性研究的局限性：</a:t>
            </a:r>
            <a:endParaRPr lang="zh-CN" altLang="en-US" sz="2800" b="1"/>
          </a:p>
          <a:p>
            <a:pPr marL="675005" indent="-675005">
              <a:lnSpc>
                <a:spcPct val="180000"/>
              </a:lnSpc>
              <a:buNone/>
            </a:pPr>
            <a:r>
              <a:rPr lang="zh-CN" altLang="en-US" sz="2000" b="1"/>
              <a:t>     </a:t>
            </a:r>
            <a:r>
              <a:rPr lang="en-US" altLang="zh-CN" sz="2000" b="1"/>
              <a:t>◆  </a:t>
            </a:r>
            <a:r>
              <a:rPr lang="zh-CN" altLang="en-US" sz="2000" b="1"/>
              <a:t>营销组合的细微差别经常会导致营销工作的成败，定性调研不可能像大范围的定量调研一样区分这种差异；</a:t>
            </a:r>
            <a:endParaRPr lang="zh-CN" altLang="en-US" sz="2000" b="1"/>
          </a:p>
          <a:p>
            <a:pPr marL="675005" indent="-675005">
              <a:lnSpc>
                <a:spcPct val="180000"/>
              </a:lnSpc>
              <a:buNone/>
            </a:pPr>
            <a:r>
              <a:rPr lang="zh-CN" altLang="en-US" sz="2000" b="1"/>
              <a:t>     </a:t>
            </a:r>
            <a:r>
              <a:rPr lang="en-US" altLang="zh-CN" sz="2000" b="1"/>
              <a:t>◆  </a:t>
            </a:r>
            <a:r>
              <a:rPr lang="zh-CN" altLang="en-US" sz="2000" b="1"/>
              <a:t>定性调研并不一定能够反映出调研者所感性趣的人群；</a:t>
            </a:r>
            <a:endParaRPr lang="zh-CN" altLang="en-US" sz="2000" b="1"/>
          </a:p>
          <a:p>
            <a:pPr marL="675005" indent="-675005">
              <a:lnSpc>
                <a:spcPct val="180000"/>
              </a:lnSpc>
              <a:buNone/>
            </a:pPr>
            <a:r>
              <a:rPr lang="zh-CN" altLang="en-US" sz="2000" b="1"/>
              <a:t>     </a:t>
            </a:r>
            <a:r>
              <a:rPr lang="en-US" altLang="zh-CN" sz="2000" b="1"/>
              <a:t>◆  </a:t>
            </a:r>
            <a:r>
              <a:rPr lang="zh-CN" altLang="en-US" sz="2000" b="1"/>
              <a:t>由于定性调查的执行方的素质和能力，往往使获得的调查数据与实际的可能相差很大；</a:t>
            </a:r>
            <a:endParaRPr lang="zh-CN" altLang="en-US" sz="2000" b="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3794" name="标题 33793"/>
          <p:cNvSpPr>
            <a:spLocks noGrp="1"/>
          </p:cNvSpPr>
          <p:nvPr>
            <p:ph type="title"/>
          </p:nvPr>
        </p:nvSpPr>
        <p:spPr>
          <a:xfrm>
            <a:off x="685800" y="304800"/>
            <a:ext cx="8229600" cy="1143000"/>
          </a:xfrm>
        </p:spPr>
        <p:txBody>
          <a:bodyPr anchor="ctr"/>
          <a:p>
            <a:pPr algn="r"/>
            <a:r>
              <a:rPr lang="zh-CN" altLang="en-US" sz="3200" b="1"/>
              <a:t>定量研究</a:t>
            </a:r>
            <a:endParaRPr lang="zh-CN" altLang="en-US" sz="3200" b="1"/>
          </a:p>
        </p:txBody>
      </p:sp>
      <p:sp>
        <p:nvSpPr>
          <p:cNvPr id="33795" name="文本占位符 33794"/>
          <p:cNvSpPr>
            <a:spLocks noGrp="1"/>
          </p:cNvSpPr>
          <p:nvPr>
            <p:ph type="body" idx="1"/>
          </p:nvPr>
        </p:nvSpPr>
        <p:spPr>
          <a:xfrm>
            <a:off x="685800" y="1371600"/>
            <a:ext cx="8229600" cy="5105400"/>
          </a:xfrm>
        </p:spPr>
        <p:txBody>
          <a:bodyPr/>
          <a:p>
            <a:pPr marL="675005" indent="-675005">
              <a:lnSpc>
                <a:spcPct val="110000"/>
              </a:lnSpc>
              <a:buNone/>
            </a:pPr>
            <a:r>
              <a:rPr lang="zh-CN" altLang="en-US" sz="2800" b="1"/>
              <a:t>定量研究的定义：</a:t>
            </a:r>
            <a:endParaRPr lang="zh-CN" altLang="en-US" sz="2800" b="1"/>
          </a:p>
          <a:p>
            <a:pPr marL="675005" indent="-675005">
              <a:lnSpc>
                <a:spcPct val="130000"/>
              </a:lnSpc>
              <a:buNone/>
            </a:pPr>
            <a:r>
              <a:rPr lang="zh-CN" altLang="en-US" sz="1800" b="1"/>
              <a:t>    </a:t>
            </a:r>
            <a:r>
              <a:rPr lang="en-US" altLang="zh-CN" sz="1800" b="1"/>
              <a:t>◆  </a:t>
            </a:r>
            <a:r>
              <a:rPr lang="zh-CN" altLang="en-US" sz="1800" b="1"/>
              <a:t>基于对大量被访者进行访问的基础上；</a:t>
            </a:r>
            <a:endParaRPr lang="zh-CN" altLang="en-US" sz="1800" b="1"/>
          </a:p>
          <a:p>
            <a:pPr marL="675005" indent="-675005">
              <a:lnSpc>
                <a:spcPct val="130000"/>
              </a:lnSpc>
              <a:buNone/>
            </a:pPr>
            <a:r>
              <a:rPr lang="zh-CN" altLang="en-US" sz="1800" b="1"/>
              <a:t>    </a:t>
            </a:r>
            <a:r>
              <a:rPr lang="en-US" altLang="zh-CN" sz="1800" b="1"/>
              <a:t>◆  </a:t>
            </a:r>
            <a:r>
              <a:rPr lang="zh-CN" altLang="en-US" sz="1800" b="1"/>
              <a:t>问题的设计用于提供数字，以支持某种观点和想法；</a:t>
            </a:r>
            <a:endParaRPr lang="zh-CN" altLang="en-US" sz="1800" b="1"/>
          </a:p>
          <a:p>
            <a:pPr marL="675005" indent="-675005">
              <a:lnSpc>
                <a:spcPct val="130000"/>
              </a:lnSpc>
              <a:buNone/>
            </a:pPr>
            <a:r>
              <a:rPr lang="zh-CN" altLang="en-US" sz="1800" b="1"/>
              <a:t>    </a:t>
            </a:r>
            <a:r>
              <a:rPr lang="en-US" altLang="zh-CN" sz="1800" b="1"/>
              <a:t>◆  </a:t>
            </a:r>
            <a:r>
              <a:rPr lang="zh-CN" altLang="en-US" sz="1800" b="1"/>
              <a:t>对每一个被访者用同样的顺序，同样的语句，询问同样的问题；</a:t>
            </a:r>
            <a:endParaRPr lang="zh-CN" altLang="en-US" sz="1800" b="1"/>
          </a:p>
          <a:p>
            <a:pPr marL="675005" indent="-675005">
              <a:lnSpc>
                <a:spcPct val="130000"/>
              </a:lnSpc>
              <a:buNone/>
            </a:pPr>
            <a:r>
              <a:rPr lang="zh-CN" altLang="en-US" sz="1800" b="1"/>
              <a:t>    </a:t>
            </a:r>
            <a:r>
              <a:rPr lang="en-US" altLang="zh-CN" sz="1800" b="1"/>
              <a:t>◆  </a:t>
            </a:r>
            <a:r>
              <a:rPr lang="zh-CN" altLang="en-US" sz="1800" b="1"/>
              <a:t>定量研究是在已知精确度的基础上，用来回答如：多少，频率，何时，什么等问题；</a:t>
            </a:r>
            <a:endParaRPr lang="zh-CN" altLang="en-US" sz="1800" b="1"/>
          </a:p>
          <a:p>
            <a:pPr marL="675005" indent="-675005">
              <a:lnSpc>
                <a:spcPct val="110000"/>
              </a:lnSpc>
              <a:buNone/>
            </a:pPr>
            <a:endParaRPr lang="zh-CN" altLang="en-US" sz="1800" b="1"/>
          </a:p>
          <a:p>
            <a:pPr marL="675005" indent="-675005">
              <a:lnSpc>
                <a:spcPct val="110000"/>
              </a:lnSpc>
              <a:buNone/>
            </a:pPr>
            <a:r>
              <a:rPr lang="zh-CN" altLang="en-US" sz="2800" b="1"/>
              <a:t>应用：</a:t>
            </a:r>
            <a:endParaRPr lang="zh-CN" altLang="en-US" sz="2800" b="1"/>
          </a:p>
          <a:p>
            <a:pPr marL="675005" indent="-675005">
              <a:lnSpc>
                <a:spcPct val="110000"/>
              </a:lnSpc>
              <a:buNone/>
            </a:pPr>
            <a:r>
              <a:rPr lang="zh-CN" altLang="en-US" sz="1800" b="1"/>
              <a:t>   </a:t>
            </a:r>
            <a:r>
              <a:rPr lang="en-US" altLang="zh-CN" sz="1800" b="1"/>
              <a:t>◆  </a:t>
            </a:r>
            <a:r>
              <a:rPr lang="zh-CN" altLang="en-US" sz="1800" b="1"/>
              <a:t>用于衡量：市场的大小；</a:t>
            </a:r>
            <a:endParaRPr lang="zh-CN" altLang="en-US" sz="1800" b="1"/>
          </a:p>
          <a:p>
            <a:pPr marL="675005" indent="-675005">
              <a:lnSpc>
                <a:spcPct val="110000"/>
              </a:lnSpc>
              <a:buNone/>
            </a:pPr>
            <a:r>
              <a:rPr lang="zh-CN" altLang="en-US" sz="1800" b="1"/>
              <a:t>   </a:t>
            </a:r>
            <a:r>
              <a:rPr lang="en-US" altLang="zh-CN" sz="1800" b="1"/>
              <a:t>◆  </a:t>
            </a:r>
            <a:r>
              <a:rPr lang="zh-CN" altLang="en-US" sz="1800" b="1"/>
              <a:t>产品使用和产品追踪；</a:t>
            </a:r>
            <a:endParaRPr lang="zh-CN" altLang="en-US" sz="1800" b="1"/>
          </a:p>
          <a:p>
            <a:pPr marL="675005" indent="-675005">
              <a:lnSpc>
                <a:spcPct val="110000"/>
              </a:lnSpc>
              <a:buNone/>
            </a:pPr>
            <a:r>
              <a:rPr lang="zh-CN" altLang="en-US" sz="1800" b="1"/>
              <a:t>   </a:t>
            </a:r>
            <a:r>
              <a:rPr lang="en-US" altLang="zh-CN" sz="1800" b="1"/>
              <a:t>◆  </a:t>
            </a:r>
            <a:r>
              <a:rPr lang="zh-CN" altLang="en-US" sz="1800" b="1"/>
              <a:t>特定的行为；</a:t>
            </a:r>
            <a:endParaRPr lang="zh-CN" altLang="en-US" sz="1800" b="1"/>
          </a:p>
          <a:p>
            <a:pPr marL="675005" indent="-675005">
              <a:lnSpc>
                <a:spcPct val="110000"/>
              </a:lnSpc>
              <a:buNone/>
            </a:pPr>
            <a:r>
              <a:rPr lang="zh-CN" altLang="en-US" sz="1800" b="1"/>
              <a:t>   </a:t>
            </a:r>
            <a:r>
              <a:rPr lang="en-US" altLang="zh-CN" sz="1800" b="1"/>
              <a:t>◆  </a:t>
            </a:r>
            <a:r>
              <a:rPr lang="zh-CN" altLang="en-US" sz="1800" b="1"/>
              <a:t>产品的概念；</a:t>
            </a:r>
            <a:endParaRPr lang="zh-CN" altLang="en-US" sz="1800" b="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4818" name="标题 34817"/>
          <p:cNvSpPr>
            <a:spLocks noGrp="1"/>
          </p:cNvSpPr>
          <p:nvPr>
            <p:ph type="title"/>
          </p:nvPr>
        </p:nvSpPr>
        <p:spPr>
          <a:xfrm>
            <a:off x="685800" y="304800"/>
            <a:ext cx="8229600" cy="1143000"/>
          </a:xfrm>
        </p:spPr>
        <p:txBody>
          <a:bodyPr anchor="ctr"/>
          <a:p>
            <a:pPr algn="r"/>
            <a:r>
              <a:rPr lang="zh-CN" altLang="en-US" sz="3200" b="1"/>
              <a:t>定量研究</a:t>
            </a:r>
            <a:endParaRPr lang="zh-CN" altLang="en-US" sz="3200" b="1"/>
          </a:p>
        </p:txBody>
      </p:sp>
      <p:sp>
        <p:nvSpPr>
          <p:cNvPr id="34819" name="矩形 34818"/>
          <p:cNvSpPr/>
          <p:nvPr/>
        </p:nvSpPr>
        <p:spPr>
          <a:xfrm>
            <a:off x="914400" y="1447800"/>
            <a:ext cx="8001000" cy="5105400"/>
          </a:xfrm>
          <a:prstGeom prst="rect">
            <a:avLst/>
          </a:prstGeom>
          <a:noFill/>
          <a:ln w="9525">
            <a:noFill/>
          </a:ln>
        </p:spPr>
        <p:txBody>
          <a:bodyPr/>
          <a:p>
            <a:pPr marL="854075" indent="-854075" eaLnBrk="1" hangingPunct="1">
              <a:lnSpc>
                <a:spcPct val="110000"/>
              </a:lnSpc>
              <a:spcBef>
                <a:spcPct val="20000"/>
              </a:spcBef>
            </a:pPr>
            <a:r>
              <a:rPr lang="zh-CN" altLang="en-US" sz="2800" b="1">
                <a:latin typeface="Times New Roman" panose="02020603050405020304" pitchFamily="2" charset="0"/>
              </a:rPr>
              <a:t>定量研究的方法：</a:t>
            </a:r>
            <a:endParaRPr lang="zh-CN" altLang="en-US" sz="2800" b="1">
              <a:latin typeface="Times New Roman" panose="02020603050405020304" pitchFamily="2" charset="0"/>
            </a:endParaRPr>
          </a:p>
          <a:p>
            <a:pPr marL="854075" indent="-854075" eaLnBrk="1" hangingPunct="1">
              <a:lnSpc>
                <a:spcPct val="110000"/>
              </a:lnSpc>
              <a:spcBef>
                <a:spcPct val="20000"/>
              </a:spcBef>
            </a:pPr>
            <a:r>
              <a:rPr lang="zh-CN" altLang="en-US" sz="2800" b="1">
                <a:latin typeface="Times New Roman" panose="02020603050405020304" pitchFamily="2" charset="0"/>
              </a:rPr>
              <a:t>           </a:t>
            </a:r>
            <a:r>
              <a:rPr lang="en-US" altLang="zh-CN" sz="2800" b="1">
                <a:latin typeface="Times New Roman" panose="02020603050405020304" pitchFamily="2" charset="0"/>
              </a:rPr>
              <a:t>◆  </a:t>
            </a:r>
            <a:r>
              <a:rPr lang="zh-CN" altLang="en-US" sz="2800" b="1">
                <a:latin typeface="Times New Roman" panose="02020603050405020304" pitchFamily="2" charset="0"/>
              </a:rPr>
              <a:t>电话访问</a:t>
            </a:r>
            <a:endParaRPr lang="zh-CN" altLang="en-US" sz="2800" b="1">
              <a:latin typeface="Times New Roman" panose="02020603050405020304" pitchFamily="2" charset="0"/>
            </a:endParaRPr>
          </a:p>
          <a:p>
            <a:pPr marL="854075" indent="-854075" eaLnBrk="1" hangingPunct="1">
              <a:lnSpc>
                <a:spcPct val="110000"/>
              </a:lnSpc>
              <a:spcBef>
                <a:spcPct val="20000"/>
              </a:spcBef>
            </a:pPr>
            <a:r>
              <a:rPr lang="zh-CN" altLang="en-US" sz="2800" b="1">
                <a:latin typeface="Times New Roman" panose="02020603050405020304" pitchFamily="2" charset="0"/>
              </a:rPr>
              <a:t>           </a:t>
            </a:r>
            <a:r>
              <a:rPr lang="en-US" altLang="zh-CN" sz="2800" b="1">
                <a:latin typeface="Times New Roman" panose="02020603050405020304" pitchFamily="2" charset="0"/>
              </a:rPr>
              <a:t>◆  </a:t>
            </a:r>
            <a:r>
              <a:rPr lang="zh-CN" altLang="en-US" sz="2800" b="1">
                <a:latin typeface="Times New Roman" panose="02020603050405020304" pitchFamily="2" charset="0"/>
              </a:rPr>
              <a:t>个人访问</a:t>
            </a:r>
            <a:endParaRPr lang="zh-CN" altLang="en-US" sz="2800" b="1">
              <a:latin typeface="Times New Roman" panose="02020603050405020304" pitchFamily="2" charset="0"/>
            </a:endParaRPr>
          </a:p>
          <a:p>
            <a:pPr marL="854075" indent="-854075" eaLnBrk="1" hangingPunct="1">
              <a:lnSpc>
                <a:spcPct val="110000"/>
              </a:lnSpc>
              <a:spcBef>
                <a:spcPct val="20000"/>
              </a:spcBef>
            </a:pPr>
            <a:r>
              <a:rPr lang="zh-CN" altLang="en-US" sz="2800" b="1">
                <a:latin typeface="Times New Roman" panose="02020603050405020304" pitchFamily="2" charset="0"/>
              </a:rPr>
              <a:t>                 （入户调查，定点访问，街上拦截访问）</a:t>
            </a:r>
            <a:endParaRPr lang="zh-CN" altLang="en-US" sz="2800" b="1">
              <a:latin typeface="Times New Roman" panose="02020603050405020304" pitchFamily="2" charset="0"/>
            </a:endParaRPr>
          </a:p>
          <a:p>
            <a:pPr marL="854075" indent="-854075" eaLnBrk="1" hangingPunct="1">
              <a:lnSpc>
                <a:spcPct val="110000"/>
              </a:lnSpc>
              <a:spcBef>
                <a:spcPct val="20000"/>
              </a:spcBef>
            </a:pPr>
            <a:r>
              <a:rPr lang="zh-CN" altLang="en-US" sz="2800" b="1">
                <a:latin typeface="Times New Roman" panose="02020603050405020304" pitchFamily="2" charset="0"/>
              </a:rPr>
              <a:t>           </a:t>
            </a:r>
            <a:r>
              <a:rPr lang="en-US" altLang="zh-CN" sz="2800" b="1">
                <a:latin typeface="Times New Roman" panose="02020603050405020304" pitchFamily="2" charset="0"/>
              </a:rPr>
              <a:t>◆  </a:t>
            </a:r>
            <a:r>
              <a:rPr lang="zh-CN" altLang="en-US" sz="2800" b="1">
                <a:latin typeface="Times New Roman" panose="02020603050405020304" pitchFamily="2" charset="0"/>
              </a:rPr>
              <a:t>自填问卷</a:t>
            </a:r>
            <a:endParaRPr lang="zh-CN" altLang="en-US" sz="2800" b="1">
              <a:latin typeface="Times New Roman" panose="02020603050405020304" pitchFamily="2" charset="0"/>
            </a:endParaRPr>
          </a:p>
          <a:p>
            <a:pPr marL="854075" indent="-854075" eaLnBrk="1" hangingPunct="1">
              <a:lnSpc>
                <a:spcPct val="110000"/>
              </a:lnSpc>
              <a:spcBef>
                <a:spcPct val="20000"/>
              </a:spcBef>
            </a:pPr>
            <a:r>
              <a:rPr lang="zh-CN" altLang="en-US" sz="2800" b="1">
                <a:latin typeface="Times New Roman" panose="02020603050405020304" pitchFamily="2" charset="0"/>
              </a:rPr>
              <a:t>           </a:t>
            </a:r>
            <a:r>
              <a:rPr lang="en-US" altLang="zh-CN" sz="2800" b="1">
                <a:latin typeface="Times New Roman" panose="02020603050405020304" pitchFamily="2" charset="0"/>
              </a:rPr>
              <a:t>◆  </a:t>
            </a:r>
            <a:r>
              <a:rPr lang="zh-CN" altLang="en-US" sz="2800" b="1">
                <a:latin typeface="Times New Roman" panose="02020603050405020304" pitchFamily="2" charset="0"/>
              </a:rPr>
              <a:t>邮寄问卷</a:t>
            </a:r>
            <a:endParaRPr lang="zh-CN" altLang="en-US" sz="2800" b="1">
              <a:latin typeface="Times New Roman" panose="02020603050405020304" pitchFamily="2" charset="0"/>
            </a:endParaRPr>
          </a:p>
          <a:p>
            <a:pPr marL="854075" indent="-854075" eaLnBrk="1" hangingPunct="1">
              <a:lnSpc>
                <a:spcPct val="110000"/>
              </a:lnSpc>
              <a:spcBef>
                <a:spcPct val="20000"/>
              </a:spcBef>
            </a:pPr>
            <a:r>
              <a:rPr lang="zh-CN" altLang="en-US" sz="2800" b="1">
                <a:latin typeface="Times New Roman" panose="02020603050405020304" pitchFamily="2" charset="0"/>
              </a:rPr>
              <a:t>           </a:t>
            </a:r>
            <a:r>
              <a:rPr lang="en-US" altLang="zh-CN" sz="2800" b="1">
                <a:latin typeface="Times New Roman" panose="02020603050405020304" pitchFamily="2" charset="0"/>
              </a:rPr>
              <a:t>◆  </a:t>
            </a:r>
            <a:r>
              <a:rPr lang="zh-CN" altLang="en-US" sz="2800" b="1">
                <a:latin typeface="Times New Roman" panose="02020603050405020304" pitchFamily="2" charset="0"/>
              </a:rPr>
              <a:t>触摸屏</a:t>
            </a:r>
            <a:endParaRPr lang="zh-CN" altLang="en-US" sz="2800" b="1">
              <a:latin typeface="Times New Roman" panose="02020603050405020304" pitchFamily="2" charset="0"/>
            </a:endParaRPr>
          </a:p>
          <a:p>
            <a:pPr marL="854075" indent="-854075" eaLnBrk="1" hangingPunct="1">
              <a:lnSpc>
                <a:spcPct val="110000"/>
              </a:lnSpc>
              <a:spcBef>
                <a:spcPct val="20000"/>
              </a:spcBef>
            </a:pPr>
            <a:r>
              <a:rPr lang="zh-CN" altLang="en-US" sz="2800" b="1">
                <a:latin typeface="Times New Roman" panose="02020603050405020304" pitchFamily="2" charset="0"/>
              </a:rPr>
              <a:t>           </a:t>
            </a:r>
            <a:r>
              <a:rPr lang="en-US" altLang="zh-CN" sz="2800" b="1">
                <a:latin typeface="Times New Roman" panose="02020603050405020304" pitchFamily="2" charset="0"/>
              </a:rPr>
              <a:t>◆  </a:t>
            </a:r>
            <a:r>
              <a:rPr lang="zh-CN" altLang="en-US" sz="2800" b="1">
                <a:latin typeface="Times New Roman" panose="02020603050405020304" pitchFamily="2" charset="0"/>
              </a:rPr>
              <a:t>传真调研</a:t>
            </a:r>
            <a:endParaRPr lang="zh-CN" altLang="en-US" sz="2800" b="1">
              <a:latin typeface="Times New Roman" panose="02020603050405020304" pitchFamily="2" charset="0"/>
            </a:endParaRPr>
          </a:p>
          <a:p>
            <a:pPr marL="854075" indent="-854075" eaLnBrk="1" hangingPunct="1">
              <a:lnSpc>
                <a:spcPct val="110000"/>
              </a:lnSpc>
              <a:spcBef>
                <a:spcPct val="20000"/>
              </a:spcBef>
            </a:pPr>
            <a:r>
              <a:rPr lang="zh-CN" altLang="en-US" sz="2800" b="1">
                <a:latin typeface="Times New Roman" panose="02020603050405020304" pitchFamily="2" charset="0"/>
              </a:rPr>
              <a:t>           </a:t>
            </a:r>
            <a:r>
              <a:rPr lang="en-US" altLang="zh-CN" sz="2800" b="1">
                <a:latin typeface="Times New Roman" panose="02020603050405020304" pitchFamily="2" charset="0"/>
              </a:rPr>
              <a:t>◆  </a:t>
            </a:r>
            <a:r>
              <a:rPr lang="zh-CN" altLang="en-US" sz="2800" b="1">
                <a:latin typeface="Times New Roman" panose="02020603050405020304" pitchFamily="2" charset="0"/>
              </a:rPr>
              <a:t>互联网调研（</a:t>
            </a:r>
            <a:r>
              <a:rPr lang="en-US" altLang="zh-CN" sz="2800" b="1">
                <a:latin typeface="Times New Roman" panose="02020603050405020304" pitchFamily="2" charset="0"/>
              </a:rPr>
              <a:t>E-MAIL</a:t>
            </a:r>
            <a:r>
              <a:rPr lang="zh-CN" altLang="en-US" sz="2800" b="1">
                <a:latin typeface="Times New Roman" panose="02020603050405020304" pitchFamily="2" charset="0"/>
              </a:rPr>
              <a:t>调研）</a:t>
            </a:r>
            <a:endParaRPr lang="zh-CN" altLang="en-US" sz="2800" b="1">
              <a:latin typeface="Times New Roman" panose="02020603050405020304" pitchFamily="2"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5842" name="标题 35841"/>
          <p:cNvSpPr>
            <a:spLocks noGrp="1"/>
          </p:cNvSpPr>
          <p:nvPr>
            <p:ph type="title"/>
          </p:nvPr>
        </p:nvSpPr>
        <p:spPr>
          <a:xfrm>
            <a:off x="685800" y="304800"/>
            <a:ext cx="8229600" cy="1143000"/>
          </a:xfrm>
        </p:spPr>
        <p:txBody>
          <a:bodyPr anchor="ctr"/>
          <a:p>
            <a:pPr algn="r"/>
            <a:r>
              <a:rPr lang="zh-CN" altLang="en-US" sz="3200" b="1"/>
              <a:t>定量研究的顺序</a:t>
            </a:r>
            <a:endParaRPr lang="zh-CN" altLang="en-US" sz="3200" b="1"/>
          </a:p>
        </p:txBody>
      </p:sp>
      <p:sp>
        <p:nvSpPr>
          <p:cNvPr id="35843" name="矩形 35842"/>
          <p:cNvSpPr/>
          <p:nvPr/>
        </p:nvSpPr>
        <p:spPr>
          <a:xfrm>
            <a:off x="2971800" y="1600200"/>
            <a:ext cx="2743200" cy="685800"/>
          </a:xfrm>
          <a:prstGeom prst="rect">
            <a:avLst/>
          </a:prstGeom>
          <a:solidFill>
            <a:srgbClr val="FFCC00"/>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确定研究目标</a:t>
            </a:r>
            <a:endParaRPr lang="zh-CN" altLang="en-US">
              <a:latin typeface="Times New Roman" panose="02020603050405020304" pitchFamily="2" charset="0"/>
            </a:endParaRPr>
          </a:p>
        </p:txBody>
      </p:sp>
      <p:sp>
        <p:nvSpPr>
          <p:cNvPr id="35844" name="矩形 35843"/>
          <p:cNvSpPr/>
          <p:nvPr/>
        </p:nvSpPr>
        <p:spPr>
          <a:xfrm>
            <a:off x="2895600" y="2667000"/>
            <a:ext cx="2819400" cy="609600"/>
          </a:xfrm>
          <a:prstGeom prst="rect">
            <a:avLst/>
          </a:prstGeom>
          <a:solidFill>
            <a:srgbClr val="FF9900"/>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确定所需信息</a:t>
            </a:r>
            <a:endParaRPr lang="zh-CN" altLang="en-US">
              <a:latin typeface="Times New Roman" panose="02020603050405020304" pitchFamily="2" charset="0"/>
            </a:endParaRPr>
          </a:p>
        </p:txBody>
      </p:sp>
      <p:sp>
        <p:nvSpPr>
          <p:cNvPr id="35845" name="矩形 35844"/>
          <p:cNvSpPr/>
          <p:nvPr/>
        </p:nvSpPr>
        <p:spPr>
          <a:xfrm>
            <a:off x="2895600" y="3810000"/>
            <a:ext cx="2819400" cy="6858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设计问卷</a:t>
            </a:r>
            <a:endParaRPr lang="zh-CN" altLang="en-US">
              <a:latin typeface="Times New Roman" panose="02020603050405020304" pitchFamily="2" charset="0"/>
            </a:endParaRPr>
          </a:p>
        </p:txBody>
      </p:sp>
      <p:sp>
        <p:nvSpPr>
          <p:cNvPr id="35846" name="矩形 35845"/>
          <p:cNvSpPr/>
          <p:nvPr/>
        </p:nvSpPr>
        <p:spPr>
          <a:xfrm>
            <a:off x="2895600" y="5181600"/>
            <a:ext cx="2895600" cy="685800"/>
          </a:xfrm>
          <a:prstGeom prst="rect">
            <a:avLst/>
          </a:prstGeom>
          <a:solidFill>
            <a:srgbClr val="993300"/>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制表</a:t>
            </a:r>
            <a:endParaRPr lang="zh-CN" altLang="en-US">
              <a:latin typeface="Times New Roman" panose="02020603050405020304" pitchFamily="2" charset="0"/>
            </a:endParaRPr>
          </a:p>
          <a:p>
            <a:pPr algn="ctr"/>
            <a:r>
              <a:rPr lang="zh-CN" altLang="en-US">
                <a:latin typeface="Times New Roman" panose="02020603050405020304" pitchFamily="2" charset="0"/>
              </a:rPr>
              <a:t>结果分析</a:t>
            </a:r>
            <a:endParaRPr lang="zh-CN" altLang="en-US">
              <a:latin typeface="Times New Roman" panose="02020603050405020304" pitchFamily="2" charset="0"/>
            </a:endParaRPr>
          </a:p>
        </p:txBody>
      </p:sp>
      <p:sp>
        <p:nvSpPr>
          <p:cNvPr id="35847" name="直接连接符 35846"/>
          <p:cNvSpPr/>
          <p:nvPr/>
        </p:nvSpPr>
        <p:spPr>
          <a:xfrm>
            <a:off x="5715000" y="1905000"/>
            <a:ext cx="2057400" cy="0"/>
          </a:xfrm>
          <a:prstGeom prst="line">
            <a:avLst/>
          </a:prstGeom>
          <a:ln w="9525" cap="flat" cmpd="sng">
            <a:solidFill>
              <a:schemeClr val="tx1"/>
            </a:solidFill>
            <a:prstDash val="solid"/>
            <a:headEnd type="triangle" w="med" len="med"/>
            <a:tailEnd type="none" w="med" len="med"/>
          </a:ln>
        </p:spPr>
      </p:sp>
      <p:sp>
        <p:nvSpPr>
          <p:cNvPr id="35848" name="直接连接符 35847"/>
          <p:cNvSpPr/>
          <p:nvPr/>
        </p:nvSpPr>
        <p:spPr>
          <a:xfrm>
            <a:off x="5791200" y="5562600"/>
            <a:ext cx="1981200" cy="0"/>
          </a:xfrm>
          <a:prstGeom prst="line">
            <a:avLst/>
          </a:prstGeom>
          <a:ln w="9525" cap="flat" cmpd="sng">
            <a:solidFill>
              <a:schemeClr val="tx1"/>
            </a:solidFill>
            <a:prstDash val="solid"/>
            <a:headEnd type="none" w="med" len="med"/>
            <a:tailEnd type="none" w="med" len="med"/>
          </a:ln>
        </p:spPr>
      </p:sp>
      <p:sp>
        <p:nvSpPr>
          <p:cNvPr id="35849" name="直接连接符 35848"/>
          <p:cNvSpPr/>
          <p:nvPr/>
        </p:nvSpPr>
        <p:spPr>
          <a:xfrm>
            <a:off x="7772400" y="1905000"/>
            <a:ext cx="0" cy="3657600"/>
          </a:xfrm>
          <a:prstGeom prst="line">
            <a:avLst/>
          </a:prstGeom>
          <a:ln w="9525" cap="flat" cmpd="sng">
            <a:solidFill>
              <a:schemeClr val="tx1"/>
            </a:solidFill>
            <a:prstDash val="solid"/>
            <a:headEnd type="none" w="med" len="med"/>
            <a:tailEnd type="none" w="med" len="med"/>
          </a:ln>
        </p:spPr>
      </p:sp>
      <p:sp>
        <p:nvSpPr>
          <p:cNvPr id="35850" name="直接连接符 35849"/>
          <p:cNvSpPr/>
          <p:nvPr/>
        </p:nvSpPr>
        <p:spPr>
          <a:xfrm>
            <a:off x="5791200" y="5410200"/>
            <a:ext cx="1371600" cy="0"/>
          </a:xfrm>
          <a:prstGeom prst="line">
            <a:avLst/>
          </a:prstGeom>
          <a:ln w="9525" cap="flat" cmpd="sng">
            <a:solidFill>
              <a:schemeClr val="tx1"/>
            </a:solidFill>
            <a:prstDash val="solid"/>
            <a:headEnd type="none" w="med" len="med"/>
            <a:tailEnd type="none" w="med" len="med"/>
          </a:ln>
        </p:spPr>
      </p:sp>
      <p:sp>
        <p:nvSpPr>
          <p:cNvPr id="35851" name="直接连接符 35850"/>
          <p:cNvSpPr/>
          <p:nvPr/>
        </p:nvSpPr>
        <p:spPr>
          <a:xfrm>
            <a:off x="5791200" y="5257800"/>
            <a:ext cx="914400" cy="0"/>
          </a:xfrm>
          <a:prstGeom prst="line">
            <a:avLst/>
          </a:prstGeom>
          <a:ln w="9525" cap="flat" cmpd="sng">
            <a:solidFill>
              <a:schemeClr val="tx1"/>
            </a:solidFill>
            <a:prstDash val="solid"/>
            <a:headEnd type="none" w="med" len="med"/>
            <a:tailEnd type="none" w="med" len="med"/>
          </a:ln>
        </p:spPr>
      </p:sp>
      <p:sp>
        <p:nvSpPr>
          <p:cNvPr id="35852" name="直接连接符 35851"/>
          <p:cNvSpPr/>
          <p:nvPr/>
        </p:nvSpPr>
        <p:spPr>
          <a:xfrm>
            <a:off x="7162800" y="2895600"/>
            <a:ext cx="0" cy="2514600"/>
          </a:xfrm>
          <a:prstGeom prst="line">
            <a:avLst/>
          </a:prstGeom>
          <a:ln w="9525" cap="flat" cmpd="sng">
            <a:solidFill>
              <a:schemeClr val="tx1"/>
            </a:solidFill>
            <a:prstDash val="solid"/>
            <a:headEnd type="none" w="med" len="med"/>
            <a:tailEnd type="none" w="med" len="med"/>
          </a:ln>
        </p:spPr>
      </p:sp>
      <p:sp>
        <p:nvSpPr>
          <p:cNvPr id="35853" name="直接连接符 35852"/>
          <p:cNvSpPr/>
          <p:nvPr/>
        </p:nvSpPr>
        <p:spPr>
          <a:xfrm flipH="1">
            <a:off x="5715000" y="2895600"/>
            <a:ext cx="1447800" cy="0"/>
          </a:xfrm>
          <a:prstGeom prst="line">
            <a:avLst/>
          </a:prstGeom>
          <a:ln w="9525" cap="flat" cmpd="sng">
            <a:solidFill>
              <a:schemeClr val="tx1"/>
            </a:solidFill>
            <a:prstDash val="solid"/>
            <a:headEnd type="none" w="med" len="med"/>
            <a:tailEnd type="triangle" w="med" len="med"/>
          </a:ln>
        </p:spPr>
      </p:sp>
      <p:sp>
        <p:nvSpPr>
          <p:cNvPr id="35854" name="直接连接符 35853"/>
          <p:cNvSpPr/>
          <p:nvPr/>
        </p:nvSpPr>
        <p:spPr>
          <a:xfrm>
            <a:off x="6705600" y="4114800"/>
            <a:ext cx="0" cy="1143000"/>
          </a:xfrm>
          <a:prstGeom prst="line">
            <a:avLst/>
          </a:prstGeom>
          <a:ln w="9525" cap="flat" cmpd="sng">
            <a:solidFill>
              <a:schemeClr val="tx1"/>
            </a:solidFill>
            <a:prstDash val="solid"/>
            <a:headEnd type="none" w="med" len="med"/>
            <a:tailEnd type="none" w="med" len="med"/>
          </a:ln>
        </p:spPr>
      </p:sp>
      <p:sp>
        <p:nvSpPr>
          <p:cNvPr id="35855" name="直接连接符 35854"/>
          <p:cNvSpPr/>
          <p:nvPr/>
        </p:nvSpPr>
        <p:spPr>
          <a:xfrm flipH="1">
            <a:off x="5715000" y="4114800"/>
            <a:ext cx="990600" cy="0"/>
          </a:xfrm>
          <a:prstGeom prst="line">
            <a:avLst/>
          </a:prstGeom>
          <a:ln w="9525" cap="flat" cmpd="sng">
            <a:solidFill>
              <a:schemeClr val="tx1"/>
            </a:solidFill>
            <a:prstDash val="solid"/>
            <a:headEnd type="none" w="med" len="med"/>
            <a:tailEnd type="triangle" w="med" len="med"/>
          </a:ln>
        </p:spPr>
      </p:sp>
      <p:sp>
        <p:nvSpPr>
          <p:cNvPr id="35856" name="直接连接符 35855"/>
          <p:cNvSpPr/>
          <p:nvPr/>
        </p:nvSpPr>
        <p:spPr>
          <a:xfrm>
            <a:off x="1600200" y="1905000"/>
            <a:ext cx="1371600" cy="0"/>
          </a:xfrm>
          <a:prstGeom prst="line">
            <a:avLst/>
          </a:prstGeom>
          <a:ln w="9525" cap="flat" cmpd="sng">
            <a:solidFill>
              <a:schemeClr val="tx1"/>
            </a:solidFill>
            <a:prstDash val="solid"/>
            <a:headEnd type="none" w="med" len="med"/>
            <a:tailEnd type="triangle" w="med" len="med"/>
          </a:ln>
        </p:spPr>
      </p:sp>
      <p:sp>
        <p:nvSpPr>
          <p:cNvPr id="35857" name="直接连接符 35856"/>
          <p:cNvSpPr/>
          <p:nvPr/>
        </p:nvSpPr>
        <p:spPr>
          <a:xfrm>
            <a:off x="1600200" y="1905000"/>
            <a:ext cx="0" cy="2286000"/>
          </a:xfrm>
          <a:prstGeom prst="line">
            <a:avLst/>
          </a:prstGeom>
          <a:ln w="9525" cap="flat" cmpd="sng">
            <a:solidFill>
              <a:schemeClr val="tx1"/>
            </a:solidFill>
            <a:prstDash val="solid"/>
            <a:headEnd type="none" w="med" len="med"/>
            <a:tailEnd type="none" w="med" len="med"/>
          </a:ln>
        </p:spPr>
      </p:sp>
      <p:sp>
        <p:nvSpPr>
          <p:cNvPr id="35858" name="直接连接符 35857"/>
          <p:cNvSpPr/>
          <p:nvPr/>
        </p:nvSpPr>
        <p:spPr>
          <a:xfrm>
            <a:off x="1600200" y="4191000"/>
            <a:ext cx="1295400" cy="0"/>
          </a:xfrm>
          <a:prstGeom prst="line">
            <a:avLst/>
          </a:prstGeom>
          <a:ln w="9525" cap="flat" cmpd="sng">
            <a:solidFill>
              <a:schemeClr val="tx1"/>
            </a:solidFill>
            <a:prstDash val="solid"/>
            <a:headEnd type="none" w="med" len="med"/>
            <a:tailEnd type="none" w="med" len="med"/>
          </a:ln>
        </p:spPr>
      </p:sp>
      <p:sp>
        <p:nvSpPr>
          <p:cNvPr id="35859" name="直接连接符 35858"/>
          <p:cNvSpPr/>
          <p:nvPr/>
        </p:nvSpPr>
        <p:spPr>
          <a:xfrm>
            <a:off x="2286000" y="2971800"/>
            <a:ext cx="0" cy="1219200"/>
          </a:xfrm>
          <a:prstGeom prst="line">
            <a:avLst/>
          </a:prstGeom>
          <a:ln w="9525" cap="flat" cmpd="sng">
            <a:solidFill>
              <a:schemeClr val="tx1"/>
            </a:solidFill>
            <a:prstDash val="solid"/>
            <a:headEnd type="none" w="med" len="med"/>
            <a:tailEnd type="none" w="med" len="med"/>
          </a:ln>
        </p:spPr>
      </p:sp>
      <p:sp>
        <p:nvSpPr>
          <p:cNvPr id="35860" name="直接连接符 35859"/>
          <p:cNvSpPr/>
          <p:nvPr/>
        </p:nvSpPr>
        <p:spPr>
          <a:xfrm>
            <a:off x="2286000" y="2971800"/>
            <a:ext cx="609600" cy="0"/>
          </a:xfrm>
          <a:prstGeom prst="line">
            <a:avLst/>
          </a:prstGeom>
          <a:ln w="9525" cap="flat" cmpd="sng">
            <a:solidFill>
              <a:schemeClr val="tx1"/>
            </a:solidFill>
            <a:prstDash val="solid"/>
            <a:headEnd type="none" w="med" len="med"/>
            <a:tailEnd type="triangle" w="med" len="med"/>
          </a:ln>
        </p:spPr>
      </p:sp>
      <p:sp>
        <p:nvSpPr>
          <p:cNvPr id="35861" name="直接连接符 35860"/>
          <p:cNvSpPr/>
          <p:nvPr/>
        </p:nvSpPr>
        <p:spPr>
          <a:xfrm>
            <a:off x="4267200" y="2286000"/>
            <a:ext cx="0" cy="381000"/>
          </a:xfrm>
          <a:prstGeom prst="line">
            <a:avLst/>
          </a:prstGeom>
          <a:ln w="9525" cap="flat" cmpd="sng">
            <a:solidFill>
              <a:schemeClr val="tx1"/>
            </a:solidFill>
            <a:prstDash val="solid"/>
            <a:headEnd type="none" w="med" len="med"/>
            <a:tailEnd type="triangle" w="med" len="med"/>
          </a:ln>
        </p:spPr>
      </p:sp>
      <p:sp>
        <p:nvSpPr>
          <p:cNvPr id="35862" name="直接连接符 35861"/>
          <p:cNvSpPr/>
          <p:nvPr/>
        </p:nvSpPr>
        <p:spPr>
          <a:xfrm>
            <a:off x="4267200" y="3276600"/>
            <a:ext cx="0" cy="533400"/>
          </a:xfrm>
          <a:prstGeom prst="line">
            <a:avLst/>
          </a:prstGeom>
          <a:ln w="9525" cap="flat" cmpd="sng">
            <a:solidFill>
              <a:schemeClr val="tx1"/>
            </a:solidFill>
            <a:prstDash val="solid"/>
            <a:headEnd type="none" w="med" len="med"/>
            <a:tailEnd type="triangle" w="med" len="med"/>
          </a:ln>
        </p:spPr>
      </p:sp>
      <p:sp>
        <p:nvSpPr>
          <p:cNvPr id="35863" name="直接连接符 35862"/>
          <p:cNvSpPr/>
          <p:nvPr/>
        </p:nvSpPr>
        <p:spPr>
          <a:xfrm>
            <a:off x="4267200" y="4495800"/>
            <a:ext cx="0" cy="685800"/>
          </a:xfrm>
          <a:prstGeom prst="line">
            <a:avLst/>
          </a:prstGeom>
          <a:ln w="9525" cap="flat" cmpd="sng">
            <a:solidFill>
              <a:schemeClr val="tx1"/>
            </a:solidFill>
            <a:prstDash val="solid"/>
            <a:headEnd type="none" w="med" len="med"/>
            <a:tailEnd type="triangle" w="med" len="med"/>
          </a:ln>
        </p:spPr>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6866" name="标题 36865"/>
          <p:cNvSpPr>
            <a:spLocks noGrp="1"/>
          </p:cNvSpPr>
          <p:nvPr>
            <p:ph type="title"/>
          </p:nvPr>
        </p:nvSpPr>
        <p:spPr>
          <a:xfrm>
            <a:off x="685800" y="304800"/>
            <a:ext cx="8229600" cy="1143000"/>
          </a:xfrm>
        </p:spPr>
        <p:txBody>
          <a:bodyPr anchor="ctr"/>
          <a:p>
            <a:pPr algn="r"/>
            <a:r>
              <a:rPr lang="zh-CN" altLang="en-US" sz="3200" b="1"/>
              <a:t>定量研究方法的选择</a:t>
            </a:r>
            <a:endParaRPr lang="zh-CN" altLang="en-US" sz="3200" b="1"/>
          </a:p>
        </p:txBody>
      </p:sp>
      <p:sp>
        <p:nvSpPr>
          <p:cNvPr id="36867" name="矩形 36866"/>
          <p:cNvSpPr/>
          <p:nvPr/>
        </p:nvSpPr>
        <p:spPr>
          <a:xfrm>
            <a:off x="3810000" y="2209800"/>
            <a:ext cx="1295400" cy="31242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p>
            <a:pPr algn="ctr">
              <a:spcBef>
                <a:spcPct val="50000"/>
              </a:spcBef>
            </a:pPr>
            <a:r>
              <a:rPr lang="zh-CN" altLang="en-US" sz="2000" b="1">
                <a:latin typeface="Times New Roman" panose="02020603050405020304" pitchFamily="2" charset="0"/>
              </a:rPr>
              <a:t>个人访问</a:t>
            </a:r>
            <a:endParaRPr lang="zh-CN" altLang="en-US" sz="2000" b="1">
              <a:latin typeface="Times New Roman" panose="02020603050405020304" pitchFamily="2" charset="0"/>
            </a:endParaRPr>
          </a:p>
          <a:p>
            <a:pPr algn="ctr">
              <a:spcBef>
                <a:spcPct val="50000"/>
              </a:spcBef>
            </a:pPr>
            <a:r>
              <a:rPr lang="zh-CN" altLang="en-US" sz="2000" b="1">
                <a:latin typeface="Times New Roman" panose="02020603050405020304" pitchFamily="2" charset="0"/>
              </a:rPr>
              <a:t>电话访问</a:t>
            </a:r>
            <a:endParaRPr lang="zh-CN" altLang="en-US" sz="2000" b="1">
              <a:latin typeface="Times New Roman" panose="02020603050405020304" pitchFamily="2" charset="0"/>
            </a:endParaRPr>
          </a:p>
          <a:p>
            <a:pPr algn="ctr">
              <a:spcBef>
                <a:spcPct val="50000"/>
              </a:spcBef>
            </a:pPr>
            <a:r>
              <a:rPr lang="zh-CN" altLang="en-US" sz="2000" b="1">
                <a:latin typeface="Times New Roman" panose="02020603050405020304" pitchFamily="2" charset="0"/>
              </a:rPr>
              <a:t>邮寄调查</a:t>
            </a:r>
            <a:endParaRPr lang="zh-CN" altLang="en-US" sz="2000" b="1">
              <a:latin typeface="Times New Roman" panose="02020603050405020304" pitchFamily="2" charset="0"/>
            </a:endParaRPr>
          </a:p>
          <a:p>
            <a:pPr algn="ctr">
              <a:spcBef>
                <a:spcPct val="50000"/>
              </a:spcBef>
            </a:pPr>
            <a:r>
              <a:rPr lang="zh-CN" altLang="en-US" sz="2000" b="1">
                <a:latin typeface="Times New Roman" panose="02020603050405020304" pitchFamily="2" charset="0"/>
              </a:rPr>
              <a:t>案例分析</a:t>
            </a:r>
            <a:endParaRPr lang="zh-CN" altLang="en-US" sz="2000" b="1">
              <a:latin typeface="Times New Roman" panose="02020603050405020304" pitchFamily="2" charset="0"/>
            </a:endParaRPr>
          </a:p>
          <a:p>
            <a:pPr algn="ctr">
              <a:spcBef>
                <a:spcPct val="50000"/>
              </a:spcBef>
            </a:pPr>
            <a:r>
              <a:rPr lang="zh-CN" altLang="en-US" sz="2000" b="1">
                <a:latin typeface="Times New Roman" panose="02020603050405020304" pitchFamily="2" charset="0"/>
              </a:rPr>
              <a:t>自填问卷</a:t>
            </a:r>
            <a:endParaRPr lang="zh-CN" altLang="en-US" sz="2000" b="1">
              <a:latin typeface="Times New Roman" panose="02020603050405020304" pitchFamily="2" charset="0"/>
            </a:endParaRPr>
          </a:p>
        </p:txBody>
      </p:sp>
      <p:sp>
        <p:nvSpPr>
          <p:cNvPr id="36868" name="矩形 36867"/>
          <p:cNvSpPr/>
          <p:nvPr/>
        </p:nvSpPr>
        <p:spPr>
          <a:xfrm>
            <a:off x="5943600" y="2514600"/>
            <a:ext cx="20574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sz="2000" b="1">
                <a:latin typeface="Times New Roman" panose="02020603050405020304" pitchFamily="2" charset="0"/>
              </a:rPr>
              <a:t>所问的问题类型</a:t>
            </a:r>
            <a:endParaRPr lang="zh-CN" altLang="en-US" sz="2000" b="1">
              <a:latin typeface="Times New Roman" panose="02020603050405020304" pitchFamily="2" charset="0"/>
            </a:endParaRPr>
          </a:p>
        </p:txBody>
      </p:sp>
      <p:sp>
        <p:nvSpPr>
          <p:cNvPr id="36869" name="矩形 36868"/>
          <p:cNvSpPr/>
          <p:nvPr/>
        </p:nvSpPr>
        <p:spPr>
          <a:xfrm>
            <a:off x="5943600" y="4419600"/>
            <a:ext cx="21336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sz="2000" b="1">
                <a:latin typeface="Times New Roman" panose="02020603050405020304" pitchFamily="2" charset="0"/>
              </a:rPr>
              <a:t>预计的访问时间</a:t>
            </a:r>
            <a:endParaRPr lang="zh-CN" altLang="en-US" sz="2000" b="1">
              <a:latin typeface="Times New Roman" panose="02020603050405020304" pitchFamily="2" charset="0"/>
            </a:endParaRPr>
          </a:p>
        </p:txBody>
      </p:sp>
      <p:sp>
        <p:nvSpPr>
          <p:cNvPr id="36870" name="矩形 36869"/>
          <p:cNvSpPr/>
          <p:nvPr/>
        </p:nvSpPr>
        <p:spPr>
          <a:xfrm>
            <a:off x="990600" y="2438400"/>
            <a:ext cx="1752600" cy="914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sz="2000" b="1">
                <a:latin typeface="Times New Roman" panose="02020603050405020304" pitchFamily="2" charset="0"/>
              </a:rPr>
              <a:t>被访者的类型</a:t>
            </a:r>
            <a:endParaRPr lang="zh-CN" altLang="en-US" sz="2000" b="1">
              <a:latin typeface="Times New Roman" panose="02020603050405020304" pitchFamily="2" charset="0"/>
            </a:endParaRPr>
          </a:p>
          <a:p>
            <a:pPr algn="ctr"/>
            <a:r>
              <a:rPr lang="zh-CN" altLang="en-US" sz="2000" b="1">
                <a:latin typeface="Times New Roman" panose="02020603050405020304" pitchFamily="2" charset="0"/>
              </a:rPr>
              <a:t>样本结构类型</a:t>
            </a:r>
            <a:endParaRPr lang="zh-CN" altLang="en-US" sz="2000" b="1">
              <a:latin typeface="Times New Roman" panose="02020603050405020304" pitchFamily="2" charset="0"/>
            </a:endParaRPr>
          </a:p>
        </p:txBody>
      </p:sp>
      <p:sp>
        <p:nvSpPr>
          <p:cNvPr id="36871" name="矩形 36870"/>
          <p:cNvSpPr/>
          <p:nvPr/>
        </p:nvSpPr>
        <p:spPr>
          <a:xfrm>
            <a:off x="990600" y="4114800"/>
            <a:ext cx="1752600" cy="990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sz="2000" b="1">
                <a:latin typeface="Times New Roman" panose="02020603050405020304" pitchFamily="2" charset="0"/>
              </a:rPr>
              <a:t>研究的时间要求</a:t>
            </a:r>
            <a:endParaRPr lang="zh-CN" altLang="en-US" sz="2000" b="1">
              <a:latin typeface="Times New Roman" panose="02020603050405020304" pitchFamily="2" charset="0"/>
            </a:endParaRPr>
          </a:p>
          <a:p>
            <a:pPr algn="ctr"/>
            <a:r>
              <a:rPr lang="zh-CN" altLang="en-US" sz="2000" b="1">
                <a:latin typeface="Times New Roman" panose="02020603050405020304" pitchFamily="2" charset="0"/>
              </a:rPr>
              <a:t>需要何种结果</a:t>
            </a:r>
            <a:endParaRPr lang="zh-CN" altLang="en-US" sz="2000" b="1">
              <a:latin typeface="Times New Roman" panose="02020603050405020304" pitchFamily="2" charset="0"/>
            </a:endParaRPr>
          </a:p>
        </p:txBody>
      </p:sp>
      <p:sp>
        <p:nvSpPr>
          <p:cNvPr id="36872" name="矩形 36871"/>
          <p:cNvSpPr/>
          <p:nvPr/>
        </p:nvSpPr>
        <p:spPr>
          <a:xfrm>
            <a:off x="3429000" y="5638800"/>
            <a:ext cx="2057400" cy="685800"/>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财政预算</a:t>
            </a:r>
            <a:endParaRPr lang="zh-CN" altLang="en-US" b="1">
              <a:latin typeface="Times New Roman" panose="02020603050405020304" pitchFamily="2" charset="0"/>
            </a:endParaRPr>
          </a:p>
        </p:txBody>
      </p:sp>
      <p:sp>
        <p:nvSpPr>
          <p:cNvPr id="36873" name="矩形 36872"/>
          <p:cNvSpPr/>
          <p:nvPr/>
        </p:nvSpPr>
        <p:spPr>
          <a:xfrm>
            <a:off x="3733800" y="1295400"/>
            <a:ext cx="1447800" cy="609600"/>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调查目的</a:t>
            </a:r>
            <a:endParaRPr lang="zh-CN" altLang="en-US" b="1">
              <a:latin typeface="Times New Roman" panose="02020603050405020304" pitchFamily="2" charset="0"/>
            </a:endParaRPr>
          </a:p>
        </p:txBody>
      </p:sp>
      <p:sp>
        <p:nvSpPr>
          <p:cNvPr id="36874" name="直接连接符 36873"/>
          <p:cNvSpPr/>
          <p:nvPr/>
        </p:nvSpPr>
        <p:spPr>
          <a:xfrm>
            <a:off x="4419600" y="1905000"/>
            <a:ext cx="0" cy="304800"/>
          </a:xfrm>
          <a:prstGeom prst="line">
            <a:avLst/>
          </a:prstGeom>
          <a:ln w="9525" cap="flat" cmpd="sng">
            <a:solidFill>
              <a:schemeClr val="tx1"/>
            </a:solidFill>
            <a:prstDash val="solid"/>
            <a:headEnd type="none" w="med" len="med"/>
            <a:tailEnd type="triangle" w="med" len="med"/>
          </a:ln>
        </p:spPr>
      </p:sp>
      <p:sp>
        <p:nvSpPr>
          <p:cNvPr id="36875" name="直接连接符 36874"/>
          <p:cNvSpPr/>
          <p:nvPr/>
        </p:nvSpPr>
        <p:spPr>
          <a:xfrm flipV="1">
            <a:off x="4419600" y="5334000"/>
            <a:ext cx="0" cy="304800"/>
          </a:xfrm>
          <a:prstGeom prst="line">
            <a:avLst/>
          </a:prstGeom>
          <a:ln w="9525" cap="flat" cmpd="sng">
            <a:solidFill>
              <a:schemeClr val="tx1"/>
            </a:solidFill>
            <a:prstDash val="solid"/>
            <a:headEnd type="none" w="med" len="med"/>
            <a:tailEnd type="triangle" w="med" len="med"/>
          </a:ln>
        </p:spPr>
      </p:sp>
      <p:sp>
        <p:nvSpPr>
          <p:cNvPr id="36876" name="直接连接符 36875"/>
          <p:cNvSpPr/>
          <p:nvPr/>
        </p:nvSpPr>
        <p:spPr>
          <a:xfrm>
            <a:off x="2743200" y="4724400"/>
            <a:ext cx="1066800" cy="0"/>
          </a:xfrm>
          <a:prstGeom prst="line">
            <a:avLst/>
          </a:prstGeom>
          <a:ln w="9525" cap="flat" cmpd="sng">
            <a:solidFill>
              <a:schemeClr val="tx1"/>
            </a:solidFill>
            <a:prstDash val="solid"/>
            <a:headEnd type="none" w="med" len="med"/>
            <a:tailEnd type="triangle" w="med" len="med"/>
          </a:ln>
        </p:spPr>
      </p:sp>
      <p:sp>
        <p:nvSpPr>
          <p:cNvPr id="36877" name="直接连接符 36876"/>
          <p:cNvSpPr/>
          <p:nvPr/>
        </p:nvSpPr>
        <p:spPr>
          <a:xfrm>
            <a:off x="2743200" y="2819400"/>
            <a:ext cx="1066800" cy="0"/>
          </a:xfrm>
          <a:prstGeom prst="line">
            <a:avLst/>
          </a:prstGeom>
          <a:ln w="9525" cap="flat" cmpd="sng">
            <a:solidFill>
              <a:schemeClr val="tx1"/>
            </a:solidFill>
            <a:prstDash val="solid"/>
            <a:headEnd type="none" w="med" len="med"/>
            <a:tailEnd type="triangle" w="med" len="med"/>
          </a:ln>
        </p:spPr>
      </p:sp>
      <p:sp>
        <p:nvSpPr>
          <p:cNvPr id="36878" name="直接连接符 36877"/>
          <p:cNvSpPr/>
          <p:nvPr/>
        </p:nvSpPr>
        <p:spPr>
          <a:xfrm>
            <a:off x="5105400" y="4724400"/>
            <a:ext cx="838200" cy="0"/>
          </a:xfrm>
          <a:prstGeom prst="line">
            <a:avLst/>
          </a:prstGeom>
          <a:ln w="9525" cap="flat" cmpd="sng">
            <a:solidFill>
              <a:schemeClr val="tx1"/>
            </a:solidFill>
            <a:prstDash val="solid"/>
            <a:headEnd type="triangle" w="med" len="med"/>
            <a:tailEnd type="none" w="med" len="med"/>
          </a:ln>
        </p:spPr>
      </p:sp>
      <p:sp>
        <p:nvSpPr>
          <p:cNvPr id="36879" name="直接连接符 36878"/>
          <p:cNvSpPr/>
          <p:nvPr/>
        </p:nvSpPr>
        <p:spPr>
          <a:xfrm flipH="1">
            <a:off x="5105400" y="2819400"/>
            <a:ext cx="838200" cy="0"/>
          </a:xfrm>
          <a:prstGeom prst="line">
            <a:avLst/>
          </a:prstGeom>
          <a:ln w="9525" cap="flat" cmpd="sng">
            <a:solidFill>
              <a:schemeClr val="tx1"/>
            </a:solidFill>
            <a:prstDash val="solid"/>
            <a:headEnd type="none" w="med" len="med"/>
            <a:tailEnd type="triangle" w="med" len="med"/>
          </a:ln>
        </p:spPr>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7890" name="标题 37889"/>
          <p:cNvSpPr>
            <a:spLocks noGrp="1"/>
          </p:cNvSpPr>
          <p:nvPr>
            <p:ph type="title"/>
          </p:nvPr>
        </p:nvSpPr>
        <p:spPr>
          <a:xfrm>
            <a:off x="685800" y="304800"/>
            <a:ext cx="8229600" cy="1143000"/>
          </a:xfrm>
        </p:spPr>
        <p:txBody>
          <a:bodyPr anchor="ctr"/>
          <a:p>
            <a:pPr algn="r"/>
            <a:r>
              <a:rPr lang="zh-CN" altLang="en-US" sz="3200" b="1"/>
              <a:t>定量研究考虑的问题</a:t>
            </a:r>
            <a:endParaRPr lang="zh-CN" altLang="en-US" sz="3200" b="1"/>
          </a:p>
        </p:txBody>
      </p:sp>
      <p:sp>
        <p:nvSpPr>
          <p:cNvPr id="37891" name="矩形 37890"/>
          <p:cNvSpPr/>
          <p:nvPr/>
        </p:nvSpPr>
        <p:spPr>
          <a:xfrm>
            <a:off x="1219200" y="2667000"/>
            <a:ext cx="609600" cy="1600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样</a:t>
            </a:r>
            <a:endParaRPr lang="zh-CN" altLang="en-US">
              <a:latin typeface="Times New Roman" panose="02020603050405020304" pitchFamily="2" charset="0"/>
            </a:endParaRPr>
          </a:p>
          <a:p>
            <a:pPr algn="ctr"/>
            <a:r>
              <a:rPr lang="zh-CN" altLang="en-US">
                <a:latin typeface="Times New Roman" panose="02020603050405020304" pitchFamily="2" charset="0"/>
              </a:rPr>
              <a:t>本</a:t>
            </a:r>
            <a:endParaRPr lang="zh-CN" altLang="en-US">
              <a:latin typeface="Times New Roman" panose="02020603050405020304" pitchFamily="2" charset="0"/>
            </a:endParaRPr>
          </a:p>
          <a:p>
            <a:pPr algn="ctr"/>
            <a:r>
              <a:rPr lang="zh-CN" altLang="en-US">
                <a:latin typeface="Times New Roman" panose="02020603050405020304" pitchFamily="2" charset="0"/>
              </a:rPr>
              <a:t>结</a:t>
            </a:r>
            <a:endParaRPr lang="zh-CN" altLang="en-US">
              <a:latin typeface="Times New Roman" panose="02020603050405020304" pitchFamily="2" charset="0"/>
            </a:endParaRPr>
          </a:p>
          <a:p>
            <a:pPr algn="ctr"/>
            <a:r>
              <a:rPr lang="zh-CN" altLang="en-US">
                <a:latin typeface="Times New Roman" panose="02020603050405020304" pitchFamily="2" charset="0"/>
              </a:rPr>
              <a:t>构</a:t>
            </a:r>
            <a:endParaRPr lang="zh-CN" altLang="en-US">
              <a:latin typeface="Times New Roman" panose="02020603050405020304" pitchFamily="2" charset="0"/>
            </a:endParaRPr>
          </a:p>
        </p:txBody>
      </p:sp>
      <p:sp>
        <p:nvSpPr>
          <p:cNvPr id="37892" name="矩形 37891"/>
          <p:cNvSpPr/>
          <p:nvPr/>
        </p:nvSpPr>
        <p:spPr>
          <a:xfrm>
            <a:off x="3124200" y="2667000"/>
            <a:ext cx="609600" cy="1676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样</a:t>
            </a:r>
            <a:endParaRPr lang="zh-CN" altLang="en-US">
              <a:latin typeface="Times New Roman" panose="02020603050405020304" pitchFamily="2" charset="0"/>
            </a:endParaRPr>
          </a:p>
          <a:p>
            <a:pPr algn="ctr"/>
            <a:r>
              <a:rPr lang="zh-CN" altLang="en-US">
                <a:latin typeface="Times New Roman" panose="02020603050405020304" pitchFamily="2" charset="0"/>
              </a:rPr>
              <a:t>本</a:t>
            </a:r>
            <a:endParaRPr lang="zh-CN" altLang="en-US">
              <a:latin typeface="Times New Roman" panose="02020603050405020304" pitchFamily="2" charset="0"/>
            </a:endParaRPr>
          </a:p>
          <a:p>
            <a:pPr algn="ctr"/>
            <a:r>
              <a:rPr lang="zh-CN" altLang="en-US">
                <a:latin typeface="Times New Roman" panose="02020603050405020304" pitchFamily="2" charset="0"/>
              </a:rPr>
              <a:t>大</a:t>
            </a:r>
            <a:endParaRPr lang="zh-CN" altLang="en-US">
              <a:latin typeface="Times New Roman" panose="02020603050405020304" pitchFamily="2" charset="0"/>
            </a:endParaRPr>
          </a:p>
          <a:p>
            <a:pPr algn="ctr"/>
            <a:r>
              <a:rPr lang="zh-CN" altLang="en-US">
                <a:latin typeface="Times New Roman" panose="02020603050405020304" pitchFamily="2" charset="0"/>
              </a:rPr>
              <a:t>小</a:t>
            </a:r>
            <a:endParaRPr lang="zh-CN" altLang="en-US">
              <a:latin typeface="Times New Roman" panose="02020603050405020304" pitchFamily="2" charset="0"/>
            </a:endParaRPr>
          </a:p>
        </p:txBody>
      </p:sp>
      <p:sp>
        <p:nvSpPr>
          <p:cNvPr id="37893" name="矩形 37892"/>
          <p:cNvSpPr/>
          <p:nvPr/>
        </p:nvSpPr>
        <p:spPr>
          <a:xfrm>
            <a:off x="5029200" y="2667000"/>
            <a:ext cx="609600" cy="1676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访</a:t>
            </a:r>
            <a:endParaRPr lang="zh-CN" altLang="en-US">
              <a:latin typeface="Times New Roman" panose="02020603050405020304" pitchFamily="2" charset="0"/>
            </a:endParaRPr>
          </a:p>
          <a:p>
            <a:pPr algn="ctr"/>
            <a:r>
              <a:rPr lang="zh-CN" altLang="en-US">
                <a:latin typeface="Times New Roman" panose="02020603050405020304" pitchFamily="2" charset="0"/>
              </a:rPr>
              <a:t>问</a:t>
            </a:r>
            <a:endParaRPr lang="zh-CN" altLang="en-US">
              <a:latin typeface="Times New Roman" panose="02020603050405020304" pitchFamily="2" charset="0"/>
            </a:endParaRPr>
          </a:p>
          <a:p>
            <a:pPr algn="ctr"/>
            <a:r>
              <a:rPr lang="zh-CN" altLang="en-US">
                <a:latin typeface="Times New Roman" panose="02020603050405020304" pitchFamily="2" charset="0"/>
              </a:rPr>
              <a:t>类</a:t>
            </a:r>
            <a:endParaRPr lang="zh-CN" altLang="en-US">
              <a:latin typeface="Times New Roman" panose="02020603050405020304" pitchFamily="2" charset="0"/>
            </a:endParaRPr>
          </a:p>
          <a:p>
            <a:pPr algn="ctr"/>
            <a:r>
              <a:rPr lang="zh-CN" altLang="en-US">
                <a:latin typeface="Times New Roman" panose="02020603050405020304" pitchFamily="2" charset="0"/>
              </a:rPr>
              <a:t>型</a:t>
            </a:r>
            <a:endParaRPr lang="zh-CN" altLang="en-US">
              <a:latin typeface="Times New Roman" panose="02020603050405020304" pitchFamily="2" charset="0"/>
            </a:endParaRPr>
          </a:p>
        </p:txBody>
      </p:sp>
      <p:sp>
        <p:nvSpPr>
          <p:cNvPr id="37894" name="矩形 37893"/>
          <p:cNvSpPr/>
          <p:nvPr/>
        </p:nvSpPr>
        <p:spPr>
          <a:xfrm>
            <a:off x="7010400" y="2667000"/>
            <a:ext cx="609600" cy="1676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a:latin typeface="Times New Roman" panose="02020603050405020304" pitchFamily="2" charset="0"/>
              </a:rPr>
              <a:t>专</a:t>
            </a:r>
            <a:endParaRPr lang="zh-CN" altLang="en-US">
              <a:latin typeface="Times New Roman" panose="02020603050405020304" pitchFamily="2" charset="0"/>
            </a:endParaRPr>
          </a:p>
          <a:p>
            <a:pPr algn="ctr"/>
            <a:r>
              <a:rPr lang="zh-CN" altLang="en-US">
                <a:latin typeface="Times New Roman" panose="02020603050405020304" pitchFamily="2" charset="0"/>
              </a:rPr>
              <a:t>门</a:t>
            </a:r>
            <a:endParaRPr lang="zh-CN" altLang="en-US">
              <a:latin typeface="Times New Roman" panose="02020603050405020304" pitchFamily="2" charset="0"/>
            </a:endParaRPr>
          </a:p>
          <a:p>
            <a:pPr algn="ctr"/>
            <a:r>
              <a:rPr lang="zh-CN" altLang="en-US">
                <a:latin typeface="Times New Roman" panose="02020603050405020304" pitchFamily="2" charset="0"/>
              </a:rPr>
              <a:t>技</a:t>
            </a:r>
            <a:endParaRPr lang="zh-CN" altLang="en-US">
              <a:latin typeface="Times New Roman" panose="02020603050405020304" pitchFamily="2" charset="0"/>
            </a:endParaRPr>
          </a:p>
          <a:p>
            <a:pPr algn="ctr"/>
            <a:r>
              <a:rPr lang="zh-CN" altLang="en-US">
                <a:latin typeface="Times New Roman" panose="02020603050405020304" pitchFamily="2" charset="0"/>
              </a:rPr>
              <a:t>术</a:t>
            </a:r>
            <a:endParaRPr lang="zh-CN" altLang="en-US">
              <a:latin typeface="Times New Roman" panose="02020603050405020304" pitchFamily="2" charset="0"/>
            </a:endParaRPr>
          </a:p>
        </p:txBody>
      </p:sp>
      <p:sp>
        <p:nvSpPr>
          <p:cNvPr id="37895" name="矩形 37894"/>
          <p:cNvSpPr/>
          <p:nvPr/>
        </p:nvSpPr>
        <p:spPr>
          <a:xfrm>
            <a:off x="2819400" y="5638800"/>
            <a:ext cx="3124200" cy="762000"/>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问卷设计</a:t>
            </a:r>
            <a:endParaRPr lang="zh-CN" altLang="en-US" b="1">
              <a:latin typeface="Times New Roman" panose="02020603050405020304" pitchFamily="2" charset="0"/>
            </a:endParaRPr>
          </a:p>
        </p:txBody>
      </p:sp>
      <p:sp>
        <p:nvSpPr>
          <p:cNvPr id="37896" name="矩形 37895"/>
          <p:cNvSpPr/>
          <p:nvPr/>
        </p:nvSpPr>
        <p:spPr>
          <a:xfrm>
            <a:off x="2819400" y="1600200"/>
            <a:ext cx="3352800" cy="5334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研究目标</a:t>
            </a:r>
            <a:endParaRPr lang="zh-CN" altLang="en-US" b="1">
              <a:latin typeface="Times New Roman" panose="02020603050405020304" pitchFamily="2" charset="0"/>
            </a:endParaRPr>
          </a:p>
        </p:txBody>
      </p:sp>
      <p:sp>
        <p:nvSpPr>
          <p:cNvPr id="37897" name="直接连接符 37896"/>
          <p:cNvSpPr/>
          <p:nvPr/>
        </p:nvSpPr>
        <p:spPr>
          <a:xfrm>
            <a:off x="1600200" y="2362200"/>
            <a:ext cx="5791200" cy="0"/>
          </a:xfrm>
          <a:prstGeom prst="line">
            <a:avLst/>
          </a:prstGeom>
          <a:ln w="9525" cap="flat" cmpd="sng">
            <a:solidFill>
              <a:schemeClr val="tx1"/>
            </a:solidFill>
            <a:prstDash val="solid"/>
            <a:headEnd type="none" w="med" len="med"/>
            <a:tailEnd type="none" w="med" len="med"/>
          </a:ln>
        </p:spPr>
      </p:sp>
      <p:sp>
        <p:nvSpPr>
          <p:cNvPr id="37898" name="直接连接符 37897"/>
          <p:cNvSpPr/>
          <p:nvPr/>
        </p:nvSpPr>
        <p:spPr>
          <a:xfrm>
            <a:off x="7391400" y="2362200"/>
            <a:ext cx="0" cy="304800"/>
          </a:xfrm>
          <a:prstGeom prst="line">
            <a:avLst/>
          </a:prstGeom>
          <a:ln w="9525" cap="flat" cmpd="sng">
            <a:solidFill>
              <a:schemeClr val="tx1"/>
            </a:solidFill>
            <a:prstDash val="solid"/>
            <a:headEnd type="none" w="med" len="med"/>
            <a:tailEnd type="none" w="med" len="med"/>
          </a:ln>
        </p:spPr>
      </p:sp>
      <p:sp>
        <p:nvSpPr>
          <p:cNvPr id="37899" name="直接连接符 37898"/>
          <p:cNvSpPr/>
          <p:nvPr/>
        </p:nvSpPr>
        <p:spPr>
          <a:xfrm>
            <a:off x="5334000" y="2362200"/>
            <a:ext cx="0" cy="304800"/>
          </a:xfrm>
          <a:prstGeom prst="line">
            <a:avLst/>
          </a:prstGeom>
          <a:ln w="9525" cap="flat" cmpd="sng">
            <a:solidFill>
              <a:schemeClr val="tx1"/>
            </a:solidFill>
            <a:prstDash val="solid"/>
            <a:headEnd type="none" w="med" len="med"/>
            <a:tailEnd type="none" w="med" len="med"/>
          </a:ln>
        </p:spPr>
      </p:sp>
      <p:sp>
        <p:nvSpPr>
          <p:cNvPr id="37900" name="直接连接符 37899"/>
          <p:cNvSpPr/>
          <p:nvPr/>
        </p:nvSpPr>
        <p:spPr>
          <a:xfrm>
            <a:off x="3429000" y="2362200"/>
            <a:ext cx="0" cy="304800"/>
          </a:xfrm>
          <a:prstGeom prst="line">
            <a:avLst/>
          </a:prstGeom>
          <a:ln w="9525" cap="flat" cmpd="sng">
            <a:solidFill>
              <a:schemeClr val="tx1"/>
            </a:solidFill>
            <a:prstDash val="solid"/>
            <a:headEnd type="none" w="med" len="med"/>
            <a:tailEnd type="none" w="med" len="med"/>
          </a:ln>
        </p:spPr>
      </p:sp>
      <p:sp>
        <p:nvSpPr>
          <p:cNvPr id="37901" name="直接连接符 37900"/>
          <p:cNvSpPr/>
          <p:nvPr/>
        </p:nvSpPr>
        <p:spPr>
          <a:xfrm>
            <a:off x="1600200" y="2362200"/>
            <a:ext cx="0" cy="304800"/>
          </a:xfrm>
          <a:prstGeom prst="line">
            <a:avLst/>
          </a:prstGeom>
          <a:ln w="9525" cap="flat" cmpd="sng">
            <a:solidFill>
              <a:schemeClr val="tx1"/>
            </a:solidFill>
            <a:prstDash val="solid"/>
            <a:headEnd type="none" w="med" len="med"/>
            <a:tailEnd type="none" w="med" len="med"/>
          </a:ln>
        </p:spPr>
      </p:sp>
      <p:sp>
        <p:nvSpPr>
          <p:cNvPr id="37902" name="直接连接符 37901"/>
          <p:cNvSpPr/>
          <p:nvPr/>
        </p:nvSpPr>
        <p:spPr>
          <a:xfrm>
            <a:off x="4419600" y="2133600"/>
            <a:ext cx="0" cy="228600"/>
          </a:xfrm>
          <a:prstGeom prst="line">
            <a:avLst/>
          </a:prstGeom>
          <a:ln w="9525" cap="flat" cmpd="sng">
            <a:solidFill>
              <a:schemeClr val="tx1"/>
            </a:solidFill>
            <a:prstDash val="solid"/>
            <a:headEnd type="none" w="med" len="med"/>
            <a:tailEnd type="none" w="med" len="med"/>
          </a:ln>
        </p:spPr>
      </p:sp>
      <p:sp>
        <p:nvSpPr>
          <p:cNvPr id="37903" name="下箭头 37902"/>
          <p:cNvSpPr/>
          <p:nvPr/>
        </p:nvSpPr>
        <p:spPr>
          <a:xfrm>
            <a:off x="2819400" y="4572000"/>
            <a:ext cx="3276600" cy="838200"/>
          </a:xfrm>
          <a:prstGeom prst="downArrow">
            <a:avLst>
              <a:gd name="adj1" fmla="val 50000"/>
              <a:gd name="adj2" fmla="val 25000"/>
            </a:avLst>
          </a:prstGeom>
          <a:solidFill>
            <a:schemeClr val="bg1"/>
          </a:solidFill>
          <a:ln w="9525" cap="flat" cmpd="sng">
            <a:solidFill>
              <a:schemeClr val="tx1"/>
            </a:solidFill>
            <a:prstDash val="solid"/>
            <a:miter/>
            <a:headEnd type="none" w="med" len="med"/>
            <a:tailEnd type="none" w="med" len="med"/>
          </a:ln>
        </p:spPr>
        <p:txBody>
          <a:bodyPr/>
          <a:p>
            <a:endParaRPr lang="zh-CN" altLang="en-US"/>
          </a:p>
        </p:txBody>
      </p:sp>
      <p:sp>
        <p:nvSpPr>
          <p:cNvPr id="37904" name="文本框 37903"/>
          <p:cNvSpPr txBox="1"/>
          <p:nvPr/>
        </p:nvSpPr>
        <p:spPr>
          <a:xfrm>
            <a:off x="1219200" y="4876800"/>
            <a:ext cx="990600" cy="457200"/>
          </a:xfrm>
          <a:prstGeom prst="rect">
            <a:avLst/>
          </a:prstGeom>
          <a:noFill/>
          <a:ln w="9525">
            <a:noFill/>
          </a:ln>
        </p:spPr>
        <p:txBody>
          <a:bodyPr>
            <a:spAutoFit/>
          </a:bodyPr>
          <a:p>
            <a:pPr>
              <a:spcBef>
                <a:spcPct val="50000"/>
              </a:spcBef>
            </a:pPr>
            <a:r>
              <a:rPr lang="zh-CN" altLang="en-US" b="1">
                <a:latin typeface="Times New Roman" panose="02020603050405020304" pitchFamily="2" charset="0"/>
              </a:rPr>
              <a:t>时间</a:t>
            </a:r>
            <a:endParaRPr lang="zh-CN" altLang="en-US" b="1">
              <a:latin typeface="Times New Roman" panose="02020603050405020304" pitchFamily="2" charset="0"/>
            </a:endParaRPr>
          </a:p>
        </p:txBody>
      </p:sp>
      <p:sp>
        <p:nvSpPr>
          <p:cNvPr id="37905" name="文本框 37904"/>
          <p:cNvSpPr txBox="1"/>
          <p:nvPr/>
        </p:nvSpPr>
        <p:spPr>
          <a:xfrm>
            <a:off x="6705600" y="4800600"/>
            <a:ext cx="914400" cy="457200"/>
          </a:xfrm>
          <a:prstGeom prst="rect">
            <a:avLst/>
          </a:prstGeom>
          <a:noFill/>
          <a:ln w="9525">
            <a:noFill/>
          </a:ln>
        </p:spPr>
        <p:txBody>
          <a:bodyPr>
            <a:spAutoFit/>
          </a:bodyPr>
          <a:p>
            <a:pPr>
              <a:spcBef>
                <a:spcPct val="50000"/>
              </a:spcBef>
            </a:pPr>
            <a:r>
              <a:rPr lang="zh-CN" altLang="en-US" b="1">
                <a:latin typeface="Times New Roman" panose="02020603050405020304" pitchFamily="2" charset="0"/>
              </a:rPr>
              <a:t>费用</a:t>
            </a:r>
            <a:endParaRPr lang="zh-CN" altLang="en-US" b="1">
              <a:latin typeface="Times New Roman" panose="02020603050405020304" pitchFamily="2"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8914" name="标题 38913"/>
          <p:cNvSpPr>
            <a:spLocks noGrp="1"/>
          </p:cNvSpPr>
          <p:nvPr>
            <p:ph type="title"/>
          </p:nvPr>
        </p:nvSpPr>
        <p:spPr>
          <a:xfrm>
            <a:off x="685800" y="304800"/>
            <a:ext cx="8229600" cy="1143000"/>
          </a:xfrm>
        </p:spPr>
        <p:txBody>
          <a:bodyPr anchor="ctr"/>
          <a:p>
            <a:pPr algn="r"/>
            <a:r>
              <a:rPr lang="zh-CN" altLang="en-US" sz="3200" b="1"/>
              <a:t>定性研究</a:t>
            </a:r>
            <a:endParaRPr lang="zh-CN" altLang="en-US" sz="3200" b="1"/>
          </a:p>
        </p:txBody>
      </p:sp>
      <p:sp>
        <p:nvSpPr>
          <p:cNvPr id="38915" name="文本占位符 38914"/>
          <p:cNvSpPr>
            <a:spLocks noGrp="1"/>
          </p:cNvSpPr>
          <p:nvPr>
            <p:ph type="body" idx="1"/>
          </p:nvPr>
        </p:nvSpPr>
        <p:spPr>
          <a:xfrm>
            <a:off x="685800" y="1219200"/>
            <a:ext cx="8229600" cy="5257800"/>
          </a:xfrm>
        </p:spPr>
        <p:txBody>
          <a:bodyPr/>
          <a:p>
            <a:pPr marL="854075" indent="-854075">
              <a:lnSpc>
                <a:spcPct val="110000"/>
              </a:lnSpc>
              <a:buNone/>
            </a:pPr>
            <a:r>
              <a:rPr lang="en-US" altLang="zh-CN" b="1"/>
              <a:t> </a:t>
            </a:r>
            <a:r>
              <a:rPr lang="zh-CN" altLang="en-US" sz="2800" b="1"/>
              <a:t>定性研究与定量研究的区别：</a:t>
            </a:r>
            <a:endParaRPr lang="zh-CN" altLang="en-US" sz="2800" b="1"/>
          </a:p>
          <a:p>
            <a:pPr marL="854075" indent="-854075">
              <a:lnSpc>
                <a:spcPct val="110000"/>
              </a:lnSpc>
              <a:buNone/>
            </a:pPr>
            <a:r>
              <a:rPr lang="en-US" altLang="zh-CN" sz="2000" b="1"/>
              <a:t>◆  </a:t>
            </a:r>
            <a:r>
              <a:rPr lang="zh-CN" altLang="en-US" sz="2000" b="1"/>
              <a:t>定量研究衡量大多数人的观点和行为；</a:t>
            </a:r>
            <a:endParaRPr lang="zh-CN" altLang="en-US" sz="2000" b="1"/>
          </a:p>
          <a:p>
            <a:pPr marL="854075" indent="-854075">
              <a:lnSpc>
                <a:spcPct val="110000"/>
              </a:lnSpc>
              <a:buNone/>
            </a:pPr>
            <a:r>
              <a:rPr lang="en-US" altLang="zh-CN" sz="2000" b="1"/>
              <a:t>◆  </a:t>
            </a:r>
            <a:r>
              <a:rPr lang="zh-CN" altLang="en-US" sz="2000" b="1"/>
              <a:t>定性研究确定观点的范围、原因和深度；</a:t>
            </a:r>
            <a:endParaRPr lang="zh-CN" altLang="en-US" sz="2000" b="1"/>
          </a:p>
          <a:p>
            <a:pPr marL="854075" indent="-854075">
              <a:lnSpc>
                <a:spcPct val="110000"/>
              </a:lnSpc>
              <a:buNone/>
            </a:pPr>
            <a:endParaRPr lang="zh-CN" altLang="en-US" sz="2000" b="1"/>
          </a:p>
        </p:txBody>
      </p:sp>
      <p:graphicFrame>
        <p:nvGraphicFramePr>
          <p:cNvPr id="38916" name="表格 38915"/>
          <p:cNvGraphicFramePr/>
          <p:nvPr/>
        </p:nvGraphicFramePr>
        <p:xfrm>
          <a:off x="533400" y="2743200"/>
          <a:ext cx="8153400" cy="3654425"/>
        </p:xfrm>
        <a:graphic>
          <a:graphicData uri="http://schemas.openxmlformats.org/drawingml/2006/table">
            <a:tbl>
              <a:tblPr/>
              <a:tblGrid>
                <a:gridCol w="2514600"/>
                <a:gridCol w="2921000"/>
                <a:gridCol w="2717800"/>
              </a:tblGrid>
              <a:tr h="396875">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b="1"/>
                        <a:t>比较维度</a:t>
                      </a:r>
                      <a:endParaRPr lang="zh-CN" altLang="en-US" sz="2000" b="1"/>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b="1"/>
                        <a:t>定性调研</a:t>
                      </a:r>
                      <a:endParaRPr lang="zh-CN" altLang="en-US" sz="2000" b="1"/>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b="1"/>
                        <a:t>定量调研</a:t>
                      </a:r>
                      <a:endParaRPr lang="zh-CN" altLang="en-US" sz="2000" b="1"/>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95288">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问题的类型</a:t>
                      </a:r>
                      <a:endParaRPr lang="zh-CN" altLang="en-US" sz="20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探测性</a:t>
                      </a:r>
                      <a:endParaRPr lang="zh-CN" altLang="en-US" sz="20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有限的探测性</a:t>
                      </a:r>
                      <a:endParaRPr lang="zh-CN" altLang="en-US" sz="20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28625">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样本的规模</a:t>
                      </a:r>
                      <a:endParaRPr lang="zh-CN" altLang="en-US" sz="20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较小</a:t>
                      </a:r>
                      <a:endParaRPr lang="zh-CN" altLang="en-US" sz="20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较大</a:t>
                      </a:r>
                      <a:endParaRPr lang="zh-CN" altLang="en-US" sz="20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52437">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每一访谈对象的信息</a:t>
                      </a:r>
                      <a:endParaRPr lang="zh-CN" altLang="en-US" sz="20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大致相同</a:t>
                      </a:r>
                      <a:endParaRPr lang="zh-CN" altLang="en-US" sz="20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不同</a:t>
                      </a:r>
                      <a:endParaRPr lang="zh-CN" altLang="en-US" sz="20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96875">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执行人员</a:t>
                      </a:r>
                      <a:endParaRPr lang="zh-CN" altLang="en-US" sz="20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需要特殊的技巧</a:t>
                      </a:r>
                      <a:endParaRPr lang="zh-CN" altLang="en-US" sz="20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不</a:t>
                      </a:r>
                      <a:r>
                        <a:rPr lang="zh-CN" altLang="en-US" sz="2000"/>
                        <a:t>需要太多特殊技巧</a:t>
                      </a:r>
                      <a:endParaRPr lang="zh-CN" altLang="en-US" sz="20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96875">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分析类型</a:t>
                      </a:r>
                      <a:endParaRPr lang="zh-CN" altLang="en-US" sz="20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主观性，解释性的</a:t>
                      </a:r>
                      <a:endParaRPr lang="zh-CN" altLang="en-US" sz="20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统计性的、摘要性的</a:t>
                      </a:r>
                      <a:endParaRPr lang="zh-CN" altLang="en-US" sz="20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95288">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硬件条件</a:t>
                      </a:r>
                      <a:endParaRPr lang="zh-CN" altLang="en-US" sz="20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录音机、摄象机等</a:t>
                      </a:r>
                      <a:endParaRPr lang="zh-CN" altLang="en-US" sz="20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调查问卷、计算机等</a:t>
                      </a:r>
                      <a:endParaRPr lang="zh-CN" altLang="en-US" sz="20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96875">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重复操作的能力</a:t>
                      </a:r>
                      <a:endParaRPr lang="zh-CN" altLang="en-US" sz="20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较低</a:t>
                      </a:r>
                      <a:endParaRPr lang="zh-CN" altLang="en-US" sz="20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较高</a:t>
                      </a:r>
                      <a:endParaRPr lang="zh-CN" altLang="en-US" sz="20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95287">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研究的类型</a:t>
                      </a:r>
                      <a:endParaRPr lang="zh-CN" altLang="en-US" sz="20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试探性的</a:t>
                      </a:r>
                      <a:endParaRPr lang="zh-CN" altLang="en-US" sz="20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2000"/>
                        <a:t>说明性、结果性的</a:t>
                      </a:r>
                      <a:endParaRPr lang="zh-CN" altLang="en-US" sz="20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9938" name="标题 39937"/>
          <p:cNvSpPr>
            <a:spLocks noGrp="1"/>
          </p:cNvSpPr>
          <p:nvPr>
            <p:ph type="title"/>
          </p:nvPr>
        </p:nvSpPr>
        <p:spPr>
          <a:xfrm>
            <a:off x="685800" y="304800"/>
            <a:ext cx="8229600" cy="1143000"/>
          </a:xfrm>
        </p:spPr>
        <p:txBody>
          <a:bodyPr anchor="ctr"/>
          <a:p>
            <a:pPr algn="r"/>
            <a:r>
              <a:rPr lang="zh-CN" altLang="en-US" sz="3200" b="1"/>
              <a:t>定性研究</a:t>
            </a:r>
            <a:endParaRPr lang="zh-CN" altLang="en-US" sz="3200" b="1"/>
          </a:p>
        </p:txBody>
      </p:sp>
      <p:sp>
        <p:nvSpPr>
          <p:cNvPr id="39939" name="文本占位符 39938"/>
          <p:cNvSpPr>
            <a:spLocks noGrp="1"/>
          </p:cNvSpPr>
          <p:nvPr>
            <p:ph type="body" idx="1"/>
          </p:nvPr>
        </p:nvSpPr>
        <p:spPr>
          <a:xfrm>
            <a:off x="685800" y="1371600"/>
            <a:ext cx="8229600" cy="5105400"/>
          </a:xfrm>
        </p:spPr>
        <p:txBody>
          <a:bodyPr/>
          <a:p>
            <a:pPr marL="854075" indent="-854075">
              <a:lnSpc>
                <a:spcPct val="110000"/>
              </a:lnSpc>
              <a:buNone/>
            </a:pPr>
            <a:r>
              <a:rPr lang="zh-CN" altLang="en-US" sz="2800" b="1"/>
              <a:t>一手研究的 两个主要类型：</a:t>
            </a:r>
            <a:endParaRPr lang="zh-CN" altLang="en-US" sz="2800" b="1"/>
          </a:p>
          <a:p>
            <a:pPr marL="854075" indent="-854075">
              <a:lnSpc>
                <a:spcPct val="110000"/>
              </a:lnSpc>
              <a:buNone/>
            </a:pPr>
            <a:r>
              <a:rPr lang="zh-CN" altLang="en-US" sz="2400" b="1"/>
              <a:t>   </a:t>
            </a:r>
            <a:r>
              <a:rPr lang="en-US" altLang="zh-CN" sz="2400" b="1"/>
              <a:t>◆  </a:t>
            </a:r>
            <a:r>
              <a:rPr lang="zh-CN" altLang="en-US" sz="2400" b="1"/>
              <a:t>定性研究：</a:t>
            </a:r>
            <a:endParaRPr lang="zh-CN" altLang="en-US" sz="2400" b="1"/>
          </a:p>
          <a:p>
            <a:pPr marL="854075" indent="-854075">
              <a:lnSpc>
                <a:spcPct val="110000"/>
              </a:lnSpc>
              <a:buNone/>
            </a:pPr>
            <a:r>
              <a:rPr lang="zh-CN" altLang="en-US" sz="2400" b="1"/>
              <a:t>        </a:t>
            </a:r>
            <a:r>
              <a:rPr lang="zh-CN" altLang="en-US" sz="2000" b="1"/>
              <a:t>★  态度</a:t>
            </a:r>
            <a:endParaRPr lang="zh-CN" altLang="en-US" sz="2000" b="1"/>
          </a:p>
          <a:p>
            <a:pPr marL="854075" indent="-854075">
              <a:lnSpc>
                <a:spcPct val="110000"/>
              </a:lnSpc>
              <a:buNone/>
            </a:pPr>
            <a:r>
              <a:rPr lang="zh-CN" altLang="en-US" sz="2000" b="1"/>
              <a:t>         ★  意见</a:t>
            </a:r>
            <a:endParaRPr lang="zh-CN" altLang="en-US" sz="2000" b="1"/>
          </a:p>
          <a:p>
            <a:pPr marL="854075" indent="-854075">
              <a:lnSpc>
                <a:spcPct val="110000"/>
              </a:lnSpc>
              <a:buNone/>
            </a:pPr>
            <a:r>
              <a:rPr lang="zh-CN" altLang="en-US" sz="2000" b="1"/>
              <a:t>         ★  看法</a:t>
            </a:r>
            <a:endParaRPr lang="zh-CN" altLang="en-US" sz="2000" b="1"/>
          </a:p>
          <a:p>
            <a:pPr marL="854075" indent="-854075">
              <a:lnSpc>
                <a:spcPct val="110000"/>
              </a:lnSpc>
              <a:buNone/>
            </a:pPr>
            <a:r>
              <a:rPr lang="zh-CN" altLang="en-US" sz="2000" b="1"/>
              <a:t>         ★  理解</a:t>
            </a:r>
            <a:endParaRPr lang="zh-CN" altLang="en-US" sz="2000" b="1"/>
          </a:p>
          <a:p>
            <a:pPr marL="854075" indent="-854075">
              <a:lnSpc>
                <a:spcPct val="110000"/>
              </a:lnSpc>
              <a:buNone/>
            </a:pPr>
            <a:r>
              <a:rPr lang="zh-CN" altLang="en-US" sz="2400" b="1"/>
              <a:t>   </a:t>
            </a:r>
            <a:r>
              <a:rPr lang="en-US" altLang="zh-CN" sz="2400" b="1"/>
              <a:t>◆  </a:t>
            </a:r>
            <a:r>
              <a:rPr lang="zh-CN" altLang="en-US" sz="2400" b="1"/>
              <a:t>定量研究：</a:t>
            </a:r>
            <a:endParaRPr lang="zh-CN" altLang="en-US" sz="2400" b="1"/>
          </a:p>
          <a:p>
            <a:pPr marL="854075" indent="-854075">
              <a:lnSpc>
                <a:spcPct val="110000"/>
              </a:lnSpc>
              <a:buNone/>
            </a:pPr>
            <a:r>
              <a:rPr lang="zh-CN" altLang="en-US" sz="2000" b="1"/>
              <a:t>         ★  测量</a:t>
            </a:r>
            <a:endParaRPr lang="zh-CN" altLang="en-US" sz="2000" b="1"/>
          </a:p>
          <a:p>
            <a:pPr marL="854075" indent="-854075">
              <a:lnSpc>
                <a:spcPct val="110000"/>
              </a:lnSpc>
              <a:buNone/>
            </a:pPr>
            <a:r>
              <a:rPr lang="zh-CN" altLang="en-US" sz="2000" b="1"/>
              <a:t>         ★  估计</a:t>
            </a:r>
            <a:endParaRPr lang="zh-CN" altLang="en-US" sz="2000" b="1"/>
          </a:p>
          <a:p>
            <a:pPr marL="854075" indent="-854075">
              <a:lnSpc>
                <a:spcPct val="110000"/>
              </a:lnSpc>
              <a:buNone/>
            </a:pPr>
            <a:r>
              <a:rPr lang="zh-CN" altLang="en-US" sz="2000" b="1"/>
              <a:t>         ★  预测</a:t>
            </a:r>
            <a:endParaRPr lang="zh-CN" altLang="en-US" sz="2000" b="1"/>
          </a:p>
          <a:p>
            <a:pPr marL="854075" indent="-854075">
              <a:lnSpc>
                <a:spcPct val="110000"/>
              </a:lnSpc>
              <a:buNone/>
            </a:pPr>
            <a:r>
              <a:rPr lang="zh-CN" altLang="en-US" sz="2000" b="1"/>
              <a:t>         ★  计算</a:t>
            </a:r>
            <a:endParaRPr lang="zh-CN" altLang="en-US" sz="2000" b="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0962" name="标题 40961"/>
          <p:cNvSpPr>
            <a:spLocks noGrp="1"/>
          </p:cNvSpPr>
          <p:nvPr>
            <p:ph type="title"/>
          </p:nvPr>
        </p:nvSpPr>
        <p:spPr>
          <a:xfrm>
            <a:off x="685800" y="304800"/>
            <a:ext cx="8229600" cy="1143000"/>
          </a:xfrm>
        </p:spPr>
        <p:txBody>
          <a:bodyPr anchor="ctr"/>
          <a:p>
            <a:pPr algn="r"/>
            <a:r>
              <a:rPr lang="zh-CN" altLang="en-US" sz="3200" b="1"/>
              <a:t>实验技术</a:t>
            </a:r>
            <a:endParaRPr lang="zh-CN" altLang="en-US" sz="3200" b="1"/>
          </a:p>
        </p:txBody>
      </p:sp>
      <p:sp>
        <p:nvSpPr>
          <p:cNvPr id="40963" name="文本占位符 40962"/>
          <p:cNvSpPr>
            <a:spLocks noGrp="1"/>
          </p:cNvSpPr>
          <p:nvPr>
            <p:ph type="body" idx="1"/>
          </p:nvPr>
        </p:nvSpPr>
        <p:spPr>
          <a:xfrm>
            <a:off x="685800" y="1371600"/>
            <a:ext cx="8229600" cy="5486400"/>
          </a:xfrm>
        </p:spPr>
        <p:txBody>
          <a:bodyPr/>
          <a:p>
            <a:pPr marL="0" indent="0">
              <a:lnSpc>
                <a:spcPct val="110000"/>
              </a:lnSpc>
              <a:buNone/>
            </a:pPr>
            <a:r>
              <a:rPr lang="en-US" altLang="zh-CN" b="1"/>
              <a:t> </a:t>
            </a:r>
            <a:r>
              <a:rPr lang="zh-CN" altLang="en-US" sz="2800" b="1"/>
              <a:t>实验技术：</a:t>
            </a:r>
            <a:endParaRPr lang="zh-CN" altLang="en-US" sz="2800" b="1"/>
          </a:p>
          <a:p>
            <a:pPr marL="0" indent="0">
              <a:lnSpc>
                <a:spcPct val="110000"/>
              </a:lnSpc>
              <a:buNone/>
            </a:pPr>
            <a:r>
              <a:rPr lang="zh-CN" altLang="en-US" sz="2000" b="1"/>
              <a:t>        观察一种变量对另一种变量产生影响的方法即是用来说明</a:t>
            </a:r>
            <a:r>
              <a:rPr lang="en-US" altLang="zh-CN" sz="2000" b="1"/>
              <a:t>A</a:t>
            </a:r>
            <a:r>
              <a:rPr lang="zh-CN" altLang="en-US" sz="2000" b="1"/>
              <a:t>变化可能引起</a:t>
            </a:r>
            <a:r>
              <a:rPr lang="en-US" altLang="zh-CN" sz="2000" b="1"/>
              <a:t>B</a:t>
            </a:r>
            <a:r>
              <a:rPr lang="zh-CN" altLang="en-US" sz="2000" b="1"/>
              <a:t>可观察到的变化。需要证明</a:t>
            </a:r>
            <a:r>
              <a:rPr lang="en-US" altLang="zh-CN" sz="2000" b="1"/>
              <a:t>3</a:t>
            </a:r>
            <a:r>
              <a:rPr lang="zh-CN" altLang="en-US" sz="2000" b="1"/>
              <a:t>种关系：</a:t>
            </a:r>
            <a:endParaRPr lang="zh-CN" altLang="en-US" sz="2000" b="1"/>
          </a:p>
          <a:p>
            <a:pPr marL="0" indent="0">
              <a:lnSpc>
                <a:spcPct val="110000"/>
              </a:lnSpc>
              <a:buNone/>
            </a:pPr>
            <a:r>
              <a:rPr lang="zh-CN" altLang="en-US" sz="2000" b="1"/>
              <a:t>      </a:t>
            </a:r>
            <a:r>
              <a:rPr lang="en-US" altLang="zh-CN" sz="2000" b="1"/>
              <a:t>◆   </a:t>
            </a:r>
            <a:r>
              <a:rPr lang="zh-CN" altLang="en-US" sz="2000" b="1"/>
              <a:t>存在相关关系；</a:t>
            </a:r>
            <a:endParaRPr lang="zh-CN" altLang="en-US" sz="2000" b="1"/>
          </a:p>
          <a:p>
            <a:pPr marL="0" indent="0">
              <a:lnSpc>
                <a:spcPct val="110000"/>
              </a:lnSpc>
              <a:buNone/>
            </a:pPr>
            <a:r>
              <a:rPr lang="zh-CN" altLang="en-US" sz="2000" b="1"/>
              <a:t>      </a:t>
            </a:r>
            <a:r>
              <a:rPr lang="en-US" altLang="zh-CN" sz="2000" b="1"/>
              <a:t>◆   </a:t>
            </a:r>
            <a:r>
              <a:rPr lang="zh-CN" altLang="en-US" sz="2000" b="1"/>
              <a:t>事件发生存在适当的时间顺序（即有先后之分）；</a:t>
            </a:r>
            <a:endParaRPr lang="zh-CN" altLang="en-US" sz="2000" b="1"/>
          </a:p>
          <a:p>
            <a:pPr marL="0" indent="0">
              <a:lnSpc>
                <a:spcPct val="110000"/>
              </a:lnSpc>
              <a:buNone/>
            </a:pPr>
            <a:r>
              <a:rPr lang="zh-CN" altLang="en-US" sz="2000" b="1"/>
              <a:t>      </a:t>
            </a:r>
            <a:r>
              <a:rPr lang="en-US" altLang="zh-CN" sz="2000" b="1"/>
              <a:t>◆   </a:t>
            </a:r>
            <a:r>
              <a:rPr lang="zh-CN" altLang="en-US" sz="2000" b="1"/>
              <a:t>不存在其他可能的原因性因素；</a:t>
            </a:r>
            <a:endParaRPr lang="zh-CN" altLang="en-US" sz="2000" b="1"/>
          </a:p>
          <a:p>
            <a:pPr marL="0" indent="0">
              <a:lnSpc>
                <a:spcPct val="110000"/>
              </a:lnSpc>
              <a:buNone/>
            </a:pPr>
            <a:endParaRPr lang="zh-CN" altLang="en-US" sz="2000" b="1"/>
          </a:p>
          <a:p>
            <a:pPr marL="0" indent="0">
              <a:lnSpc>
                <a:spcPct val="110000"/>
              </a:lnSpc>
              <a:buNone/>
            </a:pPr>
            <a:r>
              <a:rPr lang="zh-CN" altLang="en-US" sz="2000" b="1"/>
              <a:t>       这种研究方法与前面讲到的观察法和询问法等有根本的区别，询问法和观察法中，调研者只是被动地去收集一些数据，而实验法中调研人员则成了研究过程的积极参与者。</a:t>
            </a:r>
            <a:endParaRPr lang="zh-CN" altLang="en-US" sz="2000" b="1"/>
          </a:p>
          <a:p>
            <a:pPr marL="0" indent="0">
              <a:lnSpc>
                <a:spcPct val="110000"/>
              </a:lnSpc>
              <a:buNone/>
            </a:pPr>
            <a:endParaRPr lang="zh-CN" altLang="en-US" sz="2000" b="1"/>
          </a:p>
          <a:p>
            <a:pPr marL="0" indent="0">
              <a:lnSpc>
                <a:spcPct val="110000"/>
              </a:lnSpc>
              <a:buNone/>
            </a:pPr>
            <a:r>
              <a:rPr lang="zh-CN" altLang="en-US" sz="2800" b="1"/>
              <a:t>市场测试</a:t>
            </a:r>
            <a:r>
              <a:rPr lang="en-US" altLang="zh-CN" sz="2000" b="1">
                <a:latin typeface="Times New Roman" panose="02020603050405020304" pitchFamily="2" charset="0"/>
              </a:rPr>
              <a:t>——</a:t>
            </a:r>
            <a:r>
              <a:rPr lang="zh-CN" altLang="en-US" sz="2000" b="1"/>
              <a:t>市场营销过程中使用较多的实验方法</a:t>
            </a:r>
            <a:endParaRPr lang="zh-CN" altLang="en-US" sz="2000" b="1"/>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descr="b7f67002dc8a73db45a09e933d9ffd2"/>
          <p:cNvPicPr>
            <a:picLocks noChangeAspect="1"/>
          </p:cNvPicPr>
          <p:nvPr>
            <p:ph idx="1"/>
          </p:nvPr>
        </p:nvPicPr>
        <p:blipFill>
          <a:blip r:embed="rId1"/>
          <a:stretch>
            <a:fillRect/>
          </a:stretch>
        </p:blipFill>
        <p:spPr>
          <a:xfrm>
            <a:off x="234315" y="264795"/>
            <a:ext cx="8384540" cy="576643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1986" name="标题 41985"/>
          <p:cNvSpPr>
            <a:spLocks noGrp="1"/>
          </p:cNvSpPr>
          <p:nvPr>
            <p:ph type="title"/>
          </p:nvPr>
        </p:nvSpPr>
        <p:spPr>
          <a:xfrm>
            <a:off x="685800" y="304800"/>
            <a:ext cx="7772400" cy="1219200"/>
          </a:xfrm>
        </p:spPr>
        <p:txBody>
          <a:bodyPr anchor="ctr"/>
          <a:p>
            <a:pPr algn="r"/>
            <a:r>
              <a:rPr lang="zh-CN" altLang="en-US" sz="3200" b="1"/>
              <a:t>目  录</a:t>
            </a:r>
            <a:endParaRPr lang="zh-CN" altLang="en-US" sz="3200" b="1"/>
          </a:p>
        </p:txBody>
      </p:sp>
      <p:sp>
        <p:nvSpPr>
          <p:cNvPr id="41987" name="文本占位符 41986"/>
          <p:cNvSpPr>
            <a:spLocks noGrp="1"/>
          </p:cNvSpPr>
          <p:nvPr>
            <p:ph type="body" idx="1"/>
          </p:nvPr>
        </p:nvSpPr>
        <p:spPr>
          <a:xfrm>
            <a:off x="457200" y="1600200"/>
            <a:ext cx="8305800" cy="4953000"/>
          </a:xfrm>
        </p:spPr>
        <p:txBody>
          <a:bodyPr/>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1</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部分：市场研究简介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2</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部分：市场研究的步骤</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3</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部分：市场研究的方法</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t>第</a:t>
            </a:r>
            <a:r>
              <a:rPr lang="en-US" altLang="zh-CN" b="1"/>
              <a:t>4</a:t>
            </a:r>
            <a:r>
              <a:rPr lang="zh-CN" altLang="en-US" b="1"/>
              <a:t>部分：定量研究方法与步骤</a:t>
            </a:r>
            <a:endParaRPr lang="zh-CN" altLang="en-US" b="1"/>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5</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部分：定性研究方法介绍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6</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部分：市场研究的主要类型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7</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部分：国内市场研究业的情况</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8</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部分：市场研究个案介绍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p:txBody>
      </p:sp>
      <p:sp>
        <p:nvSpPr>
          <p:cNvPr id="41988" name="右箭头 41987"/>
          <p:cNvSpPr/>
          <p:nvPr/>
        </p:nvSpPr>
        <p:spPr>
          <a:xfrm>
            <a:off x="838200" y="3429000"/>
            <a:ext cx="838200" cy="485775"/>
          </a:xfrm>
          <a:prstGeom prst="rightArrow">
            <a:avLst>
              <a:gd name="adj1" fmla="val 50000"/>
              <a:gd name="adj2" fmla="val 43137"/>
            </a:avLst>
          </a:pr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3010" name="标题 43009"/>
          <p:cNvSpPr>
            <a:spLocks noGrp="1"/>
          </p:cNvSpPr>
          <p:nvPr>
            <p:ph type="title"/>
          </p:nvPr>
        </p:nvSpPr>
        <p:spPr>
          <a:xfrm>
            <a:off x="685800" y="304800"/>
            <a:ext cx="8229600" cy="1143000"/>
          </a:xfrm>
        </p:spPr>
        <p:txBody>
          <a:bodyPr anchor="ctr"/>
          <a:p>
            <a:pPr algn="r"/>
            <a:r>
              <a:rPr lang="zh-CN" altLang="en-US" sz="3200" b="1"/>
              <a:t>电话访问</a:t>
            </a:r>
            <a:endParaRPr lang="zh-CN" altLang="en-US" sz="3200" b="1"/>
          </a:p>
        </p:txBody>
      </p:sp>
      <p:sp>
        <p:nvSpPr>
          <p:cNvPr id="43011" name="文本占位符 43010"/>
          <p:cNvSpPr>
            <a:spLocks noGrp="1"/>
          </p:cNvSpPr>
          <p:nvPr>
            <p:ph type="body" idx="1"/>
          </p:nvPr>
        </p:nvSpPr>
        <p:spPr>
          <a:xfrm>
            <a:off x="609600" y="1295400"/>
            <a:ext cx="8229600" cy="5105400"/>
          </a:xfrm>
        </p:spPr>
        <p:txBody>
          <a:bodyPr/>
          <a:p>
            <a:pPr marL="854075" indent="-854075">
              <a:lnSpc>
                <a:spcPct val="110000"/>
              </a:lnSpc>
              <a:buNone/>
            </a:pPr>
            <a:r>
              <a:rPr lang="zh-CN" altLang="en-US" sz="2800" b="1"/>
              <a:t>定量研究的方法：</a:t>
            </a:r>
            <a:endParaRPr lang="zh-CN" altLang="en-US" sz="2800" b="1"/>
          </a:p>
          <a:p>
            <a:pPr marL="854075" indent="-854075">
              <a:lnSpc>
                <a:spcPct val="160000"/>
              </a:lnSpc>
              <a:buNone/>
            </a:pPr>
            <a:r>
              <a:rPr lang="zh-CN" altLang="en-US" sz="2800" b="1"/>
              <a:t>           </a:t>
            </a:r>
            <a:r>
              <a:rPr lang="en-US" altLang="zh-CN" sz="2800" b="1"/>
              <a:t>◆  </a:t>
            </a:r>
            <a:r>
              <a:rPr lang="zh-CN" altLang="en-US" sz="2800" b="1"/>
              <a:t>电话访问</a:t>
            </a:r>
            <a:endParaRPr lang="zh-CN" altLang="en-US" sz="2800" b="1"/>
          </a:p>
          <a:p>
            <a:pPr marL="854075" indent="-854075">
              <a:lnSpc>
                <a:spcPct val="160000"/>
              </a:lnSpc>
              <a:buNone/>
            </a:pPr>
            <a:r>
              <a:rPr lang="zh-CN" altLang="en-US" sz="2800" b="1"/>
              <a:t>           </a:t>
            </a:r>
            <a:r>
              <a:rPr lang="en-US" altLang="zh-CN" sz="2800" b="1"/>
              <a:t>◆  </a:t>
            </a:r>
            <a:r>
              <a:rPr lang="zh-CN" altLang="en-US" sz="2800" b="1"/>
              <a:t>个人访问</a:t>
            </a:r>
            <a:endParaRPr lang="zh-CN" altLang="en-US" sz="2800" b="1"/>
          </a:p>
          <a:p>
            <a:pPr marL="854075" indent="-854075">
              <a:lnSpc>
                <a:spcPct val="160000"/>
              </a:lnSpc>
              <a:buNone/>
            </a:pPr>
            <a:r>
              <a:rPr lang="zh-CN" altLang="en-US" sz="2800" b="1"/>
              <a:t>           </a:t>
            </a:r>
            <a:r>
              <a:rPr lang="en-US" altLang="zh-CN" sz="2800" b="1"/>
              <a:t>◆  </a:t>
            </a:r>
            <a:r>
              <a:rPr lang="zh-CN" altLang="en-US" sz="2800" b="1"/>
              <a:t>自填问卷</a:t>
            </a:r>
            <a:endParaRPr lang="zh-CN" altLang="en-US" sz="2800" b="1"/>
          </a:p>
          <a:p>
            <a:pPr marL="854075" indent="-854075">
              <a:lnSpc>
                <a:spcPct val="160000"/>
              </a:lnSpc>
              <a:buNone/>
            </a:pPr>
            <a:r>
              <a:rPr lang="zh-CN" altLang="en-US" sz="2800" b="1"/>
              <a:t>           </a:t>
            </a:r>
            <a:r>
              <a:rPr lang="en-US" altLang="zh-CN" sz="2800" b="1"/>
              <a:t>◆  </a:t>
            </a:r>
            <a:r>
              <a:rPr lang="zh-CN" altLang="en-US" sz="2800" b="1"/>
              <a:t>邮寄问卷</a:t>
            </a:r>
            <a:endParaRPr lang="zh-CN" altLang="en-US" sz="2800" b="1"/>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4034" name="标题 44033"/>
          <p:cNvSpPr>
            <a:spLocks noGrp="1"/>
          </p:cNvSpPr>
          <p:nvPr>
            <p:ph type="title"/>
          </p:nvPr>
        </p:nvSpPr>
        <p:spPr>
          <a:xfrm>
            <a:off x="685800" y="304800"/>
            <a:ext cx="8229600" cy="1143000"/>
          </a:xfrm>
        </p:spPr>
        <p:txBody>
          <a:bodyPr anchor="ctr"/>
          <a:p>
            <a:pPr algn="r"/>
            <a:r>
              <a:rPr lang="zh-CN" altLang="en-US" sz="3200" b="1"/>
              <a:t>定量研究的方法</a:t>
            </a:r>
            <a:endParaRPr lang="zh-CN" altLang="en-US" sz="3200" b="1"/>
          </a:p>
        </p:txBody>
      </p:sp>
      <p:sp>
        <p:nvSpPr>
          <p:cNvPr id="44035" name="文本占位符 44034"/>
          <p:cNvSpPr>
            <a:spLocks noGrp="1"/>
          </p:cNvSpPr>
          <p:nvPr>
            <p:ph type="body" idx="1"/>
          </p:nvPr>
        </p:nvSpPr>
        <p:spPr>
          <a:xfrm>
            <a:off x="685800" y="1371600"/>
            <a:ext cx="8229600" cy="5105400"/>
          </a:xfrm>
        </p:spPr>
        <p:txBody>
          <a:bodyPr/>
          <a:p>
            <a:pPr marL="854075" indent="-854075">
              <a:lnSpc>
                <a:spcPct val="110000"/>
              </a:lnSpc>
              <a:buNone/>
            </a:pPr>
            <a:r>
              <a:rPr lang="en-US" altLang="zh-CN" sz="2800" b="1"/>
              <a:t>Ⅰ </a:t>
            </a:r>
            <a:r>
              <a:rPr lang="zh-CN" altLang="en-US" sz="2800" b="1"/>
              <a:t>电话访问</a:t>
            </a:r>
            <a:endParaRPr lang="zh-CN" altLang="en-US" sz="2800"/>
          </a:p>
          <a:p>
            <a:pPr marL="854075" indent="-854075">
              <a:lnSpc>
                <a:spcPct val="130000"/>
              </a:lnSpc>
              <a:buNone/>
            </a:pPr>
            <a:r>
              <a:rPr lang="en-US" altLang="zh-CN" sz="2400" b="1"/>
              <a:t>◆  </a:t>
            </a:r>
            <a:r>
              <a:rPr lang="zh-CN" altLang="en-US" sz="2400" b="1"/>
              <a:t>电话访问的定义与应用；</a:t>
            </a:r>
            <a:endParaRPr lang="zh-CN" altLang="en-US" sz="2400" b="1"/>
          </a:p>
          <a:p>
            <a:pPr marL="854075" indent="-854075">
              <a:lnSpc>
                <a:spcPct val="130000"/>
              </a:lnSpc>
              <a:buNone/>
            </a:pPr>
            <a:r>
              <a:rPr lang="en-US" altLang="zh-CN" sz="2400" b="1"/>
              <a:t>◆  </a:t>
            </a:r>
            <a:r>
              <a:rPr lang="zh-CN" altLang="en-US" sz="2400" b="1"/>
              <a:t>电话访问的优点与缺点；</a:t>
            </a:r>
            <a:endParaRPr lang="zh-CN" altLang="en-US" sz="2400" b="1"/>
          </a:p>
          <a:p>
            <a:pPr marL="854075" indent="-854075">
              <a:lnSpc>
                <a:spcPct val="130000"/>
              </a:lnSpc>
              <a:buNone/>
            </a:pPr>
            <a:r>
              <a:rPr lang="en-US" altLang="zh-CN" sz="2400" b="1"/>
              <a:t>◆  </a:t>
            </a:r>
            <a:r>
              <a:rPr lang="zh-CN" altLang="en-US" sz="2400" b="1"/>
              <a:t>电话访问的应用；</a:t>
            </a:r>
            <a:endParaRPr lang="zh-CN" altLang="en-US" sz="2400" b="1"/>
          </a:p>
          <a:p>
            <a:pPr marL="854075" indent="-854075">
              <a:lnSpc>
                <a:spcPct val="130000"/>
              </a:lnSpc>
              <a:buNone/>
            </a:pPr>
            <a:r>
              <a:rPr lang="en-US" altLang="zh-CN" sz="2400" b="1"/>
              <a:t>◆  </a:t>
            </a:r>
            <a:r>
              <a:rPr lang="zh-CN" altLang="en-US" sz="2400" b="1"/>
              <a:t>电话访问被访者数量的确定；</a:t>
            </a:r>
            <a:endParaRPr lang="zh-CN" altLang="en-US" sz="2400" b="1"/>
          </a:p>
          <a:p>
            <a:pPr marL="854075" indent="-854075">
              <a:lnSpc>
                <a:spcPct val="130000"/>
              </a:lnSpc>
              <a:buNone/>
            </a:pPr>
            <a:r>
              <a:rPr lang="en-US" altLang="zh-CN" sz="2400" b="1"/>
              <a:t>◆  </a:t>
            </a:r>
            <a:r>
              <a:rPr lang="zh-CN" altLang="en-US" sz="2400" b="1"/>
              <a:t>监测未回答者的重要性；</a:t>
            </a:r>
            <a:endParaRPr lang="zh-CN" altLang="en-US" sz="2400" b="1"/>
          </a:p>
          <a:p>
            <a:pPr marL="854075" indent="-854075">
              <a:lnSpc>
                <a:spcPct val="130000"/>
              </a:lnSpc>
              <a:buNone/>
            </a:pPr>
            <a:r>
              <a:rPr lang="en-US" altLang="zh-CN" sz="2400" b="1"/>
              <a:t>◆  </a:t>
            </a:r>
            <a:r>
              <a:rPr lang="zh-CN" altLang="en-US" sz="2400" b="1"/>
              <a:t>电话访问的问卷；</a:t>
            </a:r>
            <a:endParaRPr lang="zh-CN" altLang="en-US" sz="2400" b="1"/>
          </a:p>
          <a:p>
            <a:pPr marL="854075" indent="-854075">
              <a:lnSpc>
                <a:spcPct val="130000"/>
              </a:lnSpc>
              <a:buNone/>
            </a:pPr>
            <a:r>
              <a:rPr lang="en-US" altLang="zh-CN" sz="2400" b="1"/>
              <a:t>◆  </a:t>
            </a:r>
            <a:r>
              <a:rPr lang="zh-CN" altLang="en-US" sz="2400" b="1"/>
              <a:t>电话访问的设计；</a:t>
            </a:r>
            <a:endParaRPr lang="zh-CN" altLang="en-US" sz="2400" b="1"/>
          </a:p>
          <a:p>
            <a:pPr marL="854075" indent="-854075">
              <a:lnSpc>
                <a:spcPct val="130000"/>
              </a:lnSpc>
              <a:buNone/>
            </a:pPr>
            <a:r>
              <a:rPr lang="en-US" altLang="zh-CN" sz="2400" b="1"/>
              <a:t>◆  </a:t>
            </a:r>
            <a:r>
              <a:rPr lang="zh-CN" altLang="en-US" sz="2400" b="1"/>
              <a:t>电话访问的新技术</a:t>
            </a:r>
            <a:r>
              <a:rPr lang="en-US" altLang="zh-CN" sz="2400" b="1">
                <a:latin typeface="Times New Roman" panose="02020603050405020304" pitchFamily="2" charset="0"/>
              </a:rPr>
              <a:t>——</a:t>
            </a:r>
            <a:r>
              <a:rPr lang="en-US" altLang="zh-CN" sz="2400" b="1"/>
              <a:t>CATI</a:t>
            </a:r>
            <a:r>
              <a:rPr lang="zh-CN" altLang="en-US" sz="2400" b="1"/>
              <a:t>；</a:t>
            </a:r>
            <a:endParaRPr lang="zh-CN" altLang="en-US" sz="2400" b="1"/>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5058" name="标题 45057"/>
          <p:cNvSpPr>
            <a:spLocks noGrp="1"/>
          </p:cNvSpPr>
          <p:nvPr>
            <p:ph type="title"/>
          </p:nvPr>
        </p:nvSpPr>
        <p:spPr>
          <a:xfrm>
            <a:off x="685800" y="304800"/>
            <a:ext cx="8229600" cy="1143000"/>
          </a:xfrm>
        </p:spPr>
        <p:txBody>
          <a:bodyPr anchor="ctr"/>
          <a:p>
            <a:pPr algn="r"/>
            <a:r>
              <a:rPr lang="zh-CN" altLang="en-US" sz="3200" b="1"/>
              <a:t>定量研究的方法</a:t>
            </a:r>
            <a:endParaRPr lang="zh-CN" altLang="en-US" sz="3200" b="1"/>
          </a:p>
        </p:txBody>
      </p:sp>
      <p:sp>
        <p:nvSpPr>
          <p:cNvPr id="45059" name="文本占位符 45058"/>
          <p:cNvSpPr>
            <a:spLocks noGrp="1"/>
          </p:cNvSpPr>
          <p:nvPr>
            <p:ph type="body" idx="1"/>
          </p:nvPr>
        </p:nvSpPr>
        <p:spPr>
          <a:xfrm>
            <a:off x="685800" y="1371600"/>
            <a:ext cx="8229600" cy="5105400"/>
          </a:xfrm>
        </p:spPr>
        <p:txBody>
          <a:bodyPr/>
          <a:p>
            <a:pPr marL="854075" indent="-854075">
              <a:lnSpc>
                <a:spcPct val="110000"/>
              </a:lnSpc>
              <a:buNone/>
            </a:pPr>
            <a:r>
              <a:rPr lang="zh-CN" altLang="en-US" sz="2800" b="1"/>
              <a:t>优点：</a:t>
            </a:r>
            <a:endParaRPr lang="zh-CN" altLang="en-US" sz="2800"/>
          </a:p>
          <a:p>
            <a:pPr marL="854075" indent="-854075">
              <a:lnSpc>
                <a:spcPct val="110000"/>
              </a:lnSpc>
              <a:buNone/>
            </a:pPr>
            <a:r>
              <a:rPr lang="en-US" altLang="zh-CN" sz="2000" b="1"/>
              <a:t>◇  </a:t>
            </a:r>
            <a:r>
              <a:rPr lang="zh-CN" altLang="en-US" sz="2000" b="1"/>
              <a:t>比个人访问的花费更少；</a:t>
            </a:r>
            <a:endParaRPr lang="zh-CN" altLang="en-US" sz="2000" b="1"/>
          </a:p>
          <a:p>
            <a:pPr marL="854075" indent="-854075">
              <a:lnSpc>
                <a:spcPct val="110000"/>
              </a:lnSpc>
              <a:buNone/>
            </a:pPr>
            <a:r>
              <a:rPr lang="en-US" altLang="zh-CN" sz="2000" b="1"/>
              <a:t>◇  </a:t>
            </a:r>
            <a:r>
              <a:rPr lang="zh-CN" altLang="en-US" sz="2000" b="1"/>
              <a:t>可以更快地组织访问并获得结果</a:t>
            </a:r>
            <a:r>
              <a:rPr lang="en-US" altLang="zh-CN" sz="2000" b="1"/>
              <a:t>;</a:t>
            </a:r>
            <a:endParaRPr lang="en-US" altLang="zh-CN" sz="2000" b="1"/>
          </a:p>
          <a:p>
            <a:pPr marL="854075" indent="-854075">
              <a:lnSpc>
                <a:spcPct val="110000"/>
              </a:lnSpc>
              <a:buNone/>
            </a:pPr>
            <a:r>
              <a:rPr lang="en-US" altLang="zh-CN" sz="2000" b="1"/>
              <a:t>◇  </a:t>
            </a:r>
            <a:r>
              <a:rPr lang="zh-CN" altLang="en-US" sz="2000" b="1"/>
              <a:t>更少地掺杂访问员的意见；</a:t>
            </a:r>
            <a:endParaRPr lang="zh-CN" altLang="en-US" sz="2000" b="1"/>
          </a:p>
          <a:p>
            <a:pPr marL="854075" indent="-854075">
              <a:lnSpc>
                <a:spcPct val="110000"/>
              </a:lnSpc>
              <a:buNone/>
            </a:pPr>
            <a:r>
              <a:rPr lang="en-US" altLang="zh-CN" sz="2000" b="1"/>
              <a:t>◇  </a:t>
            </a:r>
            <a:r>
              <a:rPr lang="zh-CN" altLang="en-US" sz="2000" b="1"/>
              <a:t>通常有比较好的反应率；</a:t>
            </a:r>
            <a:endParaRPr lang="zh-CN" altLang="en-US" sz="2000" b="1"/>
          </a:p>
          <a:p>
            <a:pPr marL="854075" indent="-854075">
              <a:lnSpc>
                <a:spcPct val="110000"/>
              </a:lnSpc>
              <a:buNone/>
            </a:pPr>
            <a:endParaRPr lang="zh-CN" altLang="en-US" sz="2000" b="1"/>
          </a:p>
          <a:p>
            <a:pPr marL="854075" indent="-854075">
              <a:lnSpc>
                <a:spcPct val="110000"/>
              </a:lnSpc>
              <a:buNone/>
            </a:pPr>
            <a:r>
              <a:rPr lang="zh-CN" altLang="en-US" sz="2800" b="1"/>
              <a:t>缺点</a:t>
            </a:r>
            <a:r>
              <a:rPr lang="zh-CN" altLang="en-US" sz="2000" b="1"/>
              <a:t>：</a:t>
            </a:r>
            <a:endParaRPr lang="zh-CN" altLang="en-US" sz="2000" b="1"/>
          </a:p>
          <a:p>
            <a:pPr marL="854075" indent="-854075">
              <a:lnSpc>
                <a:spcPct val="110000"/>
              </a:lnSpc>
              <a:buNone/>
            </a:pPr>
            <a:r>
              <a:rPr lang="en-US" altLang="zh-CN" sz="2000" b="1"/>
              <a:t>◇  </a:t>
            </a:r>
            <a:r>
              <a:rPr lang="zh-CN" altLang="en-US" sz="2000" b="1"/>
              <a:t>交谈时间较短</a:t>
            </a:r>
            <a:r>
              <a:rPr lang="en-US" altLang="zh-CN" sz="2000" b="1"/>
              <a:t>;</a:t>
            </a:r>
            <a:endParaRPr lang="en-US" altLang="zh-CN" sz="2000" b="1"/>
          </a:p>
          <a:p>
            <a:pPr marL="854075" indent="-854075">
              <a:lnSpc>
                <a:spcPct val="110000"/>
              </a:lnSpc>
              <a:buNone/>
            </a:pPr>
            <a:r>
              <a:rPr lang="en-US" altLang="zh-CN" sz="2000" b="1"/>
              <a:t>◇  </a:t>
            </a:r>
            <a:r>
              <a:rPr lang="zh-CN" altLang="en-US" sz="2000" b="1"/>
              <a:t>缺少视觉的帮助</a:t>
            </a:r>
            <a:r>
              <a:rPr lang="en-US" altLang="zh-CN" sz="2000" b="1"/>
              <a:t>;</a:t>
            </a:r>
            <a:endParaRPr lang="en-US" altLang="zh-CN" sz="2000" b="1"/>
          </a:p>
          <a:p>
            <a:pPr marL="854075" indent="-854075">
              <a:lnSpc>
                <a:spcPct val="110000"/>
              </a:lnSpc>
              <a:buNone/>
            </a:pPr>
            <a:r>
              <a:rPr lang="en-US" altLang="zh-CN" sz="2000" b="1"/>
              <a:t>◇  </a:t>
            </a:r>
            <a:r>
              <a:rPr lang="zh-CN" altLang="en-US" sz="2000" b="1"/>
              <a:t>开放题的数目较少；</a:t>
            </a:r>
            <a:endParaRPr lang="zh-CN" altLang="en-US" sz="2000" b="1"/>
          </a:p>
          <a:p>
            <a:pPr marL="854075" indent="-854075">
              <a:lnSpc>
                <a:spcPct val="110000"/>
              </a:lnSpc>
              <a:buNone/>
            </a:pPr>
            <a:r>
              <a:rPr lang="en-US" altLang="zh-CN" sz="2000" b="1"/>
              <a:t>◇  </a:t>
            </a:r>
            <a:r>
              <a:rPr lang="zh-CN" altLang="en-US" sz="2000" b="1"/>
              <a:t>较难确定被对象是否是要找的被访者</a:t>
            </a:r>
            <a:r>
              <a:rPr lang="en-US" altLang="zh-CN" sz="2000" b="1"/>
              <a:t>;</a:t>
            </a:r>
            <a:endParaRPr lang="en-US" altLang="zh-CN" sz="2000" b="1"/>
          </a:p>
          <a:p>
            <a:pPr marL="854075" indent="-854075">
              <a:lnSpc>
                <a:spcPct val="110000"/>
              </a:lnSpc>
              <a:buNone/>
            </a:pPr>
            <a:r>
              <a:rPr lang="en-US" altLang="zh-CN" sz="2000" b="1"/>
              <a:t>◇  </a:t>
            </a:r>
            <a:r>
              <a:rPr lang="zh-CN" altLang="en-US" sz="2000" b="1"/>
              <a:t>同被访者之间较难建立融洽的关系</a:t>
            </a:r>
            <a:r>
              <a:rPr lang="en-US" altLang="zh-CN" sz="2000" b="1"/>
              <a:t>;</a:t>
            </a:r>
            <a:endParaRPr lang="en-US" altLang="zh-CN" sz="2000" b="1"/>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6082" name="标题 46081"/>
          <p:cNvSpPr>
            <a:spLocks noGrp="1"/>
          </p:cNvSpPr>
          <p:nvPr>
            <p:ph type="title"/>
          </p:nvPr>
        </p:nvSpPr>
        <p:spPr>
          <a:xfrm>
            <a:off x="685800" y="304800"/>
            <a:ext cx="8229600" cy="1143000"/>
          </a:xfrm>
        </p:spPr>
        <p:txBody>
          <a:bodyPr anchor="ctr"/>
          <a:p>
            <a:pPr algn="r"/>
            <a:r>
              <a:rPr lang="zh-CN" altLang="en-US" sz="3200" b="1"/>
              <a:t>定量研究的方法</a:t>
            </a:r>
            <a:endParaRPr lang="zh-CN" altLang="en-US" sz="3200" b="1"/>
          </a:p>
        </p:txBody>
      </p:sp>
      <p:sp>
        <p:nvSpPr>
          <p:cNvPr id="46083" name="文本占位符 46082"/>
          <p:cNvSpPr>
            <a:spLocks noGrp="1"/>
          </p:cNvSpPr>
          <p:nvPr>
            <p:ph type="body" idx="1"/>
          </p:nvPr>
        </p:nvSpPr>
        <p:spPr>
          <a:xfrm>
            <a:off x="685800" y="1371600"/>
            <a:ext cx="8229600" cy="5105400"/>
          </a:xfrm>
        </p:spPr>
        <p:txBody>
          <a:bodyPr/>
          <a:p>
            <a:pPr marL="854075" indent="-854075">
              <a:lnSpc>
                <a:spcPct val="110000"/>
              </a:lnSpc>
              <a:buNone/>
            </a:pPr>
            <a:r>
              <a:rPr lang="en-US" altLang="zh-CN" sz="2800" b="1"/>
              <a:t>Ⅱ </a:t>
            </a:r>
            <a:r>
              <a:rPr lang="zh-CN" altLang="en-US" sz="2800" b="1"/>
              <a:t>个人访问</a:t>
            </a:r>
            <a:endParaRPr lang="zh-CN" altLang="en-US" sz="2800"/>
          </a:p>
          <a:p>
            <a:pPr marL="854075" indent="-854075">
              <a:lnSpc>
                <a:spcPct val="130000"/>
              </a:lnSpc>
              <a:buNone/>
            </a:pPr>
            <a:r>
              <a:rPr lang="en-US" altLang="zh-CN" sz="2400" b="1"/>
              <a:t>◆  </a:t>
            </a:r>
            <a:r>
              <a:rPr lang="zh-CN" altLang="en-US" sz="2400" b="1"/>
              <a:t>个人访问的定义；</a:t>
            </a:r>
            <a:endParaRPr lang="zh-CN" altLang="en-US" sz="2400" b="1"/>
          </a:p>
          <a:p>
            <a:pPr marL="854075" indent="-854075">
              <a:lnSpc>
                <a:spcPct val="130000"/>
              </a:lnSpc>
              <a:buNone/>
            </a:pPr>
            <a:r>
              <a:rPr lang="en-US" altLang="zh-CN" sz="2400" b="1"/>
              <a:t>◆  </a:t>
            </a:r>
            <a:r>
              <a:rPr lang="zh-CN" altLang="en-US" sz="2400" b="1"/>
              <a:t>个人访问的优点与缺点；</a:t>
            </a:r>
            <a:endParaRPr lang="zh-CN" altLang="en-US" sz="2400" b="1"/>
          </a:p>
          <a:p>
            <a:pPr marL="854075" indent="-854075">
              <a:lnSpc>
                <a:spcPct val="130000"/>
              </a:lnSpc>
              <a:buNone/>
            </a:pPr>
            <a:r>
              <a:rPr lang="en-US" altLang="zh-CN" sz="2400" b="1"/>
              <a:t>◆  </a:t>
            </a:r>
            <a:r>
              <a:rPr lang="zh-CN" altLang="en-US" sz="2400" b="1"/>
              <a:t>个人访问的应用；</a:t>
            </a:r>
            <a:endParaRPr lang="zh-CN" altLang="en-US" sz="2400" b="1"/>
          </a:p>
          <a:p>
            <a:pPr marL="854075" indent="-854075">
              <a:lnSpc>
                <a:spcPct val="130000"/>
              </a:lnSpc>
              <a:buNone/>
            </a:pPr>
            <a:r>
              <a:rPr lang="en-US" altLang="zh-CN" sz="2400" b="1"/>
              <a:t>◆  </a:t>
            </a:r>
            <a:r>
              <a:rPr lang="zh-CN" altLang="en-US" sz="2400" b="1"/>
              <a:t>个人访问被访者数量的确定 ；</a:t>
            </a:r>
            <a:endParaRPr lang="zh-CN" altLang="en-US" sz="2400" b="1"/>
          </a:p>
          <a:p>
            <a:pPr marL="854075" indent="-854075">
              <a:lnSpc>
                <a:spcPct val="130000"/>
              </a:lnSpc>
              <a:buNone/>
            </a:pPr>
            <a:r>
              <a:rPr lang="en-US" altLang="zh-CN" sz="2400" b="1"/>
              <a:t>◆  </a:t>
            </a:r>
            <a:r>
              <a:rPr lang="zh-CN" altLang="en-US" sz="2400" b="1"/>
              <a:t>个人访问的作用；</a:t>
            </a:r>
            <a:endParaRPr lang="zh-CN" altLang="en-US" sz="2400" b="1"/>
          </a:p>
          <a:p>
            <a:pPr marL="854075" indent="-854075">
              <a:lnSpc>
                <a:spcPct val="130000"/>
              </a:lnSpc>
              <a:buNone/>
            </a:pPr>
            <a:r>
              <a:rPr lang="en-US" altLang="zh-CN" sz="2400" b="1"/>
              <a:t>◆  </a:t>
            </a:r>
            <a:r>
              <a:rPr lang="zh-CN" altLang="en-US" sz="2400" b="1"/>
              <a:t>个人访问中的注意事项；</a:t>
            </a:r>
            <a:endParaRPr lang="zh-CN" altLang="en-US" sz="2400" b="1"/>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7106" name="标题 47105"/>
          <p:cNvSpPr>
            <a:spLocks noGrp="1"/>
          </p:cNvSpPr>
          <p:nvPr>
            <p:ph type="title"/>
          </p:nvPr>
        </p:nvSpPr>
        <p:spPr>
          <a:xfrm>
            <a:off x="685800" y="304800"/>
            <a:ext cx="8229600" cy="1143000"/>
          </a:xfrm>
        </p:spPr>
        <p:txBody>
          <a:bodyPr anchor="ctr"/>
          <a:p>
            <a:pPr algn="r"/>
            <a:r>
              <a:rPr lang="zh-CN" altLang="en-US" sz="3200" b="1"/>
              <a:t>定量研究的方法</a:t>
            </a:r>
            <a:endParaRPr lang="zh-CN" altLang="en-US" sz="3200" b="1"/>
          </a:p>
        </p:txBody>
      </p:sp>
      <p:sp>
        <p:nvSpPr>
          <p:cNvPr id="47107" name="文本占位符 47106"/>
          <p:cNvSpPr>
            <a:spLocks noGrp="1"/>
          </p:cNvSpPr>
          <p:nvPr>
            <p:ph type="body" idx="1"/>
          </p:nvPr>
        </p:nvSpPr>
        <p:spPr>
          <a:xfrm>
            <a:off x="685800" y="1371600"/>
            <a:ext cx="8229600" cy="5105400"/>
          </a:xfrm>
        </p:spPr>
        <p:txBody>
          <a:bodyPr/>
          <a:p>
            <a:pPr marL="854075" indent="-854075">
              <a:lnSpc>
                <a:spcPct val="110000"/>
              </a:lnSpc>
              <a:buNone/>
            </a:pPr>
            <a:r>
              <a:rPr lang="en-US" altLang="zh-CN" sz="2800" b="1"/>
              <a:t>Ⅲ </a:t>
            </a:r>
            <a:r>
              <a:rPr lang="zh-CN" altLang="en-US" sz="2800" b="1"/>
              <a:t>自填问卷</a:t>
            </a:r>
            <a:endParaRPr lang="zh-CN" altLang="en-US" sz="2800"/>
          </a:p>
          <a:p>
            <a:pPr marL="854075" indent="-854075">
              <a:lnSpc>
                <a:spcPct val="110000"/>
              </a:lnSpc>
              <a:buNone/>
            </a:pPr>
            <a:r>
              <a:rPr lang="zh-CN" altLang="en-US" sz="2400" b="1"/>
              <a:t>什么是自填问卷？</a:t>
            </a:r>
            <a:endParaRPr lang="zh-CN" altLang="en-US" sz="2400" b="1"/>
          </a:p>
          <a:p>
            <a:pPr marL="854075" indent="-854075">
              <a:lnSpc>
                <a:spcPct val="110000"/>
              </a:lnSpc>
              <a:buNone/>
            </a:pPr>
            <a:r>
              <a:rPr lang="zh-CN" altLang="en-US" sz="2400" b="1"/>
              <a:t>      </a:t>
            </a:r>
            <a:r>
              <a:rPr lang="en-US" altLang="zh-CN" sz="2400" b="1"/>
              <a:t>◇  </a:t>
            </a:r>
            <a:r>
              <a:rPr lang="zh-CN" altLang="en-US" sz="2400" b="1"/>
              <a:t>问卷长度较短；</a:t>
            </a:r>
            <a:endParaRPr lang="zh-CN" altLang="en-US" sz="2400" b="1"/>
          </a:p>
          <a:p>
            <a:pPr marL="854075" indent="-854075">
              <a:lnSpc>
                <a:spcPct val="110000"/>
              </a:lnSpc>
              <a:buNone/>
            </a:pPr>
            <a:r>
              <a:rPr lang="zh-CN" altLang="en-US" sz="2400" b="1"/>
              <a:t>      </a:t>
            </a:r>
            <a:r>
              <a:rPr lang="en-US" altLang="zh-CN" sz="2400" b="1"/>
              <a:t>◇  </a:t>
            </a:r>
            <a:r>
              <a:rPr lang="zh-CN" altLang="en-US" sz="2400" b="1"/>
              <a:t>问题的设置可由被访者自行填写；</a:t>
            </a:r>
            <a:endParaRPr lang="zh-CN" altLang="en-US" sz="2400" b="1"/>
          </a:p>
          <a:p>
            <a:pPr marL="854075" indent="-854075">
              <a:lnSpc>
                <a:spcPct val="110000"/>
              </a:lnSpc>
              <a:buNone/>
            </a:pPr>
            <a:r>
              <a:rPr lang="zh-CN" altLang="en-US" sz="2400" b="1"/>
              <a:t>      </a:t>
            </a:r>
            <a:r>
              <a:rPr lang="en-US" altLang="zh-CN" sz="2400" b="1"/>
              <a:t>◇  </a:t>
            </a:r>
            <a:r>
              <a:rPr lang="zh-CN" altLang="en-US" sz="2400" b="1"/>
              <a:t>被访者仅需打勾或填写一个字词的答案；</a:t>
            </a:r>
            <a:endParaRPr lang="zh-CN" altLang="en-US" sz="2400" b="1"/>
          </a:p>
          <a:p>
            <a:pPr marL="854075" indent="-854075">
              <a:lnSpc>
                <a:spcPct val="110000"/>
              </a:lnSpc>
              <a:buNone/>
            </a:pPr>
            <a:endParaRPr lang="zh-CN" altLang="en-US" sz="2400" b="1"/>
          </a:p>
          <a:p>
            <a:pPr marL="854075" indent="-854075">
              <a:lnSpc>
                <a:spcPct val="110000"/>
              </a:lnSpc>
              <a:buNone/>
            </a:pPr>
            <a:r>
              <a:rPr lang="zh-CN" altLang="en-US" sz="2400" b="1"/>
              <a:t>应用：</a:t>
            </a:r>
            <a:endParaRPr lang="zh-CN" altLang="en-US" sz="2400" b="1"/>
          </a:p>
          <a:p>
            <a:pPr marL="854075" indent="-854075">
              <a:lnSpc>
                <a:spcPct val="110000"/>
              </a:lnSpc>
              <a:buNone/>
            </a:pPr>
            <a:r>
              <a:rPr lang="zh-CN" altLang="en-US" sz="2400" b="1"/>
              <a:t>     </a:t>
            </a:r>
            <a:r>
              <a:rPr lang="en-US" altLang="zh-CN" sz="2400" b="1"/>
              <a:t>◇  </a:t>
            </a:r>
            <a:r>
              <a:rPr lang="zh-CN" altLang="en-US" sz="2400" b="1"/>
              <a:t>有限的研究目标或有限的信息；</a:t>
            </a:r>
            <a:endParaRPr lang="zh-CN" altLang="en-US" sz="2400" b="1"/>
          </a:p>
          <a:p>
            <a:pPr marL="854075" indent="-854075">
              <a:lnSpc>
                <a:spcPct val="110000"/>
              </a:lnSpc>
              <a:buNone/>
            </a:pPr>
            <a:r>
              <a:rPr lang="zh-CN" altLang="en-US" sz="2400" b="1"/>
              <a:t>     </a:t>
            </a:r>
            <a:r>
              <a:rPr lang="en-US" altLang="zh-CN" sz="2400" b="1"/>
              <a:t>◇  </a:t>
            </a:r>
            <a:r>
              <a:rPr lang="zh-CN" altLang="en-US" sz="2400" b="1"/>
              <a:t>在方便的场合，易于被访者填写，如研讨会等；</a:t>
            </a:r>
            <a:endParaRPr lang="zh-CN" altLang="en-US" sz="2400" b="1"/>
          </a:p>
          <a:p>
            <a:pPr marL="854075" indent="-854075">
              <a:lnSpc>
                <a:spcPct val="110000"/>
              </a:lnSpc>
              <a:buNone/>
            </a:pPr>
            <a:r>
              <a:rPr lang="zh-CN" altLang="en-US" sz="2400" b="1"/>
              <a:t>     </a:t>
            </a:r>
            <a:r>
              <a:rPr lang="en-US" altLang="zh-CN" sz="2400" b="1"/>
              <a:t>◇  </a:t>
            </a:r>
            <a:r>
              <a:rPr lang="zh-CN" altLang="en-US" sz="2400" b="1"/>
              <a:t>预算有限；</a:t>
            </a:r>
            <a:endParaRPr lang="zh-CN" altLang="en-US" sz="2400" b="1"/>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8130" name="标题 48129"/>
          <p:cNvSpPr>
            <a:spLocks noGrp="1"/>
          </p:cNvSpPr>
          <p:nvPr>
            <p:ph type="title"/>
          </p:nvPr>
        </p:nvSpPr>
        <p:spPr>
          <a:xfrm>
            <a:off x="685800" y="304800"/>
            <a:ext cx="8229600" cy="1143000"/>
          </a:xfrm>
        </p:spPr>
        <p:txBody>
          <a:bodyPr anchor="ctr"/>
          <a:p>
            <a:pPr algn="r"/>
            <a:r>
              <a:rPr lang="zh-CN" altLang="en-US" sz="3200" b="1"/>
              <a:t>定量研究的方法</a:t>
            </a:r>
            <a:endParaRPr lang="zh-CN" altLang="en-US" sz="3200" b="1"/>
          </a:p>
        </p:txBody>
      </p:sp>
      <p:sp>
        <p:nvSpPr>
          <p:cNvPr id="48131" name="文本占位符 48130"/>
          <p:cNvSpPr>
            <a:spLocks noGrp="1"/>
          </p:cNvSpPr>
          <p:nvPr>
            <p:ph type="body" idx="1"/>
          </p:nvPr>
        </p:nvSpPr>
        <p:spPr>
          <a:xfrm>
            <a:off x="685800" y="1371600"/>
            <a:ext cx="8229600" cy="5105400"/>
          </a:xfrm>
        </p:spPr>
        <p:txBody>
          <a:bodyPr/>
          <a:p>
            <a:pPr marL="854075" indent="-854075">
              <a:lnSpc>
                <a:spcPct val="110000"/>
              </a:lnSpc>
              <a:buNone/>
            </a:pPr>
            <a:r>
              <a:rPr lang="en-US" altLang="zh-CN" sz="2800" b="1"/>
              <a:t>Ⅳ </a:t>
            </a:r>
            <a:r>
              <a:rPr lang="zh-CN" altLang="en-US" sz="2800" b="1"/>
              <a:t>邮寄问卷</a:t>
            </a:r>
            <a:endParaRPr lang="zh-CN" altLang="en-US" sz="2800"/>
          </a:p>
          <a:p>
            <a:pPr marL="854075" indent="-854075">
              <a:lnSpc>
                <a:spcPct val="130000"/>
              </a:lnSpc>
              <a:buNone/>
            </a:pPr>
            <a:r>
              <a:rPr lang="zh-CN" altLang="en-US" sz="2400" b="1"/>
              <a:t>  </a:t>
            </a:r>
            <a:r>
              <a:rPr lang="en-US" altLang="zh-CN" sz="2400" b="1"/>
              <a:t>◆  </a:t>
            </a:r>
            <a:r>
              <a:rPr lang="zh-CN" altLang="en-US" sz="2400" b="1"/>
              <a:t>邮寄调查的定义</a:t>
            </a:r>
            <a:r>
              <a:rPr lang="en-US" altLang="zh-CN" sz="2400" b="1"/>
              <a:t>;</a:t>
            </a:r>
            <a:endParaRPr lang="en-US" altLang="zh-CN" sz="2400" b="1"/>
          </a:p>
          <a:p>
            <a:pPr marL="854075" indent="-854075">
              <a:lnSpc>
                <a:spcPct val="130000"/>
              </a:lnSpc>
              <a:buNone/>
            </a:pPr>
            <a:r>
              <a:rPr lang="en-US" altLang="zh-CN" sz="2400" b="1"/>
              <a:t>  ◆  </a:t>
            </a:r>
            <a:r>
              <a:rPr lang="zh-CN" altLang="en-US" sz="2400" b="1"/>
              <a:t>邮寄调查的优点和限制</a:t>
            </a:r>
            <a:r>
              <a:rPr lang="en-US" altLang="zh-CN" sz="2400" b="1"/>
              <a:t>;</a:t>
            </a:r>
            <a:endParaRPr lang="en-US" altLang="zh-CN" sz="2400" b="1"/>
          </a:p>
          <a:p>
            <a:pPr marL="854075" indent="-854075">
              <a:lnSpc>
                <a:spcPct val="130000"/>
              </a:lnSpc>
              <a:buNone/>
            </a:pPr>
            <a:r>
              <a:rPr lang="en-US" altLang="zh-CN" sz="2400" b="1"/>
              <a:t>  ◆  </a:t>
            </a:r>
            <a:r>
              <a:rPr lang="zh-CN" altLang="en-US" sz="2400" b="1"/>
              <a:t>邮寄调查被访者的数量</a:t>
            </a:r>
            <a:r>
              <a:rPr lang="en-US" altLang="zh-CN" sz="2400" b="1"/>
              <a:t>;</a:t>
            </a:r>
            <a:endParaRPr lang="en-US" altLang="zh-CN" sz="2400" b="1"/>
          </a:p>
          <a:p>
            <a:pPr marL="854075" indent="-854075">
              <a:lnSpc>
                <a:spcPct val="130000"/>
              </a:lnSpc>
              <a:buNone/>
            </a:pPr>
            <a:r>
              <a:rPr lang="en-US" altLang="zh-CN" sz="2400" b="1"/>
              <a:t>  ◆  </a:t>
            </a:r>
            <a:r>
              <a:rPr lang="zh-CN" altLang="en-US" sz="2400" b="1"/>
              <a:t>邮寄调查的费用</a:t>
            </a:r>
            <a:r>
              <a:rPr lang="en-US" altLang="zh-CN" sz="2400" b="1"/>
              <a:t>;</a:t>
            </a:r>
            <a:endParaRPr lang="en-US" altLang="zh-CN" sz="2400" b="1"/>
          </a:p>
          <a:p>
            <a:pPr marL="854075" indent="-854075">
              <a:lnSpc>
                <a:spcPct val="130000"/>
              </a:lnSpc>
              <a:buNone/>
            </a:pPr>
            <a:r>
              <a:rPr lang="en-US" altLang="zh-CN" sz="2400" b="1"/>
              <a:t>  ◆  </a:t>
            </a:r>
            <a:r>
              <a:rPr lang="zh-CN" altLang="en-US" sz="2400" b="1"/>
              <a:t>邮寄调查中的问题</a:t>
            </a:r>
            <a:r>
              <a:rPr lang="en-US" altLang="zh-CN" sz="2400" b="1"/>
              <a:t>;</a:t>
            </a:r>
            <a:endParaRPr lang="en-US" altLang="zh-CN" sz="2400" b="1"/>
          </a:p>
          <a:p>
            <a:pPr marL="854075" indent="-854075">
              <a:lnSpc>
                <a:spcPct val="130000"/>
              </a:lnSpc>
              <a:buNone/>
            </a:pPr>
            <a:r>
              <a:rPr lang="en-US" altLang="zh-CN" sz="2400" b="1"/>
              <a:t>  ◆  </a:t>
            </a:r>
            <a:r>
              <a:rPr lang="zh-CN" altLang="en-US" sz="2400" b="1"/>
              <a:t>邮寄调查的格式</a:t>
            </a:r>
            <a:r>
              <a:rPr lang="en-US" altLang="zh-CN" sz="2400" b="1"/>
              <a:t>;</a:t>
            </a:r>
            <a:endParaRPr lang="en-US" altLang="zh-CN" sz="2400" b="1"/>
          </a:p>
          <a:p>
            <a:pPr marL="854075" indent="-854075">
              <a:lnSpc>
                <a:spcPct val="130000"/>
              </a:lnSpc>
              <a:buNone/>
            </a:pPr>
            <a:r>
              <a:rPr lang="en-US" altLang="zh-CN" sz="2400" b="1"/>
              <a:t>  ◆  </a:t>
            </a:r>
            <a:r>
              <a:rPr lang="zh-CN" altLang="en-US" sz="2400" b="1"/>
              <a:t>邮寄调查中应注意的问题；</a:t>
            </a:r>
            <a:endParaRPr lang="zh-CN" altLang="en-US" sz="2400" b="1"/>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9154" name="标题 49153"/>
          <p:cNvSpPr>
            <a:spLocks noGrp="1"/>
          </p:cNvSpPr>
          <p:nvPr>
            <p:ph type="title"/>
          </p:nvPr>
        </p:nvSpPr>
        <p:spPr>
          <a:xfrm>
            <a:off x="685800" y="304800"/>
            <a:ext cx="8229600" cy="1143000"/>
          </a:xfrm>
        </p:spPr>
        <p:txBody>
          <a:bodyPr anchor="ctr"/>
          <a:p>
            <a:pPr algn="r"/>
            <a:r>
              <a:rPr lang="zh-CN" altLang="en-US" sz="3200" b="1"/>
              <a:t>定量研究的步骤</a:t>
            </a:r>
            <a:endParaRPr lang="zh-CN" altLang="en-US" sz="3200" b="1"/>
          </a:p>
        </p:txBody>
      </p:sp>
      <p:sp>
        <p:nvSpPr>
          <p:cNvPr id="49155" name="文本占位符 49154"/>
          <p:cNvSpPr>
            <a:spLocks noGrp="1"/>
          </p:cNvSpPr>
          <p:nvPr>
            <p:ph type="body" idx="1"/>
          </p:nvPr>
        </p:nvSpPr>
        <p:spPr>
          <a:xfrm>
            <a:off x="685800" y="1371600"/>
            <a:ext cx="8229600" cy="5105400"/>
          </a:xfrm>
        </p:spPr>
        <p:txBody>
          <a:bodyPr/>
          <a:p>
            <a:pPr marL="854075" indent="-854075">
              <a:lnSpc>
                <a:spcPct val="110000"/>
              </a:lnSpc>
              <a:buNone/>
            </a:pPr>
            <a:r>
              <a:rPr lang="zh-CN" altLang="en-US" sz="2800" b="1"/>
              <a:t>定量研究的步骤：</a:t>
            </a:r>
            <a:endParaRPr lang="zh-CN" altLang="en-US" b="1"/>
          </a:p>
          <a:p>
            <a:pPr marL="854075" indent="-854075">
              <a:lnSpc>
                <a:spcPct val="170000"/>
              </a:lnSpc>
              <a:buNone/>
            </a:pPr>
            <a:r>
              <a:rPr lang="zh-CN" altLang="en-US" b="1"/>
              <a:t>         </a:t>
            </a:r>
            <a:r>
              <a:rPr lang="en-US" altLang="zh-CN" b="1"/>
              <a:t>◆  </a:t>
            </a:r>
            <a:r>
              <a:rPr lang="zh-CN" altLang="en-US" sz="2800" b="1"/>
              <a:t>抽样</a:t>
            </a:r>
            <a:endParaRPr lang="zh-CN" altLang="en-US" sz="2800" b="1"/>
          </a:p>
          <a:p>
            <a:pPr marL="854075" indent="-854075">
              <a:lnSpc>
                <a:spcPct val="170000"/>
              </a:lnSpc>
              <a:buNone/>
            </a:pPr>
            <a:r>
              <a:rPr lang="zh-CN" altLang="en-US" b="1"/>
              <a:t>         </a:t>
            </a:r>
            <a:r>
              <a:rPr lang="en-US" altLang="zh-CN" b="1"/>
              <a:t>◆  </a:t>
            </a:r>
            <a:r>
              <a:rPr lang="zh-CN" altLang="en-US" sz="2800" b="1"/>
              <a:t>问卷设计</a:t>
            </a:r>
            <a:endParaRPr lang="zh-CN" altLang="en-US" sz="2800" b="1"/>
          </a:p>
          <a:p>
            <a:pPr marL="854075" indent="-854075">
              <a:lnSpc>
                <a:spcPct val="170000"/>
              </a:lnSpc>
              <a:buNone/>
            </a:pPr>
            <a:r>
              <a:rPr lang="zh-CN" altLang="en-US" b="1"/>
              <a:t>         </a:t>
            </a:r>
            <a:r>
              <a:rPr lang="en-US" altLang="zh-CN" b="1"/>
              <a:t>◆  </a:t>
            </a:r>
            <a:r>
              <a:rPr lang="zh-CN" altLang="en-US" sz="2800" b="1"/>
              <a:t>调查执行</a:t>
            </a:r>
            <a:endParaRPr lang="zh-CN" altLang="en-US" sz="2800" b="1"/>
          </a:p>
          <a:p>
            <a:pPr marL="854075" indent="-854075">
              <a:lnSpc>
                <a:spcPct val="170000"/>
              </a:lnSpc>
              <a:buNone/>
            </a:pPr>
            <a:r>
              <a:rPr lang="zh-CN" altLang="en-US" b="1"/>
              <a:t>         </a:t>
            </a:r>
            <a:r>
              <a:rPr lang="en-US" altLang="zh-CN" b="1"/>
              <a:t>◆  </a:t>
            </a:r>
            <a:r>
              <a:rPr lang="zh-CN" altLang="en-US" sz="2800" b="1"/>
              <a:t>数据处理</a:t>
            </a:r>
            <a:endParaRPr lang="zh-CN" altLang="en-US" sz="2800" b="1"/>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0178" name="标题 50177"/>
          <p:cNvSpPr>
            <a:spLocks noGrp="1"/>
          </p:cNvSpPr>
          <p:nvPr>
            <p:ph type="title"/>
          </p:nvPr>
        </p:nvSpPr>
        <p:spPr>
          <a:xfrm>
            <a:off x="685800" y="304800"/>
            <a:ext cx="8229600" cy="1143000"/>
          </a:xfrm>
        </p:spPr>
        <p:txBody>
          <a:bodyPr anchor="ctr"/>
          <a:p>
            <a:pPr algn="r"/>
            <a:r>
              <a:rPr lang="zh-CN" altLang="en-US" sz="3200" b="1"/>
              <a:t>抽样的程序 </a:t>
            </a:r>
            <a:endParaRPr lang="zh-CN" altLang="en-US" sz="3200" b="1"/>
          </a:p>
        </p:txBody>
      </p:sp>
      <p:sp>
        <p:nvSpPr>
          <p:cNvPr id="50179" name="矩形 50178"/>
          <p:cNvSpPr/>
          <p:nvPr/>
        </p:nvSpPr>
        <p:spPr>
          <a:xfrm>
            <a:off x="2895600" y="1752600"/>
            <a:ext cx="2743200" cy="762000"/>
          </a:xfrm>
          <a:prstGeom prst="rect">
            <a:avLst/>
          </a:prstGeom>
          <a:solidFill>
            <a:srgbClr val="00FF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确定研究人群</a:t>
            </a:r>
            <a:endParaRPr lang="zh-CN" altLang="en-US" b="1">
              <a:latin typeface="Times New Roman" panose="02020603050405020304" pitchFamily="2" charset="0"/>
            </a:endParaRPr>
          </a:p>
        </p:txBody>
      </p:sp>
      <p:sp>
        <p:nvSpPr>
          <p:cNvPr id="50180" name="矩形 50179"/>
          <p:cNvSpPr/>
          <p:nvPr/>
        </p:nvSpPr>
        <p:spPr>
          <a:xfrm>
            <a:off x="2895600" y="2895600"/>
            <a:ext cx="2743200" cy="609600"/>
          </a:xfrm>
          <a:prstGeom prst="rect">
            <a:avLst/>
          </a:prstGeom>
          <a:solidFill>
            <a:srgbClr val="00FF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设计抽样方法</a:t>
            </a:r>
            <a:endParaRPr lang="zh-CN" altLang="en-US" b="1">
              <a:latin typeface="Times New Roman" panose="02020603050405020304" pitchFamily="2" charset="0"/>
            </a:endParaRPr>
          </a:p>
        </p:txBody>
      </p:sp>
      <p:sp>
        <p:nvSpPr>
          <p:cNvPr id="50181" name="矩形 50180"/>
          <p:cNvSpPr/>
          <p:nvPr/>
        </p:nvSpPr>
        <p:spPr>
          <a:xfrm>
            <a:off x="2895600" y="3962400"/>
            <a:ext cx="2743200" cy="609600"/>
          </a:xfrm>
          <a:prstGeom prst="rect">
            <a:avLst/>
          </a:prstGeom>
          <a:solidFill>
            <a:srgbClr val="00FF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确定样本量</a:t>
            </a:r>
            <a:endParaRPr lang="zh-CN" altLang="en-US" b="1">
              <a:latin typeface="Times New Roman" panose="02020603050405020304" pitchFamily="2" charset="0"/>
            </a:endParaRPr>
          </a:p>
        </p:txBody>
      </p:sp>
      <p:sp>
        <p:nvSpPr>
          <p:cNvPr id="50182" name="矩形 50181"/>
          <p:cNvSpPr/>
          <p:nvPr/>
        </p:nvSpPr>
        <p:spPr>
          <a:xfrm>
            <a:off x="2895600" y="4953000"/>
            <a:ext cx="2743200" cy="609600"/>
          </a:xfrm>
          <a:prstGeom prst="rect">
            <a:avLst/>
          </a:prstGeom>
          <a:solidFill>
            <a:srgbClr val="00FF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控制抽样程序</a:t>
            </a:r>
            <a:endParaRPr lang="zh-CN" altLang="en-US" b="1">
              <a:latin typeface="Times New Roman" panose="02020603050405020304" pitchFamily="2" charset="0"/>
            </a:endParaRPr>
          </a:p>
        </p:txBody>
      </p:sp>
      <p:sp>
        <p:nvSpPr>
          <p:cNvPr id="50183" name="直接连接符 50182"/>
          <p:cNvSpPr/>
          <p:nvPr/>
        </p:nvSpPr>
        <p:spPr>
          <a:xfrm>
            <a:off x="4191000" y="2514600"/>
            <a:ext cx="0" cy="381000"/>
          </a:xfrm>
          <a:prstGeom prst="line">
            <a:avLst/>
          </a:prstGeom>
          <a:ln w="9525" cap="flat" cmpd="sng">
            <a:solidFill>
              <a:schemeClr val="tx1"/>
            </a:solidFill>
            <a:prstDash val="solid"/>
            <a:headEnd type="none" w="med" len="med"/>
            <a:tailEnd type="triangle" w="med" len="med"/>
          </a:ln>
        </p:spPr>
      </p:sp>
      <p:sp>
        <p:nvSpPr>
          <p:cNvPr id="50184" name="直接连接符 50183"/>
          <p:cNvSpPr/>
          <p:nvPr/>
        </p:nvSpPr>
        <p:spPr>
          <a:xfrm>
            <a:off x="4191000" y="3505200"/>
            <a:ext cx="0" cy="457200"/>
          </a:xfrm>
          <a:prstGeom prst="line">
            <a:avLst/>
          </a:prstGeom>
          <a:ln w="9525" cap="flat" cmpd="sng">
            <a:solidFill>
              <a:schemeClr val="tx1"/>
            </a:solidFill>
            <a:prstDash val="solid"/>
            <a:headEnd type="none" w="med" len="med"/>
            <a:tailEnd type="triangle" w="med" len="med"/>
          </a:ln>
        </p:spPr>
      </p:sp>
      <p:sp>
        <p:nvSpPr>
          <p:cNvPr id="50185" name="直接连接符 50184"/>
          <p:cNvSpPr/>
          <p:nvPr/>
        </p:nvSpPr>
        <p:spPr>
          <a:xfrm>
            <a:off x="4191000" y="4572000"/>
            <a:ext cx="0" cy="381000"/>
          </a:xfrm>
          <a:prstGeom prst="line">
            <a:avLst/>
          </a:prstGeom>
          <a:ln w="9525" cap="flat" cmpd="sng">
            <a:solidFill>
              <a:schemeClr val="tx1"/>
            </a:solidFill>
            <a:prstDash val="solid"/>
            <a:headEnd type="none" w="med" len="med"/>
            <a:tailEnd type="triangle" w="med" len="med"/>
          </a:ln>
        </p:spPr>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1202" name="标题 51201"/>
          <p:cNvSpPr>
            <a:spLocks noGrp="1"/>
          </p:cNvSpPr>
          <p:nvPr>
            <p:ph type="title"/>
          </p:nvPr>
        </p:nvSpPr>
        <p:spPr>
          <a:xfrm>
            <a:off x="685800" y="304800"/>
            <a:ext cx="8229600" cy="1143000"/>
          </a:xfrm>
        </p:spPr>
        <p:txBody>
          <a:bodyPr anchor="ctr"/>
          <a:p>
            <a:pPr algn="r"/>
            <a:r>
              <a:rPr lang="zh-CN" altLang="en-US" sz="3200" b="1"/>
              <a:t>抽样</a:t>
            </a:r>
            <a:endParaRPr lang="zh-CN" altLang="en-US" sz="3200" b="1"/>
          </a:p>
        </p:txBody>
      </p:sp>
      <p:sp>
        <p:nvSpPr>
          <p:cNvPr id="51203" name="文本占位符 51202"/>
          <p:cNvSpPr>
            <a:spLocks noGrp="1"/>
          </p:cNvSpPr>
          <p:nvPr>
            <p:ph type="body" idx="1"/>
          </p:nvPr>
        </p:nvSpPr>
        <p:spPr>
          <a:xfrm>
            <a:off x="685800" y="1371600"/>
            <a:ext cx="8229600" cy="5105400"/>
          </a:xfrm>
        </p:spPr>
        <p:txBody>
          <a:bodyPr/>
          <a:p>
            <a:pPr marL="854075" indent="-854075">
              <a:lnSpc>
                <a:spcPct val="110000"/>
              </a:lnSpc>
              <a:buNone/>
            </a:pPr>
            <a:r>
              <a:rPr lang="zh-CN" altLang="en-US" sz="2800" b="1"/>
              <a:t>样本量的确定：</a:t>
            </a:r>
            <a:endParaRPr lang="zh-CN" altLang="en-US" b="1"/>
          </a:p>
          <a:p>
            <a:pPr marL="854075" indent="-854075">
              <a:lnSpc>
                <a:spcPct val="110000"/>
              </a:lnSpc>
              <a:buNone/>
            </a:pPr>
            <a:r>
              <a:rPr lang="zh-CN" altLang="en-US" b="1"/>
              <a:t>        </a:t>
            </a:r>
            <a:r>
              <a:rPr lang="en-US" altLang="zh-CN" sz="2000" b="1"/>
              <a:t>N= </a:t>
            </a:r>
            <a:r>
              <a:rPr lang="zh-CN" altLang="en-US" sz="2000" b="1"/>
              <a:t>（</a:t>
            </a:r>
            <a:r>
              <a:rPr lang="en-US" altLang="zh-CN" sz="2000" b="1"/>
              <a:t>Z</a:t>
            </a:r>
            <a:r>
              <a:rPr lang="en-US" altLang="zh-CN" sz="2000" b="1" baseline="30000"/>
              <a:t>2</a:t>
            </a:r>
            <a:r>
              <a:rPr lang="en-US" altLang="zh-CN" sz="2800" b="1"/>
              <a:t>ð</a:t>
            </a:r>
            <a:r>
              <a:rPr lang="en-US" altLang="zh-CN" sz="2000" b="1" baseline="30000"/>
              <a:t>2</a:t>
            </a:r>
            <a:r>
              <a:rPr lang="en-US" altLang="zh-CN" sz="2000" b="1"/>
              <a:t>)/E</a:t>
            </a:r>
            <a:r>
              <a:rPr lang="en-US" altLang="zh-CN" sz="2000" b="1" baseline="30000"/>
              <a:t>2</a:t>
            </a:r>
            <a:endParaRPr lang="en-US" altLang="zh-CN" sz="2000" b="1"/>
          </a:p>
          <a:p>
            <a:pPr marL="854075" indent="-854075">
              <a:lnSpc>
                <a:spcPct val="110000"/>
              </a:lnSpc>
              <a:buNone/>
            </a:pPr>
            <a:r>
              <a:rPr lang="en-US" altLang="zh-CN" sz="2000" b="1"/>
              <a:t>Z:</a:t>
            </a:r>
            <a:r>
              <a:rPr lang="zh-CN" altLang="en-US" sz="2000" b="1"/>
              <a:t>标准误差的置信水平</a:t>
            </a:r>
            <a:endParaRPr lang="zh-CN" altLang="en-US" sz="2000" b="1"/>
          </a:p>
          <a:p>
            <a:pPr marL="854075" indent="-854075">
              <a:lnSpc>
                <a:spcPct val="110000"/>
              </a:lnSpc>
              <a:buNone/>
            </a:pPr>
            <a:r>
              <a:rPr lang="en-US" altLang="zh-CN" sz="2800" b="1"/>
              <a:t>ð:</a:t>
            </a:r>
            <a:r>
              <a:rPr lang="zh-CN" altLang="en-US" sz="2000" b="1"/>
              <a:t>总体标准差</a:t>
            </a:r>
            <a:endParaRPr lang="zh-CN" altLang="en-US" sz="2000" b="1"/>
          </a:p>
          <a:p>
            <a:pPr marL="854075" indent="-854075">
              <a:lnSpc>
                <a:spcPct val="110000"/>
              </a:lnSpc>
              <a:buNone/>
            </a:pPr>
            <a:r>
              <a:rPr lang="en-US" altLang="zh-CN" sz="2000" b="1"/>
              <a:t>E:</a:t>
            </a:r>
            <a:r>
              <a:rPr lang="zh-CN" altLang="en-US" sz="2000" b="1"/>
              <a:t>可接受的抽样误差的范围</a:t>
            </a:r>
            <a:endParaRPr lang="zh-CN" altLang="en-US" sz="2000" b="1"/>
          </a:p>
          <a:p>
            <a:pPr marL="854075" indent="-854075">
              <a:lnSpc>
                <a:spcPct val="110000"/>
              </a:lnSpc>
              <a:buNone/>
            </a:pPr>
            <a:endParaRPr lang="zh-CN" altLang="en-US" sz="2000" b="1"/>
          </a:p>
          <a:p>
            <a:pPr marL="854075" indent="-854075">
              <a:lnSpc>
                <a:spcPct val="110000"/>
              </a:lnSpc>
              <a:buNone/>
            </a:pPr>
            <a:endParaRPr lang="zh-CN" altLang="en-US" sz="2000" b="1"/>
          </a:p>
          <a:p>
            <a:pPr marL="854075" indent="-854075">
              <a:lnSpc>
                <a:spcPct val="110000"/>
              </a:lnSpc>
              <a:buNone/>
            </a:pPr>
            <a:r>
              <a:rPr lang="zh-CN" altLang="en-US" sz="2800" b="1"/>
              <a:t> </a:t>
            </a:r>
            <a:endParaRPr lang="zh-CN" altLang="en-US" sz="2800" b="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2226" name="标题 52225"/>
          <p:cNvSpPr>
            <a:spLocks noGrp="1"/>
          </p:cNvSpPr>
          <p:nvPr>
            <p:ph type="title"/>
          </p:nvPr>
        </p:nvSpPr>
        <p:spPr>
          <a:xfrm>
            <a:off x="685800" y="304800"/>
            <a:ext cx="8229600" cy="1143000"/>
          </a:xfrm>
        </p:spPr>
        <p:txBody>
          <a:bodyPr anchor="ctr"/>
          <a:p>
            <a:pPr algn="r"/>
            <a:r>
              <a:rPr lang="zh-CN" altLang="en-US" sz="3200" b="1"/>
              <a:t>问卷设计</a:t>
            </a:r>
            <a:endParaRPr lang="zh-CN" altLang="en-US" sz="3200" b="1"/>
          </a:p>
        </p:txBody>
      </p:sp>
      <p:sp>
        <p:nvSpPr>
          <p:cNvPr id="52227" name="文本占位符 52226"/>
          <p:cNvSpPr>
            <a:spLocks noGrp="1"/>
          </p:cNvSpPr>
          <p:nvPr>
            <p:ph type="body" idx="1"/>
          </p:nvPr>
        </p:nvSpPr>
        <p:spPr>
          <a:xfrm>
            <a:off x="685800" y="1371600"/>
            <a:ext cx="8229600" cy="5105400"/>
          </a:xfrm>
        </p:spPr>
        <p:txBody>
          <a:bodyPr/>
          <a:p>
            <a:pPr marL="854075" indent="-854075">
              <a:lnSpc>
                <a:spcPct val="110000"/>
              </a:lnSpc>
              <a:buNone/>
            </a:pPr>
            <a:r>
              <a:rPr lang="zh-CN" altLang="en-US" sz="2800" b="1"/>
              <a:t>问卷设计的步骤：</a:t>
            </a:r>
            <a:endParaRPr lang="zh-CN" altLang="en-US" sz="2800" b="1"/>
          </a:p>
          <a:p>
            <a:pPr marL="854075" indent="-854075">
              <a:lnSpc>
                <a:spcPct val="110000"/>
              </a:lnSpc>
              <a:buNone/>
            </a:pPr>
            <a:r>
              <a:rPr lang="zh-CN" altLang="en-US" sz="2000" b="1"/>
              <a:t>              ☆  确定研究的目的</a:t>
            </a:r>
            <a:endParaRPr lang="zh-CN" altLang="en-US" sz="2000" b="1"/>
          </a:p>
          <a:p>
            <a:pPr marL="854075" indent="-854075">
              <a:lnSpc>
                <a:spcPct val="110000"/>
              </a:lnSpc>
              <a:buNone/>
            </a:pPr>
            <a:r>
              <a:rPr lang="zh-CN" altLang="en-US" sz="2000" b="1"/>
              <a:t>              ☆  明确所需的信息</a:t>
            </a:r>
            <a:endParaRPr lang="zh-CN" altLang="en-US" sz="2000" b="1"/>
          </a:p>
          <a:p>
            <a:pPr marL="854075" indent="-854075">
              <a:lnSpc>
                <a:spcPct val="110000"/>
              </a:lnSpc>
              <a:buNone/>
            </a:pPr>
            <a:r>
              <a:rPr lang="zh-CN" altLang="en-US" sz="2000" b="1"/>
              <a:t>              ☆  确定问卷的类型</a:t>
            </a:r>
            <a:endParaRPr lang="zh-CN" altLang="en-US" sz="2000" b="1"/>
          </a:p>
          <a:p>
            <a:pPr marL="854075" indent="-854075">
              <a:lnSpc>
                <a:spcPct val="110000"/>
              </a:lnSpc>
              <a:buNone/>
            </a:pPr>
            <a:r>
              <a:rPr lang="zh-CN" altLang="en-US" sz="2000" b="1"/>
              <a:t>              ☆  确定每一个问题的内容</a:t>
            </a:r>
            <a:endParaRPr lang="zh-CN" altLang="en-US" sz="2000" b="1"/>
          </a:p>
          <a:p>
            <a:pPr marL="854075" indent="-854075">
              <a:lnSpc>
                <a:spcPct val="110000"/>
              </a:lnSpc>
              <a:buNone/>
            </a:pPr>
            <a:r>
              <a:rPr lang="zh-CN" altLang="en-US" sz="2000" b="1"/>
              <a:t>              ☆  确定每一个问题的回答形式</a:t>
            </a:r>
            <a:endParaRPr lang="zh-CN" altLang="en-US" sz="2000" b="1"/>
          </a:p>
          <a:p>
            <a:pPr marL="854075" indent="-854075">
              <a:lnSpc>
                <a:spcPct val="110000"/>
              </a:lnSpc>
              <a:buNone/>
            </a:pPr>
            <a:r>
              <a:rPr lang="zh-CN" altLang="en-US" sz="2000" b="1"/>
              <a:t>              ☆  确定每一个问题的用词</a:t>
            </a:r>
            <a:endParaRPr lang="zh-CN" altLang="en-US" sz="2000" b="1"/>
          </a:p>
          <a:p>
            <a:pPr marL="854075" indent="-854075">
              <a:lnSpc>
                <a:spcPct val="110000"/>
              </a:lnSpc>
              <a:buNone/>
            </a:pPr>
            <a:r>
              <a:rPr lang="zh-CN" altLang="en-US" sz="2000" b="1"/>
              <a:t>              ☆  确定问题的顺序</a:t>
            </a:r>
            <a:endParaRPr lang="zh-CN" altLang="en-US" sz="2000" b="1"/>
          </a:p>
          <a:p>
            <a:pPr marL="854075" indent="-854075">
              <a:lnSpc>
                <a:spcPct val="110000"/>
              </a:lnSpc>
              <a:buNone/>
            </a:pPr>
            <a:r>
              <a:rPr lang="zh-CN" altLang="en-US" sz="2000" b="1"/>
              <a:t>              ☆  问卷的整体形式</a:t>
            </a:r>
            <a:endParaRPr lang="zh-CN" altLang="en-US" sz="2000" b="1"/>
          </a:p>
          <a:p>
            <a:pPr marL="854075" indent="-854075">
              <a:lnSpc>
                <a:spcPct val="110000"/>
              </a:lnSpc>
              <a:buNone/>
            </a:pPr>
            <a:r>
              <a:rPr lang="zh-CN" altLang="en-US" sz="2000" b="1"/>
              <a:t>              ☆  重复以上步骤并进行修正（复查）</a:t>
            </a:r>
            <a:endParaRPr lang="zh-CN" altLang="en-US" sz="2000" b="1"/>
          </a:p>
          <a:p>
            <a:pPr marL="854075" indent="-854075">
              <a:lnSpc>
                <a:spcPct val="110000"/>
              </a:lnSpc>
              <a:buNone/>
            </a:pPr>
            <a:r>
              <a:rPr lang="zh-CN" altLang="en-US" sz="2000" b="1"/>
              <a:t>              ☆  试访并修正</a:t>
            </a:r>
            <a:endParaRPr lang="zh-CN" altLang="en-US" sz="2000" b="1"/>
          </a:p>
          <a:p>
            <a:pPr marL="854075" indent="-854075">
              <a:lnSpc>
                <a:spcPct val="110000"/>
              </a:lnSpc>
              <a:buNone/>
            </a:pPr>
            <a:r>
              <a:rPr lang="zh-CN" altLang="en-US" sz="2000" b="1"/>
              <a:t>              ☆  考虑将要产生的数据格式，并确保询问了正确的问题 </a:t>
            </a:r>
            <a:endParaRPr lang="zh-CN" altLang="en-US" sz="2000" b="1"/>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3250" name="标题 53249"/>
          <p:cNvSpPr>
            <a:spLocks noGrp="1"/>
          </p:cNvSpPr>
          <p:nvPr>
            <p:ph type="title"/>
          </p:nvPr>
        </p:nvSpPr>
        <p:spPr>
          <a:xfrm>
            <a:off x="685800" y="304800"/>
            <a:ext cx="8229600" cy="1143000"/>
          </a:xfrm>
        </p:spPr>
        <p:txBody>
          <a:bodyPr anchor="ctr"/>
          <a:p>
            <a:pPr algn="r"/>
            <a:r>
              <a:rPr lang="zh-CN" altLang="en-US" sz="3200" b="1"/>
              <a:t>问题的类型</a:t>
            </a:r>
            <a:endParaRPr lang="zh-CN" altLang="en-US" sz="3200" b="1"/>
          </a:p>
        </p:txBody>
      </p:sp>
      <p:sp>
        <p:nvSpPr>
          <p:cNvPr id="53251" name="文本占位符 53250"/>
          <p:cNvSpPr>
            <a:spLocks noGrp="1"/>
          </p:cNvSpPr>
          <p:nvPr>
            <p:ph type="body" idx="1"/>
          </p:nvPr>
        </p:nvSpPr>
        <p:spPr>
          <a:xfrm>
            <a:off x="685800" y="1371600"/>
            <a:ext cx="8229600" cy="5105400"/>
          </a:xfrm>
        </p:spPr>
        <p:txBody>
          <a:bodyPr/>
          <a:p>
            <a:pPr marL="854075" indent="-854075">
              <a:lnSpc>
                <a:spcPct val="110000"/>
              </a:lnSpc>
              <a:buNone/>
            </a:pPr>
            <a:r>
              <a:rPr lang="zh-CN" altLang="en-US" sz="2800" b="1"/>
              <a:t>问题的类型：</a:t>
            </a:r>
            <a:endParaRPr lang="zh-CN" altLang="en-US" b="1"/>
          </a:p>
          <a:p>
            <a:pPr marL="854075" indent="-854075">
              <a:lnSpc>
                <a:spcPct val="150000"/>
              </a:lnSpc>
              <a:buNone/>
            </a:pPr>
            <a:r>
              <a:rPr lang="zh-CN" altLang="en-US" sz="2400" b="1"/>
              <a:t>   </a:t>
            </a:r>
            <a:r>
              <a:rPr lang="en-US" altLang="zh-CN" sz="2400" b="1"/>
              <a:t>◆   </a:t>
            </a:r>
            <a:r>
              <a:rPr lang="zh-CN" altLang="en-US" sz="2400" b="1"/>
              <a:t>封闭式</a:t>
            </a:r>
            <a:endParaRPr lang="zh-CN" altLang="en-US" sz="2400" b="1"/>
          </a:p>
          <a:p>
            <a:pPr marL="854075" indent="-854075">
              <a:lnSpc>
                <a:spcPct val="150000"/>
              </a:lnSpc>
              <a:buNone/>
            </a:pPr>
            <a:r>
              <a:rPr lang="zh-CN" altLang="en-US" sz="2000" b="1"/>
              <a:t>          </a:t>
            </a:r>
            <a:r>
              <a:rPr lang="zh-CN" altLang="en-US" sz="2400"/>
              <a:t>☆  单选题</a:t>
            </a:r>
            <a:endParaRPr lang="zh-CN" altLang="en-US" sz="2400"/>
          </a:p>
          <a:p>
            <a:pPr marL="854075" indent="-854075">
              <a:lnSpc>
                <a:spcPct val="150000"/>
              </a:lnSpc>
              <a:buNone/>
            </a:pPr>
            <a:r>
              <a:rPr lang="zh-CN" altLang="en-US" sz="2400"/>
              <a:t>        ☆  多选题</a:t>
            </a:r>
            <a:endParaRPr lang="zh-CN" altLang="en-US" sz="2400"/>
          </a:p>
          <a:p>
            <a:pPr marL="854075" indent="-854075">
              <a:lnSpc>
                <a:spcPct val="150000"/>
              </a:lnSpc>
              <a:buNone/>
            </a:pPr>
            <a:r>
              <a:rPr lang="zh-CN" altLang="en-US" sz="2400"/>
              <a:t>        ☆  打分题</a:t>
            </a:r>
            <a:endParaRPr lang="zh-CN" altLang="en-US" sz="2400"/>
          </a:p>
          <a:p>
            <a:pPr marL="854075" indent="-854075">
              <a:lnSpc>
                <a:spcPct val="150000"/>
              </a:lnSpc>
              <a:buNone/>
            </a:pPr>
            <a:r>
              <a:rPr lang="zh-CN" altLang="en-US" sz="2400" b="1"/>
              <a:t>  </a:t>
            </a:r>
            <a:r>
              <a:rPr lang="en-US" altLang="zh-CN" sz="2400" b="1"/>
              <a:t>◆  </a:t>
            </a:r>
            <a:r>
              <a:rPr lang="zh-CN" altLang="en-US" sz="2400" b="1"/>
              <a:t>开放式</a:t>
            </a:r>
            <a:endParaRPr lang="zh-CN" altLang="en-US" sz="2400" b="1"/>
          </a:p>
          <a:p>
            <a:pPr marL="854075" indent="-854075">
              <a:lnSpc>
                <a:spcPct val="150000"/>
              </a:lnSpc>
              <a:buNone/>
            </a:pPr>
            <a:r>
              <a:rPr lang="zh-CN" altLang="en-US" sz="2400"/>
              <a:t>        ☆  开放式</a:t>
            </a:r>
            <a:endParaRPr lang="zh-CN" altLang="en-US" sz="2400"/>
          </a:p>
          <a:p>
            <a:pPr marL="854075" indent="-854075">
              <a:lnSpc>
                <a:spcPct val="150000"/>
              </a:lnSpc>
              <a:buNone/>
            </a:pPr>
            <a:r>
              <a:rPr lang="zh-CN" altLang="en-US" sz="2400"/>
              <a:t>        ☆  半开放式</a:t>
            </a:r>
            <a:endParaRPr lang="zh-CN" altLang="en-US" sz="2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4274" name="标题 54273"/>
          <p:cNvSpPr>
            <a:spLocks noGrp="1"/>
          </p:cNvSpPr>
          <p:nvPr>
            <p:ph type="title"/>
          </p:nvPr>
        </p:nvSpPr>
        <p:spPr>
          <a:xfrm>
            <a:off x="685800" y="304800"/>
            <a:ext cx="8229600" cy="1143000"/>
          </a:xfrm>
        </p:spPr>
        <p:txBody>
          <a:bodyPr anchor="ctr"/>
          <a:p>
            <a:pPr algn="r"/>
            <a:r>
              <a:rPr lang="zh-CN" altLang="en-US" sz="3200" b="1"/>
              <a:t>数据处理</a:t>
            </a:r>
            <a:endParaRPr lang="zh-CN" altLang="en-US" sz="3200" b="1"/>
          </a:p>
        </p:txBody>
      </p:sp>
      <p:sp>
        <p:nvSpPr>
          <p:cNvPr id="54275" name="文本占位符 54274"/>
          <p:cNvSpPr>
            <a:spLocks noGrp="1"/>
          </p:cNvSpPr>
          <p:nvPr>
            <p:ph type="body" idx="1"/>
          </p:nvPr>
        </p:nvSpPr>
        <p:spPr>
          <a:xfrm>
            <a:off x="685800" y="1371600"/>
            <a:ext cx="8229600" cy="5105400"/>
          </a:xfrm>
        </p:spPr>
        <p:txBody>
          <a:bodyPr/>
          <a:p>
            <a:pPr marL="854075" indent="-854075">
              <a:lnSpc>
                <a:spcPct val="110000"/>
              </a:lnSpc>
              <a:buNone/>
            </a:pPr>
            <a:r>
              <a:rPr lang="zh-CN" altLang="en-US" sz="2800" b="1"/>
              <a:t>数据处理的步骤：</a:t>
            </a:r>
            <a:endParaRPr lang="zh-CN" altLang="en-US" sz="2800" b="1"/>
          </a:p>
          <a:p>
            <a:pPr marL="854075" indent="-854075">
              <a:lnSpc>
                <a:spcPct val="140000"/>
              </a:lnSpc>
              <a:buNone/>
            </a:pPr>
            <a:r>
              <a:rPr lang="zh-CN" altLang="en-US" sz="2400"/>
              <a:t>      ☆  </a:t>
            </a:r>
            <a:r>
              <a:rPr lang="zh-CN" altLang="en-US" sz="2400" b="1"/>
              <a:t>审卷</a:t>
            </a:r>
            <a:endParaRPr lang="zh-CN" altLang="en-US" sz="2400" b="1"/>
          </a:p>
          <a:p>
            <a:pPr marL="854075" indent="-854075">
              <a:lnSpc>
                <a:spcPct val="140000"/>
              </a:lnSpc>
              <a:buNone/>
            </a:pPr>
            <a:r>
              <a:rPr lang="zh-CN" altLang="en-US" sz="2400"/>
              <a:t>      ☆  </a:t>
            </a:r>
            <a:r>
              <a:rPr lang="zh-CN" altLang="en-US" sz="2400" b="1"/>
              <a:t>编码</a:t>
            </a:r>
            <a:endParaRPr lang="zh-CN" altLang="en-US" sz="2400" b="1"/>
          </a:p>
          <a:p>
            <a:pPr marL="854075" indent="-854075">
              <a:lnSpc>
                <a:spcPct val="140000"/>
              </a:lnSpc>
              <a:buNone/>
            </a:pPr>
            <a:r>
              <a:rPr lang="zh-CN" altLang="en-US" sz="2400"/>
              <a:t>      ☆  </a:t>
            </a:r>
            <a:r>
              <a:rPr lang="zh-CN" altLang="en-US" sz="2400" b="1"/>
              <a:t>制表</a:t>
            </a:r>
            <a:endParaRPr lang="zh-CN" altLang="en-US" sz="2400" b="1"/>
          </a:p>
          <a:p>
            <a:pPr marL="854075" indent="-854075">
              <a:lnSpc>
                <a:spcPct val="140000"/>
              </a:lnSpc>
              <a:buNone/>
            </a:pPr>
            <a:r>
              <a:rPr lang="zh-CN" altLang="en-US" sz="2400"/>
              <a:t>      ☆  </a:t>
            </a:r>
            <a:r>
              <a:rPr lang="zh-CN" altLang="en-US" sz="2400" b="1"/>
              <a:t>录入</a:t>
            </a:r>
            <a:endParaRPr lang="zh-CN" altLang="en-US" sz="2400" b="1"/>
          </a:p>
          <a:p>
            <a:pPr marL="854075" indent="-854075">
              <a:lnSpc>
                <a:spcPct val="140000"/>
              </a:lnSpc>
              <a:buNone/>
            </a:pPr>
            <a:r>
              <a:rPr lang="zh-CN" altLang="en-US" sz="2400"/>
              <a:t>      ☆  </a:t>
            </a:r>
            <a:r>
              <a:rPr lang="zh-CN" altLang="en-US" sz="2400" b="1"/>
              <a:t>查错与简单统计</a:t>
            </a:r>
            <a:endParaRPr lang="zh-CN" altLang="en-US" sz="2400" b="1"/>
          </a:p>
          <a:p>
            <a:pPr marL="854075" indent="-854075">
              <a:lnSpc>
                <a:spcPct val="140000"/>
              </a:lnSpc>
              <a:buNone/>
            </a:pPr>
            <a:r>
              <a:rPr lang="zh-CN" altLang="en-US" sz="2400"/>
              <a:t>      ☆  </a:t>
            </a:r>
            <a:r>
              <a:rPr lang="zh-CN" altLang="en-US" sz="2400" b="1"/>
              <a:t>分析</a:t>
            </a:r>
            <a:endParaRPr lang="zh-CN" altLang="en-US" sz="2400" b="1"/>
          </a:p>
          <a:p>
            <a:pPr marL="854075" indent="-854075">
              <a:lnSpc>
                <a:spcPct val="110000"/>
              </a:lnSpc>
              <a:buNone/>
            </a:pPr>
            <a:endParaRPr lang="zh-CN" altLang="en-US" sz="2400" b="1"/>
          </a:p>
          <a:p>
            <a:pPr marL="854075" indent="-854075">
              <a:lnSpc>
                <a:spcPct val="110000"/>
              </a:lnSpc>
              <a:buNone/>
            </a:pPr>
            <a:r>
              <a:rPr lang="zh-CN" altLang="en-US" sz="2800" b="1"/>
              <a:t> </a:t>
            </a:r>
            <a:endParaRPr lang="zh-CN" altLang="en-US" sz="2800" b="1"/>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5298" name="标题 55297"/>
          <p:cNvSpPr>
            <a:spLocks noGrp="1"/>
          </p:cNvSpPr>
          <p:nvPr>
            <p:ph type="title"/>
          </p:nvPr>
        </p:nvSpPr>
        <p:spPr>
          <a:xfrm>
            <a:off x="685800" y="304800"/>
            <a:ext cx="7772400" cy="1219200"/>
          </a:xfrm>
        </p:spPr>
        <p:txBody>
          <a:bodyPr anchor="ctr"/>
          <a:p>
            <a:pPr algn="r"/>
            <a:r>
              <a:rPr lang="zh-CN" altLang="en-US" sz="3200" b="1"/>
              <a:t>目  录</a:t>
            </a:r>
            <a:endParaRPr lang="zh-CN" altLang="en-US" sz="3200" b="1"/>
          </a:p>
        </p:txBody>
      </p:sp>
      <p:sp>
        <p:nvSpPr>
          <p:cNvPr id="55299" name="文本占位符 55298"/>
          <p:cNvSpPr>
            <a:spLocks noGrp="1"/>
          </p:cNvSpPr>
          <p:nvPr>
            <p:ph type="body" idx="1"/>
          </p:nvPr>
        </p:nvSpPr>
        <p:spPr>
          <a:xfrm>
            <a:off x="457200" y="1600200"/>
            <a:ext cx="8305800" cy="4953000"/>
          </a:xfrm>
        </p:spPr>
        <p:txBody>
          <a:bodyPr/>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1</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部分：市场研究简介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2</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部分：市场研究的步骤</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3</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部分：市场研究的方法</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4</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部分：定量研究方法与步骤</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t>第</a:t>
            </a:r>
            <a:r>
              <a:rPr lang="en-US" altLang="zh-CN" b="1"/>
              <a:t>5</a:t>
            </a:r>
            <a:r>
              <a:rPr lang="zh-CN" altLang="en-US" b="1"/>
              <a:t>部分：定性研究方法介绍</a:t>
            </a:r>
            <a:endParaRPr lang="zh-CN" altLang="en-US" b="1"/>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6</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部分：市场研究的主要类型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7</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部分：国内市场研究业的情况</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8</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部分：市场研究个案介绍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p:txBody>
      </p:sp>
      <p:sp>
        <p:nvSpPr>
          <p:cNvPr id="55300" name="右箭头 55299"/>
          <p:cNvSpPr/>
          <p:nvPr/>
        </p:nvSpPr>
        <p:spPr>
          <a:xfrm>
            <a:off x="838200" y="3962400"/>
            <a:ext cx="838200" cy="485775"/>
          </a:xfrm>
          <a:prstGeom prst="rightArrow">
            <a:avLst>
              <a:gd name="adj1" fmla="val 50000"/>
              <a:gd name="adj2" fmla="val 43137"/>
            </a:avLst>
          </a:pr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6322" name="标题 56321"/>
          <p:cNvSpPr>
            <a:spLocks noGrp="1"/>
          </p:cNvSpPr>
          <p:nvPr>
            <p:ph type="title"/>
          </p:nvPr>
        </p:nvSpPr>
        <p:spPr>
          <a:xfrm>
            <a:off x="685800" y="304800"/>
            <a:ext cx="8229600" cy="1143000"/>
          </a:xfrm>
        </p:spPr>
        <p:txBody>
          <a:bodyPr anchor="ctr"/>
          <a:p>
            <a:pPr algn="r"/>
            <a:r>
              <a:rPr lang="zh-CN" altLang="en-US" sz="3200" b="1"/>
              <a:t>定性研究方法</a:t>
            </a:r>
            <a:endParaRPr lang="zh-CN" altLang="en-US" sz="3200" b="1"/>
          </a:p>
        </p:txBody>
      </p:sp>
      <p:sp>
        <p:nvSpPr>
          <p:cNvPr id="56323" name="文本占位符 56322"/>
          <p:cNvSpPr>
            <a:spLocks noGrp="1"/>
          </p:cNvSpPr>
          <p:nvPr>
            <p:ph type="body" idx="1"/>
          </p:nvPr>
        </p:nvSpPr>
        <p:spPr>
          <a:xfrm>
            <a:off x="685800" y="1371600"/>
            <a:ext cx="8229600" cy="5105400"/>
          </a:xfrm>
        </p:spPr>
        <p:txBody>
          <a:bodyPr/>
          <a:p>
            <a:pPr marL="854075" indent="-854075">
              <a:lnSpc>
                <a:spcPct val="110000"/>
              </a:lnSpc>
              <a:buNone/>
            </a:pPr>
            <a:endParaRPr lang="en-US" altLang="zh-CN" sz="2800" b="1"/>
          </a:p>
          <a:p>
            <a:pPr marL="854075" indent="-854075">
              <a:lnSpc>
                <a:spcPct val="110000"/>
              </a:lnSpc>
              <a:buNone/>
            </a:pPr>
            <a:r>
              <a:rPr lang="en-US" altLang="zh-CN" sz="2800" b="1"/>
              <a:t>                   </a:t>
            </a:r>
            <a:r>
              <a:rPr lang="en-US" altLang="zh-CN" b="1"/>
              <a:t>◆ </a:t>
            </a:r>
            <a:r>
              <a:rPr lang="zh-CN" altLang="en-US" b="1"/>
              <a:t>座谈会</a:t>
            </a:r>
            <a:endParaRPr lang="zh-CN" altLang="en-US" b="1"/>
          </a:p>
          <a:p>
            <a:pPr marL="854075" indent="-854075">
              <a:lnSpc>
                <a:spcPct val="110000"/>
              </a:lnSpc>
              <a:buNone/>
            </a:pPr>
            <a:endParaRPr lang="zh-CN" altLang="en-US" b="1"/>
          </a:p>
          <a:p>
            <a:pPr marL="854075" indent="-854075">
              <a:lnSpc>
                <a:spcPct val="110000"/>
              </a:lnSpc>
              <a:buNone/>
            </a:pPr>
            <a:r>
              <a:rPr lang="zh-CN" altLang="en-US" b="1"/>
              <a:t>                 </a:t>
            </a:r>
            <a:r>
              <a:rPr lang="en-US" altLang="zh-CN" b="1"/>
              <a:t>◆ </a:t>
            </a:r>
            <a:r>
              <a:rPr lang="zh-CN" altLang="en-US" b="1"/>
              <a:t>深访</a:t>
            </a:r>
            <a:endParaRPr lang="zh-CN" altLang="en-US" b="1"/>
          </a:p>
          <a:p>
            <a:pPr marL="854075" indent="-854075">
              <a:lnSpc>
                <a:spcPct val="110000"/>
              </a:lnSpc>
              <a:buNone/>
            </a:pPr>
            <a:endParaRPr lang="zh-CN" altLang="en-US" b="1"/>
          </a:p>
          <a:p>
            <a:pPr marL="854075" indent="-854075">
              <a:lnSpc>
                <a:spcPct val="110000"/>
              </a:lnSpc>
              <a:buNone/>
            </a:pPr>
            <a:r>
              <a:rPr lang="zh-CN" altLang="en-US" b="1"/>
              <a:t>                 </a:t>
            </a:r>
            <a:endParaRPr lang="zh-CN" altLang="en-US" b="1"/>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7346" name="标题 57345"/>
          <p:cNvSpPr>
            <a:spLocks noGrp="1"/>
          </p:cNvSpPr>
          <p:nvPr>
            <p:ph type="title"/>
          </p:nvPr>
        </p:nvSpPr>
        <p:spPr>
          <a:xfrm>
            <a:off x="685800" y="304800"/>
            <a:ext cx="8229600" cy="1143000"/>
          </a:xfrm>
        </p:spPr>
        <p:txBody>
          <a:bodyPr anchor="ctr"/>
          <a:p>
            <a:pPr algn="r"/>
            <a:r>
              <a:rPr lang="zh-CN" altLang="en-US" sz="3200" b="1"/>
              <a:t>座谈会</a:t>
            </a:r>
            <a:endParaRPr lang="zh-CN" altLang="en-US" sz="3200" b="1"/>
          </a:p>
        </p:txBody>
      </p:sp>
      <p:sp>
        <p:nvSpPr>
          <p:cNvPr id="57347" name="文本占位符 57346"/>
          <p:cNvSpPr>
            <a:spLocks noGrp="1"/>
          </p:cNvSpPr>
          <p:nvPr>
            <p:ph type="body" idx="1"/>
          </p:nvPr>
        </p:nvSpPr>
        <p:spPr>
          <a:xfrm>
            <a:off x="685800" y="1371600"/>
            <a:ext cx="8229600" cy="5105400"/>
          </a:xfrm>
        </p:spPr>
        <p:txBody>
          <a:bodyPr/>
          <a:p>
            <a:pPr marL="0" indent="0">
              <a:lnSpc>
                <a:spcPct val="110000"/>
              </a:lnSpc>
              <a:buNone/>
            </a:pPr>
            <a:r>
              <a:rPr lang="zh-CN" altLang="en-US" sz="2800" b="1"/>
              <a:t>座谈会的定义：</a:t>
            </a:r>
            <a:endParaRPr lang="zh-CN" altLang="en-US" sz="2800" b="1"/>
          </a:p>
          <a:p>
            <a:pPr marL="0" indent="0">
              <a:lnSpc>
                <a:spcPct val="110000"/>
              </a:lnSpc>
              <a:buNone/>
            </a:pPr>
            <a:r>
              <a:rPr lang="zh-CN" altLang="en-US" sz="2800" b="1"/>
              <a:t>   </a:t>
            </a:r>
            <a:r>
              <a:rPr lang="zh-CN" altLang="en-US" sz="2000" b="1"/>
              <a:t>座谈会（</a:t>
            </a:r>
            <a:r>
              <a:rPr lang="en-US" altLang="zh-CN" sz="2000" b="1"/>
              <a:t>focus group</a:t>
            </a:r>
            <a:r>
              <a:rPr lang="zh-CN" altLang="en-US" sz="2000" b="1"/>
              <a:t>）即焦点小组</a:t>
            </a:r>
            <a:r>
              <a:rPr lang="en-US" altLang="zh-CN" sz="2000" b="1"/>
              <a:t>, </a:t>
            </a:r>
            <a:r>
              <a:rPr lang="zh-CN" altLang="en-US" sz="2000" b="1"/>
              <a:t>有以下条件：</a:t>
            </a:r>
            <a:endParaRPr lang="zh-CN" altLang="en-US" sz="2000" b="1"/>
          </a:p>
          <a:p>
            <a:pPr marL="0" indent="0">
              <a:lnSpc>
                <a:spcPct val="130000"/>
              </a:lnSpc>
              <a:buNone/>
            </a:pPr>
            <a:r>
              <a:rPr lang="zh-CN" altLang="en-US" sz="2000"/>
              <a:t>      ☆  由</a:t>
            </a:r>
            <a:r>
              <a:rPr lang="en-US" altLang="zh-CN" sz="2000"/>
              <a:t>8--12</a:t>
            </a:r>
            <a:r>
              <a:rPr lang="zh-CN" altLang="en-US" sz="2000"/>
              <a:t>个被访者在一起讨论一个给定的题目；</a:t>
            </a:r>
            <a:endParaRPr lang="zh-CN" altLang="en-US" sz="2000"/>
          </a:p>
          <a:p>
            <a:pPr marL="0" indent="0">
              <a:lnSpc>
                <a:spcPct val="130000"/>
              </a:lnSpc>
              <a:buNone/>
            </a:pPr>
            <a:r>
              <a:rPr lang="zh-CN" altLang="en-US" sz="2000"/>
              <a:t>      ☆  一个主持人引导讨论；</a:t>
            </a:r>
            <a:endParaRPr lang="zh-CN" altLang="en-US" sz="2000"/>
          </a:p>
          <a:p>
            <a:pPr marL="0" indent="0">
              <a:lnSpc>
                <a:spcPct val="130000"/>
              </a:lnSpc>
              <a:buNone/>
            </a:pPr>
            <a:r>
              <a:rPr lang="zh-CN" altLang="en-US" sz="2000"/>
              <a:t>      ☆  有预先准备好的讨论指南；</a:t>
            </a:r>
            <a:endParaRPr lang="zh-CN" altLang="en-US" sz="2000"/>
          </a:p>
          <a:p>
            <a:pPr marL="0" indent="0">
              <a:lnSpc>
                <a:spcPct val="130000"/>
              </a:lnSpc>
              <a:buNone/>
            </a:pPr>
            <a:r>
              <a:rPr lang="zh-CN" altLang="en-US" sz="2000"/>
              <a:t>      ☆  座谈会时间：</a:t>
            </a:r>
            <a:r>
              <a:rPr lang="en-US" altLang="zh-CN" sz="2000"/>
              <a:t>1--2</a:t>
            </a:r>
            <a:r>
              <a:rPr lang="zh-CN" altLang="en-US" sz="2000"/>
              <a:t>个小时；</a:t>
            </a:r>
            <a:endParaRPr lang="zh-CN" altLang="en-US" sz="2000"/>
          </a:p>
          <a:p>
            <a:pPr marL="0" indent="0">
              <a:lnSpc>
                <a:spcPct val="110000"/>
              </a:lnSpc>
              <a:buNone/>
            </a:pPr>
            <a:r>
              <a:rPr lang="zh-CN" altLang="en-US" sz="2000"/>
              <a:t>    </a:t>
            </a:r>
            <a:endParaRPr lang="zh-CN" altLang="en-US" sz="2000"/>
          </a:p>
          <a:p>
            <a:pPr marL="0" indent="0">
              <a:lnSpc>
                <a:spcPct val="140000"/>
              </a:lnSpc>
              <a:buNone/>
            </a:pPr>
            <a:r>
              <a:rPr lang="zh-CN" altLang="en-US" sz="2000"/>
              <a:t>      </a:t>
            </a:r>
            <a:r>
              <a:rPr lang="zh-CN" altLang="en-US" sz="2000" b="1"/>
              <a:t>目前，座谈会这种定性研究方法非常流行，以致于人们将其他的定性研究方法给忽视，在谈到定性研究时，将座谈会与定性研究等同起来。</a:t>
            </a:r>
            <a:endParaRPr lang="zh-CN" altLang="en-US" sz="2000" b="1"/>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8370" name="标题 58369"/>
          <p:cNvSpPr>
            <a:spLocks noGrp="1"/>
          </p:cNvSpPr>
          <p:nvPr>
            <p:ph type="title"/>
          </p:nvPr>
        </p:nvSpPr>
        <p:spPr>
          <a:xfrm>
            <a:off x="685800" y="304800"/>
            <a:ext cx="8229600" cy="1143000"/>
          </a:xfrm>
        </p:spPr>
        <p:txBody>
          <a:bodyPr anchor="ctr"/>
          <a:p>
            <a:pPr algn="r"/>
            <a:r>
              <a:rPr lang="zh-CN" altLang="en-US" sz="3200" b="1"/>
              <a:t>座谈会</a:t>
            </a:r>
            <a:endParaRPr lang="zh-CN" altLang="en-US" sz="3200" b="1"/>
          </a:p>
        </p:txBody>
      </p:sp>
      <p:sp>
        <p:nvSpPr>
          <p:cNvPr id="58371" name="文本占位符 58370"/>
          <p:cNvSpPr>
            <a:spLocks noGrp="1"/>
          </p:cNvSpPr>
          <p:nvPr>
            <p:ph type="body" idx="1"/>
          </p:nvPr>
        </p:nvSpPr>
        <p:spPr>
          <a:xfrm>
            <a:off x="685800" y="1371600"/>
            <a:ext cx="8229600" cy="5105400"/>
          </a:xfrm>
        </p:spPr>
        <p:txBody>
          <a:bodyPr/>
          <a:p>
            <a:pPr marL="0" indent="0">
              <a:lnSpc>
                <a:spcPct val="110000"/>
              </a:lnSpc>
              <a:buNone/>
            </a:pPr>
            <a:r>
              <a:rPr lang="zh-CN" altLang="en-US" sz="2800" b="1"/>
              <a:t>座谈会的优点：</a:t>
            </a:r>
            <a:endParaRPr lang="zh-CN" altLang="en-US" sz="2800" b="1"/>
          </a:p>
          <a:p>
            <a:pPr marL="0" indent="0">
              <a:lnSpc>
                <a:spcPct val="110000"/>
              </a:lnSpc>
              <a:buNone/>
            </a:pPr>
            <a:r>
              <a:rPr lang="zh-CN" altLang="en-US" sz="2000"/>
              <a:t>      ☆  可以探索创造性想法：参与者可以相互激发新的思考和想法；</a:t>
            </a:r>
            <a:endParaRPr lang="zh-CN" altLang="en-US" sz="2000"/>
          </a:p>
          <a:p>
            <a:pPr marL="0" indent="0">
              <a:lnSpc>
                <a:spcPct val="110000"/>
              </a:lnSpc>
              <a:buNone/>
            </a:pPr>
            <a:r>
              <a:rPr lang="zh-CN" altLang="en-US" sz="2000"/>
              <a:t>      ☆  可以在单面镜后直接观察被访者的情况；</a:t>
            </a:r>
            <a:endParaRPr lang="zh-CN" altLang="en-US" sz="2000"/>
          </a:p>
          <a:p>
            <a:pPr marL="0" indent="0">
              <a:lnSpc>
                <a:spcPct val="110000"/>
              </a:lnSpc>
              <a:buNone/>
            </a:pPr>
            <a:r>
              <a:rPr lang="zh-CN" altLang="en-US" sz="2000"/>
              <a:t>      ☆  可快速组织并完成，公司容易操作；</a:t>
            </a:r>
            <a:endParaRPr lang="zh-CN" altLang="en-US" sz="2000"/>
          </a:p>
          <a:p>
            <a:pPr marL="0" indent="0">
              <a:lnSpc>
                <a:spcPct val="110000"/>
              </a:lnSpc>
              <a:buNone/>
            </a:pPr>
            <a:r>
              <a:rPr lang="zh-CN" altLang="en-US" sz="2000"/>
              <a:t>      ☆  费用较低 ；</a:t>
            </a:r>
            <a:endParaRPr lang="zh-CN" altLang="en-US" sz="2000"/>
          </a:p>
          <a:p>
            <a:pPr marL="0" indent="0">
              <a:lnSpc>
                <a:spcPct val="110000"/>
              </a:lnSpc>
              <a:buNone/>
            </a:pPr>
            <a:r>
              <a:rPr lang="zh-CN" altLang="en-US" sz="2000"/>
              <a:t>    </a:t>
            </a:r>
            <a:endParaRPr lang="zh-CN" altLang="en-US" sz="2000"/>
          </a:p>
          <a:p>
            <a:pPr marL="0" indent="0">
              <a:lnSpc>
                <a:spcPct val="110000"/>
              </a:lnSpc>
              <a:buNone/>
            </a:pPr>
            <a:r>
              <a:rPr lang="zh-CN" altLang="en-US" sz="2800" b="1"/>
              <a:t>座谈会的局限性：</a:t>
            </a:r>
            <a:endParaRPr lang="zh-CN" altLang="en-US" sz="2800" b="1"/>
          </a:p>
          <a:p>
            <a:pPr marL="0" indent="0">
              <a:lnSpc>
                <a:spcPct val="110000"/>
              </a:lnSpc>
              <a:buNone/>
            </a:pPr>
            <a:r>
              <a:rPr lang="zh-CN" altLang="en-US" sz="2000"/>
              <a:t>      ☆  被访者的意见本身可能带有偏见或曲解；</a:t>
            </a:r>
            <a:endParaRPr lang="zh-CN" altLang="en-US" sz="2000"/>
          </a:p>
          <a:p>
            <a:pPr marL="0" indent="0">
              <a:lnSpc>
                <a:spcPct val="110000"/>
              </a:lnSpc>
              <a:buNone/>
            </a:pPr>
            <a:r>
              <a:rPr lang="zh-CN" altLang="en-US" sz="2000"/>
              <a:t>      ☆  需要有一个经过专门训练的主持人；</a:t>
            </a:r>
            <a:endParaRPr lang="zh-CN" altLang="en-US" sz="2000"/>
          </a:p>
          <a:p>
            <a:pPr marL="0" indent="0">
              <a:lnSpc>
                <a:spcPct val="110000"/>
              </a:lnSpc>
              <a:buNone/>
            </a:pPr>
            <a:r>
              <a:rPr lang="zh-CN" altLang="en-US" sz="2000"/>
              <a:t>      ☆  分析和得出结论比较困难，</a:t>
            </a:r>
            <a:endParaRPr lang="zh-CN" altLang="en-US" sz="2000"/>
          </a:p>
          <a:p>
            <a:pPr marL="0" indent="0">
              <a:lnSpc>
                <a:spcPct val="110000"/>
              </a:lnSpc>
              <a:buNone/>
            </a:pPr>
            <a:r>
              <a:rPr lang="zh-CN" altLang="en-US" sz="2000"/>
              <a:t>      ☆  由于被访者的原因，访谈的结果可能不具有代表性；</a:t>
            </a:r>
            <a:endParaRPr lang="zh-CN" altLang="en-US" sz="2000"/>
          </a:p>
          <a:p>
            <a:pPr marL="0" indent="0">
              <a:lnSpc>
                <a:spcPct val="110000"/>
              </a:lnSpc>
              <a:buNone/>
            </a:pPr>
            <a:r>
              <a:rPr lang="zh-CN" altLang="en-US" sz="2000"/>
              <a:t>      </a:t>
            </a:r>
            <a:endParaRPr lang="zh-CN" altLang="en-US" sz="20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9394" name="标题 59393"/>
          <p:cNvSpPr>
            <a:spLocks noGrp="1"/>
          </p:cNvSpPr>
          <p:nvPr>
            <p:ph type="title"/>
          </p:nvPr>
        </p:nvSpPr>
        <p:spPr>
          <a:xfrm>
            <a:off x="685800" y="304800"/>
            <a:ext cx="8229600" cy="1143000"/>
          </a:xfrm>
        </p:spPr>
        <p:txBody>
          <a:bodyPr anchor="ctr"/>
          <a:p>
            <a:pPr algn="r"/>
            <a:r>
              <a:rPr lang="zh-CN" altLang="en-US" sz="3200" b="1"/>
              <a:t>座谈会</a:t>
            </a:r>
            <a:endParaRPr lang="zh-CN" altLang="en-US" sz="3200" b="1"/>
          </a:p>
        </p:txBody>
      </p:sp>
      <p:sp>
        <p:nvSpPr>
          <p:cNvPr id="59395" name="文本占位符 59394"/>
          <p:cNvSpPr>
            <a:spLocks noGrp="1"/>
          </p:cNvSpPr>
          <p:nvPr>
            <p:ph type="body" idx="1"/>
          </p:nvPr>
        </p:nvSpPr>
        <p:spPr>
          <a:xfrm>
            <a:off x="685800" y="1371600"/>
            <a:ext cx="8229600" cy="5105400"/>
          </a:xfrm>
        </p:spPr>
        <p:txBody>
          <a:bodyPr/>
          <a:p>
            <a:pPr marL="0" indent="0">
              <a:lnSpc>
                <a:spcPct val="110000"/>
              </a:lnSpc>
              <a:buNone/>
            </a:pPr>
            <a:r>
              <a:rPr lang="zh-CN" altLang="en-US" sz="2800" b="1"/>
              <a:t>举办座谈会的步骤：</a:t>
            </a:r>
            <a:endParaRPr lang="zh-CN" altLang="en-US" sz="2800" b="1"/>
          </a:p>
          <a:p>
            <a:pPr marL="0" indent="0">
              <a:lnSpc>
                <a:spcPct val="140000"/>
              </a:lnSpc>
              <a:buNone/>
            </a:pPr>
            <a:r>
              <a:rPr lang="zh-CN" altLang="en-US" sz="2400" b="1"/>
              <a:t>    </a:t>
            </a:r>
            <a:r>
              <a:rPr lang="en-US" altLang="zh-CN" sz="2400" b="1"/>
              <a:t>◆  </a:t>
            </a:r>
            <a:r>
              <a:rPr lang="zh-CN" altLang="en-US" sz="2400" b="1"/>
              <a:t>客观环境和物质条件的准备；</a:t>
            </a:r>
            <a:endParaRPr lang="zh-CN" altLang="en-US" sz="2400" b="1"/>
          </a:p>
          <a:p>
            <a:pPr marL="0" indent="0">
              <a:lnSpc>
                <a:spcPct val="140000"/>
              </a:lnSpc>
              <a:buNone/>
            </a:pPr>
            <a:r>
              <a:rPr lang="zh-CN" altLang="en-US" sz="2400" b="1"/>
              <a:t>    </a:t>
            </a:r>
            <a:r>
              <a:rPr lang="en-US" altLang="zh-CN" sz="2400" b="1"/>
              <a:t>◆  </a:t>
            </a:r>
            <a:r>
              <a:rPr lang="zh-CN" altLang="en-US" sz="2400" b="1"/>
              <a:t>目标被访者的选择与邀请；</a:t>
            </a:r>
            <a:endParaRPr lang="zh-CN" altLang="en-US" sz="2400" b="1"/>
          </a:p>
          <a:p>
            <a:pPr marL="0" indent="0">
              <a:lnSpc>
                <a:spcPct val="140000"/>
              </a:lnSpc>
              <a:buNone/>
            </a:pPr>
            <a:r>
              <a:rPr lang="zh-CN" altLang="en-US" sz="2400" b="1"/>
              <a:t>    </a:t>
            </a:r>
            <a:r>
              <a:rPr lang="en-US" altLang="zh-CN" sz="2400" b="1"/>
              <a:t>◆  </a:t>
            </a:r>
            <a:r>
              <a:rPr lang="zh-CN" altLang="en-US" sz="2400" b="1"/>
              <a:t>确定座谈会主持人；</a:t>
            </a:r>
            <a:endParaRPr lang="zh-CN" altLang="en-US" sz="2400" b="1"/>
          </a:p>
          <a:p>
            <a:pPr marL="0" indent="0">
              <a:lnSpc>
                <a:spcPct val="140000"/>
              </a:lnSpc>
              <a:buNone/>
            </a:pPr>
            <a:r>
              <a:rPr lang="zh-CN" altLang="en-US" sz="2400" b="1"/>
              <a:t>    </a:t>
            </a:r>
            <a:r>
              <a:rPr lang="en-US" altLang="zh-CN" sz="2400" b="1"/>
              <a:t>◆  </a:t>
            </a:r>
            <a:r>
              <a:rPr lang="zh-CN" altLang="en-US" sz="2400" b="1"/>
              <a:t>座谈会讨论大纲的确定；</a:t>
            </a:r>
            <a:endParaRPr lang="zh-CN" altLang="en-US" sz="2400" b="1"/>
          </a:p>
          <a:p>
            <a:pPr marL="0" indent="0">
              <a:lnSpc>
                <a:spcPct val="140000"/>
              </a:lnSpc>
              <a:buNone/>
            </a:pPr>
            <a:r>
              <a:rPr lang="zh-CN" altLang="en-US" sz="2400" b="1"/>
              <a:t>    </a:t>
            </a:r>
            <a:r>
              <a:rPr lang="en-US" altLang="zh-CN" sz="2400" b="1"/>
              <a:t>◆  </a:t>
            </a:r>
            <a:r>
              <a:rPr lang="zh-CN" altLang="en-US" sz="2400" b="1"/>
              <a:t>举行座谈会（注意事项）</a:t>
            </a:r>
            <a:endParaRPr lang="zh-CN" altLang="en-US" sz="2400" b="1"/>
          </a:p>
          <a:p>
            <a:pPr marL="0" indent="0">
              <a:lnSpc>
                <a:spcPct val="140000"/>
              </a:lnSpc>
              <a:buNone/>
            </a:pPr>
            <a:r>
              <a:rPr lang="zh-CN" altLang="en-US" sz="2400" b="1"/>
              <a:t>    </a:t>
            </a:r>
            <a:r>
              <a:rPr lang="en-US" altLang="zh-CN" sz="2400" b="1"/>
              <a:t>◆  </a:t>
            </a:r>
            <a:r>
              <a:rPr lang="zh-CN" altLang="en-US" sz="2400" b="1"/>
              <a:t>编写座谈会的访谈报告；</a:t>
            </a:r>
            <a:endParaRPr lang="zh-CN" altLang="en-US" sz="2400" b="1"/>
          </a:p>
          <a:p>
            <a:pPr marL="0" indent="0">
              <a:lnSpc>
                <a:spcPct val="110000"/>
              </a:lnSpc>
              <a:buNone/>
            </a:pPr>
            <a:endParaRPr lang="zh-CN" altLang="en-US" sz="2400" b="1"/>
          </a:p>
          <a:p>
            <a:pPr marL="0" indent="0">
              <a:lnSpc>
                <a:spcPct val="110000"/>
              </a:lnSpc>
              <a:buNone/>
            </a:pPr>
            <a:endParaRPr lang="zh-CN" altLang="en-US" sz="2400" b="1"/>
          </a:p>
          <a:p>
            <a:pPr marL="0" indent="0">
              <a:lnSpc>
                <a:spcPct val="110000"/>
              </a:lnSpc>
              <a:buNone/>
            </a:pPr>
            <a:endParaRPr lang="zh-CN" altLang="en-US" sz="2000" b="1"/>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0418" name="标题 60417"/>
          <p:cNvSpPr>
            <a:spLocks noGrp="1"/>
          </p:cNvSpPr>
          <p:nvPr>
            <p:ph type="title"/>
          </p:nvPr>
        </p:nvSpPr>
        <p:spPr>
          <a:xfrm>
            <a:off x="685800" y="304800"/>
            <a:ext cx="8229600" cy="1143000"/>
          </a:xfrm>
        </p:spPr>
        <p:txBody>
          <a:bodyPr anchor="ctr"/>
          <a:p>
            <a:pPr algn="r"/>
            <a:r>
              <a:rPr lang="zh-CN" altLang="en-US" sz="3200" b="1"/>
              <a:t>座谈会</a:t>
            </a:r>
            <a:endParaRPr lang="zh-CN" altLang="en-US" sz="3200" b="1"/>
          </a:p>
        </p:txBody>
      </p:sp>
      <p:sp>
        <p:nvSpPr>
          <p:cNvPr id="60419" name="文本占位符 60418"/>
          <p:cNvSpPr>
            <a:spLocks noGrp="1"/>
          </p:cNvSpPr>
          <p:nvPr>
            <p:ph type="body" idx="1"/>
          </p:nvPr>
        </p:nvSpPr>
        <p:spPr>
          <a:xfrm>
            <a:off x="685800" y="1371600"/>
            <a:ext cx="8229600" cy="5105400"/>
          </a:xfrm>
        </p:spPr>
        <p:txBody>
          <a:bodyPr/>
          <a:p>
            <a:pPr marL="0" indent="0">
              <a:lnSpc>
                <a:spcPct val="110000"/>
              </a:lnSpc>
              <a:buNone/>
            </a:pPr>
            <a:r>
              <a:rPr lang="zh-CN" altLang="en-US" sz="2800" b="1"/>
              <a:t>何时应用座谈会：</a:t>
            </a:r>
            <a:endParaRPr lang="zh-CN" altLang="en-US" sz="2800" b="1"/>
          </a:p>
          <a:p>
            <a:pPr marL="0" indent="0">
              <a:lnSpc>
                <a:spcPct val="160000"/>
              </a:lnSpc>
              <a:buNone/>
            </a:pPr>
            <a:r>
              <a:rPr lang="zh-CN" altLang="en-US" sz="2400" b="1"/>
              <a:t>    </a:t>
            </a:r>
            <a:r>
              <a:rPr lang="en-US" altLang="zh-CN" sz="2400" b="1"/>
              <a:t>◆  </a:t>
            </a:r>
            <a:r>
              <a:rPr lang="zh-CN" altLang="en-US" sz="2400" b="1"/>
              <a:t>探索某种事物的原因；</a:t>
            </a:r>
            <a:endParaRPr lang="zh-CN" altLang="en-US" sz="2400" b="1"/>
          </a:p>
          <a:p>
            <a:pPr marL="0" indent="0">
              <a:lnSpc>
                <a:spcPct val="160000"/>
              </a:lnSpc>
              <a:buNone/>
            </a:pPr>
            <a:r>
              <a:rPr lang="zh-CN" altLang="en-US" sz="2400" b="1"/>
              <a:t>    </a:t>
            </a:r>
            <a:r>
              <a:rPr lang="en-US" altLang="zh-CN" sz="2400" b="1"/>
              <a:t>◆  </a:t>
            </a:r>
            <a:r>
              <a:rPr lang="zh-CN" altLang="en-US" sz="2400" b="1"/>
              <a:t>评价概念；</a:t>
            </a:r>
            <a:endParaRPr lang="zh-CN" altLang="en-US" sz="2400" b="1"/>
          </a:p>
          <a:p>
            <a:pPr marL="0" indent="0">
              <a:lnSpc>
                <a:spcPct val="160000"/>
              </a:lnSpc>
              <a:buNone/>
            </a:pPr>
            <a:r>
              <a:rPr lang="zh-CN" altLang="en-US" sz="2400" b="1"/>
              <a:t>    </a:t>
            </a:r>
            <a:r>
              <a:rPr lang="en-US" altLang="zh-CN" sz="2400" b="1"/>
              <a:t>◆  </a:t>
            </a:r>
            <a:r>
              <a:rPr lang="zh-CN" altLang="en-US" sz="2400" b="1"/>
              <a:t>获得对促销的反馈；</a:t>
            </a:r>
            <a:endParaRPr lang="zh-CN" altLang="en-US" sz="2400" b="1"/>
          </a:p>
          <a:p>
            <a:pPr marL="0" indent="0">
              <a:lnSpc>
                <a:spcPct val="160000"/>
              </a:lnSpc>
              <a:buNone/>
            </a:pPr>
            <a:r>
              <a:rPr lang="zh-CN" altLang="en-US" sz="2400" b="1"/>
              <a:t>    </a:t>
            </a:r>
            <a:r>
              <a:rPr lang="en-US" altLang="zh-CN" sz="2400" b="1"/>
              <a:t>◆  </a:t>
            </a:r>
            <a:r>
              <a:rPr lang="zh-CN" altLang="en-US" sz="2400" b="1"/>
              <a:t>评价广告的效果；</a:t>
            </a:r>
            <a:endParaRPr lang="zh-CN" altLang="en-US" sz="2400" b="1"/>
          </a:p>
          <a:p>
            <a:pPr marL="0" indent="0">
              <a:lnSpc>
                <a:spcPct val="110000"/>
              </a:lnSpc>
              <a:buNone/>
            </a:pPr>
            <a:r>
              <a:rPr lang="zh-CN" altLang="en-US" sz="2400" b="1"/>
              <a:t>    </a:t>
            </a:r>
            <a:endParaRPr lang="zh-CN" altLang="en-US" sz="2400" b="1"/>
          </a:p>
          <a:p>
            <a:pPr marL="0" indent="0">
              <a:lnSpc>
                <a:spcPct val="110000"/>
              </a:lnSpc>
              <a:buNone/>
            </a:pPr>
            <a:endParaRPr lang="zh-CN" altLang="en-US" sz="2400" b="1"/>
          </a:p>
          <a:p>
            <a:pPr marL="0" indent="0">
              <a:lnSpc>
                <a:spcPct val="110000"/>
              </a:lnSpc>
              <a:buNone/>
            </a:pPr>
            <a:endParaRPr lang="zh-CN" altLang="en-US" sz="2400" b="1"/>
          </a:p>
          <a:p>
            <a:pPr marL="0" indent="0">
              <a:lnSpc>
                <a:spcPct val="110000"/>
              </a:lnSpc>
              <a:buNone/>
            </a:pPr>
            <a:endParaRPr lang="zh-CN" altLang="en-US" sz="2000" b="1"/>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1442" name="标题 61441"/>
          <p:cNvSpPr>
            <a:spLocks noGrp="1"/>
          </p:cNvSpPr>
          <p:nvPr>
            <p:ph type="title"/>
          </p:nvPr>
        </p:nvSpPr>
        <p:spPr>
          <a:xfrm>
            <a:off x="685800" y="304800"/>
            <a:ext cx="8229600" cy="1143000"/>
          </a:xfrm>
        </p:spPr>
        <p:txBody>
          <a:bodyPr anchor="ctr"/>
          <a:p>
            <a:pPr algn="r"/>
            <a:r>
              <a:rPr lang="zh-CN" altLang="en-US" sz="3200" b="1"/>
              <a:t>深  访</a:t>
            </a:r>
            <a:endParaRPr lang="zh-CN" altLang="en-US" sz="3200" b="1"/>
          </a:p>
        </p:txBody>
      </p:sp>
      <p:sp>
        <p:nvSpPr>
          <p:cNvPr id="61443" name="文本占位符 61442"/>
          <p:cNvSpPr>
            <a:spLocks noGrp="1"/>
          </p:cNvSpPr>
          <p:nvPr>
            <p:ph type="body" idx="1"/>
          </p:nvPr>
        </p:nvSpPr>
        <p:spPr>
          <a:xfrm>
            <a:off x="685800" y="1371600"/>
            <a:ext cx="8229600" cy="5105400"/>
          </a:xfrm>
        </p:spPr>
        <p:txBody>
          <a:bodyPr/>
          <a:p>
            <a:pPr marL="854075" indent="-854075">
              <a:lnSpc>
                <a:spcPct val="110000"/>
              </a:lnSpc>
              <a:buNone/>
            </a:pPr>
            <a:r>
              <a:rPr lang="zh-CN" altLang="en-US" sz="2800" b="1"/>
              <a:t>深访的定义：</a:t>
            </a:r>
            <a:endParaRPr lang="zh-CN" altLang="en-US" sz="2800" b="1"/>
          </a:p>
          <a:p>
            <a:pPr marL="854075" indent="-854075">
              <a:lnSpc>
                <a:spcPct val="140000"/>
              </a:lnSpc>
              <a:buNone/>
            </a:pPr>
            <a:r>
              <a:rPr lang="zh-CN" altLang="en-US" sz="2000"/>
              <a:t>    ☆  面对面的交谈；</a:t>
            </a:r>
            <a:endParaRPr lang="zh-CN" altLang="en-US" sz="2000"/>
          </a:p>
          <a:p>
            <a:pPr marL="854075" indent="-854075">
              <a:lnSpc>
                <a:spcPct val="140000"/>
              </a:lnSpc>
              <a:buNone/>
            </a:pPr>
            <a:r>
              <a:rPr lang="zh-CN" altLang="en-US" sz="2000"/>
              <a:t>    ☆  </a:t>
            </a:r>
            <a:r>
              <a:rPr lang="en-US" altLang="zh-CN" sz="2000"/>
              <a:t>40--50</a:t>
            </a:r>
            <a:r>
              <a:rPr lang="zh-CN" altLang="en-US" sz="2000"/>
              <a:t>分钟；</a:t>
            </a:r>
            <a:endParaRPr lang="zh-CN" altLang="en-US" sz="2000"/>
          </a:p>
          <a:p>
            <a:pPr marL="854075" indent="-854075">
              <a:lnSpc>
                <a:spcPct val="140000"/>
              </a:lnSpc>
              <a:buNone/>
            </a:pPr>
            <a:r>
              <a:rPr lang="zh-CN" altLang="en-US" sz="2000"/>
              <a:t>    ☆  进行录音记录；</a:t>
            </a:r>
            <a:endParaRPr lang="zh-CN" altLang="en-US" sz="2000"/>
          </a:p>
          <a:p>
            <a:pPr marL="854075" indent="-854075">
              <a:lnSpc>
                <a:spcPct val="140000"/>
              </a:lnSpc>
              <a:buNone/>
            </a:pPr>
            <a:r>
              <a:rPr lang="zh-CN" altLang="en-US" sz="2000"/>
              <a:t>    ☆  由受过专门训练的访问员进行；</a:t>
            </a:r>
            <a:endParaRPr lang="zh-CN" altLang="en-US" sz="2000"/>
          </a:p>
          <a:p>
            <a:pPr marL="854075" indent="-854075">
              <a:lnSpc>
                <a:spcPct val="140000"/>
              </a:lnSpc>
              <a:buNone/>
            </a:pPr>
            <a:r>
              <a:rPr lang="zh-CN" altLang="en-US" sz="2000"/>
              <a:t>    ☆   交谈根据事先写好的深访提纲；</a:t>
            </a:r>
            <a:endParaRPr lang="zh-CN" altLang="en-US" sz="2000"/>
          </a:p>
          <a:p>
            <a:pPr marL="854075" indent="-854075">
              <a:lnSpc>
                <a:spcPct val="140000"/>
              </a:lnSpc>
              <a:buNone/>
            </a:pPr>
            <a:r>
              <a:rPr lang="zh-CN" altLang="en-US" sz="2000"/>
              <a:t>    ☆  范围广，以直接和非直接问题构成的开放题式讨论；</a:t>
            </a:r>
            <a:endParaRPr lang="zh-CN" altLang="en-US" sz="2000"/>
          </a:p>
          <a:p>
            <a:pPr marL="854075" indent="-854075">
              <a:lnSpc>
                <a:spcPct val="110000"/>
              </a:lnSpc>
              <a:buNone/>
            </a:pPr>
            <a:endParaRPr lang="zh-CN" altLang="en-US" sz="2000"/>
          </a:p>
          <a:p>
            <a:pPr marL="854075" indent="-854075">
              <a:lnSpc>
                <a:spcPct val="110000"/>
              </a:lnSpc>
              <a:buNone/>
            </a:pPr>
            <a:endParaRPr lang="zh-CN" altLang="en-US" b="1"/>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2466" name="标题 62465"/>
          <p:cNvSpPr>
            <a:spLocks noGrp="1"/>
          </p:cNvSpPr>
          <p:nvPr>
            <p:ph type="title"/>
          </p:nvPr>
        </p:nvSpPr>
        <p:spPr>
          <a:xfrm>
            <a:off x="685800" y="304800"/>
            <a:ext cx="8229600" cy="1143000"/>
          </a:xfrm>
        </p:spPr>
        <p:txBody>
          <a:bodyPr anchor="ctr"/>
          <a:p>
            <a:pPr algn="r"/>
            <a:r>
              <a:rPr lang="zh-CN" altLang="en-US" sz="3200" b="1"/>
              <a:t>深  访</a:t>
            </a:r>
            <a:endParaRPr lang="zh-CN" altLang="en-US" sz="3200" b="1"/>
          </a:p>
        </p:txBody>
      </p:sp>
      <p:sp>
        <p:nvSpPr>
          <p:cNvPr id="62467" name="文本占位符 62466"/>
          <p:cNvSpPr>
            <a:spLocks noGrp="1"/>
          </p:cNvSpPr>
          <p:nvPr>
            <p:ph type="body" idx="1"/>
          </p:nvPr>
        </p:nvSpPr>
        <p:spPr>
          <a:xfrm>
            <a:off x="685800" y="1371600"/>
            <a:ext cx="8229600" cy="5105400"/>
          </a:xfrm>
        </p:spPr>
        <p:txBody>
          <a:bodyPr/>
          <a:p>
            <a:pPr marL="854075" indent="-854075">
              <a:lnSpc>
                <a:spcPct val="110000"/>
              </a:lnSpc>
              <a:buNone/>
            </a:pPr>
            <a:r>
              <a:rPr lang="zh-CN" altLang="en-US" sz="2800" b="1"/>
              <a:t>何时应用深访：</a:t>
            </a:r>
            <a:endParaRPr lang="zh-CN" altLang="en-US" sz="2800" b="1"/>
          </a:p>
          <a:p>
            <a:pPr marL="854075" indent="-854075">
              <a:lnSpc>
                <a:spcPct val="150000"/>
              </a:lnSpc>
              <a:buNone/>
            </a:pPr>
            <a:r>
              <a:rPr lang="zh-CN" altLang="en-US" sz="2000"/>
              <a:t>      </a:t>
            </a:r>
            <a:r>
              <a:rPr lang="en-US" altLang="zh-CN" sz="2400"/>
              <a:t>◆  </a:t>
            </a:r>
            <a:r>
              <a:rPr lang="zh-CN" altLang="en-US" sz="2400" b="1"/>
              <a:t>行为和态度之间的关系检验；</a:t>
            </a:r>
            <a:endParaRPr lang="zh-CN" altLang="en-US" sz="2400" b="1"/>
          </a:p>
          <a:p>
            <a:pPr marL="854075" indent="-854075">
              <a:lnSpc>
                <a:spcPct val="150000"/>
              </a:lnSpc>
              <a:buNone/>
            </a:pPr>
            <a:r>
              <a:rPr lang="zh-CN" altLang="en-US" sz="2400" b="1"/>
              <a:t>     </a:t>
            </a:r>
            <a:r>
              <a:rPr lang="en-US" altLang="zh-CN" sz="2400" b="1"/>
              <a:t>◆  </a:t>
            </a:r>
            <a:r>
              <a:rPr lang="zh-CN" altLang="en-US" sz="2400" b="1"/>
              <a:t>评价当前操作的原因；</a:t>
            </a:r>
            <a:endParaRPr lang="zh-CN" altLang="en-US" sz="2400" b="1"/>
          </a:p>
          <a:p>
            <a:pPr marL="854075" indent="-854075">
              <a:lnSpc>
                <a:spcPct val="150000"/>
              </a:lnSpc>
              <a:buNone/>
            </a:pPr>
            <a:r>
              <a:rPr lang="zh-CN" altLang="en-US" sz="2400" b="1"/>
              <a:t>     </a:t>
            </a:r>
            <a:r>
              <a:rPr lang="en-US" altLang="zh-CN" sz="2400" b="1"/>
              <a:t>◆  </a:t>
            </a:r>
            <a:r>
              <a:rPr lang="zh-CN" altLang="en-US" sz="2400" b="1"/>
              <a:t>评价概念；</a:t>
            </a:r>
            <a:endParaRPr lang="zh-CN" altLang="en-US" sz="2400" b="1"/>
          </a:p>
          <a:p>
            <a:pPr marL="854075" indent="-854075">
              <a:lnSpc>
                <a:spcPct val="150000"/>
              </a:lnSpc>
              <a:buNone/>
            </a:pPr>
            <a:r>
              <a:rPr lang="zh-CN" altLang="en-US" sz="2400" b="1"/>
              <a:t>     </a:t>
            </a:r>
            <a:r>
              <a:rPr lang="en-US" altLang="zh-CN" sz="2400" b="1"/>
              <a:t>◆  </a:t>
            </a:r>
            <a:r>
              <a:rPr lang="zh-CN" altLang="en-US" sz="2400" b="1"/>
              <a:t>获得对促销的反馈；</a:t>
            </a:r>
            <a:endParaRPr lang="zh-CN" altLang="en-US" sz="2400" b="1"/>
          </a:p>
          <a:p>
            <a:pPr marL="854075" indent="-854075">
              <a:lnSpc>
                <a:spcPct val="110000"/>
              </a:lnSpc>
              <a:buNone/>
            </a:pPr>
            <a:r>
              <a:rPr lang="zh-CN" altLang="en-US" sz="2400" b="1"/>
              <a:t>    </a:t>
            </a:r>
            <a:endParaRPr lang="zh-CN" altLang="en-US" sz="2400" b="1"/>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3490" name="标题 63489"/>
          <p:cNvSpPr>
            <a:spLocks noGrp="1"/>
          </p:cNvSpPr>
          <p:nvPr>
            <p:ph type="title"/>
          </p:nvPr>
        </p:nvSpPr>
        <p:spPr>
          <a:xfrm>
            <a:off x="304800" y="228600"/>
            <a:ext cx="8839200" cy="1143000"/>
          </a:xfrm>
        </p:spPr>
        <p:txBody>
          <a:bodyPr anchor="ctr"/>
          <a:p>
            <a:pPr algn="r"/>
            <a:r>
              <a:rPr lang="zh-CN" altLang="en-US" sz="2800" b="1"/>
              <a:t>不同研究方法使用的比例</a:t>
            </a:r>
            <a:endParaRPr lang="zh-CN" altLang="en-US" sz="2800" b="1"/>
          </a:p>
        </p:txBody>
      </p:sp>
      <p:graphicFrame>
        <p:nvGraphicFramePr>
          <p:cNvPr id="63491" name="对象 63490"/>
          <p:cNvGraphicFramePr>
            <a:graphicFrameLocks noChangeAspect="1"/>
          </p:cNvGraphicFramePr>
          <p:nvPr/>
        </p:nvGraphicFramePr>
        <p:xfrm>
          <a:off x="261938" y="1755775"/>
          <a:ext cx="8758237" cy="4781550"/>
        </p:xfrm>
        <a:graphic>
          <a:graphicData uri="http://schemas.openxmlformats.org/presentationml/2006/ole">
            <mc:AlternateContent xmlns:mc="http://schemas.openxmlformats.org/markup-compatibility/2006">
              <mc:Choice xmlns:v="urn:schemas-microsoft-com:vml" Requires="v">
                <p:oleObj spid="_x0000_s3076" name="" r:id="rId1" imgW="8782050" imgH="4791075" progId="MSGraph.Chart.8">
                  <p:embed/>
                </p:oleObj>
              </mc:Choice>
              <mc:Fallback>
                <p:oleObj name="" r:id="rId1" imgW="8782050" imgH="4791075" progId="MSGraph.Chart.8">
                  <p:embed/>
                  <p:pic>
                    <p:nvPicPr>
                      <p:cNvPr id="0" name="图片 3075"/>
                      <p:cNvPicPr/>
                      <p:nvPr/>
                    </p:nvPicPr>
                    <p:blipFill>
                      <a:blip r:embed="rId2"/>
                      <a:stretch>
                        <a:fillRect/>
                      </a:stretch>
                    </p:blipFill>
                    <p:spPr>
                      <a:xfrm>
                        <a:off x="261938" y="1755775"/>
                        <a:ext cx="8758237" cy="4781550"/>
                      </a:xfrm>
                      <a:prstGeom prst="rect">
                        <a:avLst/>
                      </a:prstGeom>
                      <a:noFill/>
                      <a:ln w="38100">
                        <a:noFill/>
                        <a:miter/>
                      </a:ln>
                    </p:spPr>
                  </p:pic>
                </p:oleObj>
              </mc:Fallback>
            </mc:AlternateContent>
          </a:graphicData>
        </a:graphic>
      </p:graphicFrame>
      <p:sp>
        <p:nvSpPr>
          <p:cNvPr id="63492" name="文本框 63491"/>
          <p:cNvSpPr txBox="1"/>
          <p:nvPr/>
        </p:nvSpPr>
        <p:spPr>
          <a:xfrm>
            <a:off x="838200" y="5715000"/>
            <a:ext cx="1905000" cy="244475"/>
          </a:xfrm>
          <a:prstGeom prst="rect">
            <a:avLst/>
          </a:prstGeom>
          <a:noFill/>
          <a:ln w="9525">
            <a:noFill/>
          </a:ln>
        </p:spPr>
        <p:txBody>
          <a:bodyPr>
            <a:spAutoFit/>
          </a:bodyPr>
          <a:p>
            <a:pPr>
              <a:spcBef>
                <a:spcPct val="50000"/>
              </a:spcBef>
            </a:pPr>
            <a:r>
              <a:rPr lang="zh-CN" altLang="en-US" sz="1000" b="1">
                <a:latin typeface="Times New Roman" panose="02020603050405020304" pitchFamily="2" charset="0"/>
              </a:rPr>
              <a:t>资料来源：欧洲市场研究协会</a:t>
            </a:r>
            <a:endParaRPr lang="zh-CN" altLang="en-US" sz="1000" b="1">
              <a:latin typeface="Times New Roman" panose="02020603050405020304" pitchFamily="2"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4514" name="标题 64513"/>
          <p:cNvSpPr>
            <a:spLocks noGrp="1"/>
          </p:cNvSpPr>
          <p:nvPr>
            <p:ph type="title"/>
          </p:nvPr>
        </p:nvSpPr>
        <p:spPr>
          <a:xfrm>
            <a:off x="685800" y="304800"/>
            <a:ext cx="7772400" cy="1219200"/>
          </a:xfrm>
        </p:spPr>
        <p:txBody>
          <a:bodyPr anchor="ctr"/>
          <a:p>
            <a:pPr algn="r"/>
            <a:r>
              <a:rPr lang="zh-CN" altLang="en-US" sz="3200" b="1"/>
              <a:t>目  录</a:t>
            </a:r>
            <a:endParaRPr lang="zh-CN" altLang="en-US" sz="3200" b="1"/>
          </a:p>
        </p:txBody>
      </p:sp>
      <p:sp>
        <p:nvSpPr>
          <p:cNvPr id="64515" name="文本占位符 64514"/>
          <p:cNvSpPr>
            <a:spLocks noGrp="1"/>
          </p:cNvSpPr>
          <p:nvPr>
            <p:ph type="body" idx="1"/>
          </p:nvPr>
        </p:nvSpPr>
        <p:spPr>
          <a:xfrm>
            <a:off x="457200" y="1600200"/>
            <a:ext cx="8305800" cy="4953000"/>
          </a:xfrm>
        </p:spPr>
        <p:txBody>
          <a:bodyPr/>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1</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部分：市场研究简介</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2</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部分：市场研究的步骤</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3</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部分：市场研究的方法</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4</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部分：定量研究方法与步骤</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5</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部分：定性研究方法介绍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t>第</a:t>
            </a:r>
            <a:r>
              <a:rPr lang="en-US" altLang="zh-CN" b="1"/>
              <a:t>6</a:t>
            </a:r>
            <a:r>
              <a:rPr lang="zh-CN" altLang="en-US" b="1"/>
              <a:t>部分：市场研究的主要类型</a:t>
            </a:r>
            <a:endParaRPr lang="zh-CN" altLang="en-US" b="1"/>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7</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部分：国内市场研究业的情况</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8</a:t>
            </a:r>
            <a:r>
              <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部分：市场研究个案介绍</a:t>
            </a:r>
            <a:endParaRPr lang="zh-CN" altLang="en-US" b="1">
              <a:solidFill>
                <a:schemeClr val="accent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p:txBody>
      </p:sp>
      <p:sp>
        <p:nvSpPr>
          <p:cNvPr id="64516" name="右箭头 64515"/>
          <p:cNvSpPr/>
          <p:nvPr/>
        </p:nvSpPr>
        <p:spPr>
          <a:xfrm>
            <a:off x="762000" y="4572000"/>
            <a:ext cx="838200" cy="485775"/>
          </a:xfrm>
          <a:prstGeom prst="rightArrow">
            <a:avLst>
              <a:gd name="adj1" fmla="val 50000"/>
              <a:gd name="adj2" fmla="val 43137"/>
            </a:avLst>
          </a:pr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5538" name="标题 65537"/>
          <p:cNvSpPr>
            <a:spLocks noGrp="1"/>
          </p:cNvSpPr>
          <p:nvPr>
            <p:ph type="title"/>
          </p:nvPr>
        </p:nvSpPr>
        <p:spPr>
          <a:xfrm>
            <a:off x="685800" y="304800"/>
            <a:ext cx="8229600" cy="1143000"/>
          </a:xfrm>
        </p:spPr>
        <p:txBody>
          <a:bodyPr anchor="ctr"/>
          <a:p>
            <a:pPr algn="r"/>
            <a:r>
              <a:rPr lang="zh-CN" altLang="en-US" sz="3200" b="1"/>
              <a:t>市场研究的主要类型</a:t>
            </a:r>
            <a:endParaRPr lang="zh-CN" altLang="en-US" sz="3200" b="1"/>
          </a:p>
        </p:txBody>
      </p:sp>
      <p:sp>
        <p:nvSpPr>
          <p:cNvPr id="65539" name="文本占位符 65538"/>
          <p:cNvSpPr>
            <a:spLocks noGrp="1"/>
          </p:cNvSpPr>
          <p:nvPr>
            <p:ph type="body" idx="1"/>
          </p:nvPr>
        </p:nvSpPr>
        <p:spPr>
          <a:xfrm>
            <a:off x="685800" y="1752600"/>
            <a:ext cx="8229600" cy="4648200"/>
          </a:xfrm>
        </p:spPr>
        <p:txBody>
          <a:bodyPr/>
          <a:p>
            <a:pPr marL="854075" indent="-854075">
              <a:lnSpc>
                <a:spcPct val="110000"/>
              </a:lnSpc>
              <a:buNone/>
            </a:pPr>
            <a:r>
              <a:rPr lang="en-US" altLang="zh-CN" sz="2800" b="1"/>
              <a:t>            ◆ </a:t>
            </a:r>
            <a:r>
              <a:rPr lang="zh-CN" altLang="en-US" sz="2800" b="1"/>
              <a:t>态度</a:t>
            </a:r>
            <a:r>
              <a:rPr lang="en-US" altLang="zh-CN" sz="2800" b="1"/>
              <a:t>/</a:t>
            </a:r>
            <a:r>
              <a:rPr lang="zh-CN" altLang="en-US" sz="2800" b="1"/>
              <a:t>动机研究</a:t>
            </a:r>
            <a:endParaRPr lang="zh-CN" altLang="en-US" sz="2800" b="1"/>
          </a:p>
          <a:p>
            <a:pPr marL="854075" indent="-854075">
              <a:lnSpc>
                <a:spcPct val="110000"/>
              </a:lnSpc>
              <a:buNone/>
            </a:pPr>
            <a:r>
              <a:rPr lang="zh-CN" altLang="en-US" sz="2800" b="1"/>
              <a:t>            </a:t>
            </a:r>
            <a:r>
              <a:rPr lang="en-US" altLang="zh-CN" sz="2800" b="1"/>
              <a:t>◆ </a:t>
            </a:r>
            <a:r>
              <a:rPr lang="zh-CN" altLang="en-US" sz="2800" b="1"/>
              <a:t>概念测试 </a:t>
            </a:r>
            <a:endParaRPr lang="zh-CN" altLang="en-US" sz="2800" b="1"/>
          </a:p>
          <a:p>
            <a:pPr marL="854075" indent="-854075">
              <a:lnSpc>
                <a:spcPct val="110000"/>
              </a:lnSpc>
              <a:buNone/>
            </a:pPr>
            <a:r>
              <a:rPr lang="zh-CN" altLang="en-US" sz="2800" b="1"/>
              <a:t>            </a:t>
            </a:r>
            <a:r>
              <a:rPr lang="en-US" altLang="zh-CN" sz="2800" b="1"/>
              <a:t>◆ </a:t>
            </a:r>
            <a:r>
              <a:rPr lang="zh-CN" altLang="en-US" sz="2800" b="1"/>
              <a:t>市场定义研究</a:t>
            </a:r>
            <a:endParaRPr lang="zh-CN" altLang="en-US" sz="2800" b="1"/>
          </a:p>
          <a:p>
            <a:pPr marL="854075" indent="-854075">
              <a:lnSpc>
                <a:spcPct val="110000"/>
              </a:lnSpc>
              <a:buNone/>
            </a:pPr>
            <a:r>
              <a:rPr lang="zh-CN" altLang="en-US" sz="2800" b="1"/>
              <a:t>            </a:t>
            </a:r>
            <a:r>
              <a:rPr lang="en-US" altLang="zh-CN" sz="2800" b="1"/>
              <a:t>◆ </a:t>
            </a:r>
            <a:r>
              <a:rPr lang="zh-CN" altLang="en-US" sz="2800" b="1"/>
              <a:t>促销研究</a:t>
            </a:r>
            <a:endParaRPr lang="zh-CN" altLang="en-US" sz="2800" b="1"/>
          </a:p>
          <a:p>
            <a:pPr marL="854075" indent="-854075">
              <a:lnSpc>
                <a:spcPct val="110000"/>
              </a:lnSpc>
              <a:buNone/>
            </a:pPr>
            <a:r>
              <a:rPr lang="zh-CN" altLang="en-US" sz="2800" b="1"/>
              <a:t>            </a:t>
            </a:r>
            <a:r>
              <a:rPr lang="en-US" altLang="zh-CN" sz="2800" b="1"/>
              <a:t>◆ </a:t>
            </a:r>
            <a:r>
              <a:rPr lang="zh-CN" altLang="en-US" sz="2800" b="1"/>
              <a:t>广告效果测试</a:t>
            </a:r>
            <a:endParaRPr lang="zh-CN" altLang="en-US" sz="2800" b="1"/>
          </a:p>
          <a:p>
            <a:pPr marL="854075" indent="-854075">
              <a:lnSpc>
                <a:spcPct val="110000"/>
              </a:lnSpc>
              <a:buNone/>
            </a:pPr>
            <a:r>
              <a:rPr lang="zh-CN" altLang="en-US" sz="2800" b="1"/>
              <a:t>            </a:t>
            </a:r>
            <a:r>
              <a:rPr lang="en-US" altLang="zh-CN" sz="2800" b="1"/>
              <a:t>◆ </a:t>
            </a:r>
            <a:r>
              <a:rPr lang="zh-CN" altLang="en-US" sz="2800" b="1"/>
              <a:t>价格研究</a:t>
            </a:r>
            <a:endParaRPr lang="zh-CN" altLang="en-US" sz="2800" b="1"/>
          </a:p>
          <a:p>
            <a:pPr marL="854075" indent="-854075">
              <a:lnSpc>
                <a:spcPct val="110000"/>
              </a:lnSpc>
              <a:buNone/>
            </a:pPr>
            <a:r>
              <a:rPr lang="zh-CN" altLang="en-US" sz="2800" b="1"/>
              <a:t>            </a:t>
            </a:r>
            <a:r>
              <a:rPr lang="en-US" altLang="zh-CN" sz="2800" b="1"/>
              <a:t>◆ </a:t>
            </a:r>
            <a:r>
              <a:rPr lang="zh-CN" altLang="en-US" sz="2800" b="1"/>
              <a:t>产品上市后研究</a:t>
            </a:r>
            <a:endParaRPr lang="zh-CN" altLang="en-US" sz="2800" b="1"/>
          </a:p>
          <a:p>
            <a:pPr marL="854075" indent="-854075">
              <a:lnSpc>
                <a:spcPct val="110000"/>
              </a:lnSpc>
              <a:buNone/>
            </a:pPr>
            <a:endParaRPr lang="zh-CN" altLang="en-US" sz="2800" b="1"/>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6562" name="标题 66561"/>
          <p:cNvSpPr>
            <a:spLocks noGrp="1"/>
          </p:cNvSpPr>
          <p:nvPr>
            <p:ph type="title"/>
          </p:nvPr>
        </p:nvSpPr>
        <p:spPr>
          <a:xfrm>
            <a:off x="685800" y="304800"/>
            <a:ext cx="8229600" cy="1143000"/>
          </a:xfrm>
        </p:spPr>
        <p:txBody>
          <a:bodyPr anchor="ctr"/>
          <a:p>
            <a:pPr algn="r"/>
            <a:r>
              <a:rPr lang="zh-CN" altLang="en-US" sz="3200" b="1"/>
              <a:t>市场研究的主要类型</a:t>
            </a:r>
            <a:endParaRPr lang="zh-CN" altLang="en-US" sz="3200" b="1"/>
          </a:p>
        </p:txBody>
      </p:sp>
      <p:sp>
        <p:nvSpPr>
          <p:cNvPr id="66563" name="文本占位符 66562"/>
          <p:cNvSpPr>
            <a:spLocks noGrp="1"/>
          </p:cNvSpPr>
          <p:nvPr>
            <p:ph type="body" idx="1"/>
          </p:nvPr>
        </p:nvSpPr>
        <p:spPr>
          <a:xfrm>
            <a:off x="685800" y="1371600"/>
            <a:ext cx="8229600" cy="5105400"/>
          </a:xfrm>
        </p:spPr>
        <p:txBody>
          <a:bodyPr/>
          <a:p>
            <a:pPr marL="576580" indent="-576580">
              <a:lnSpc>
                <a:spcPct val="110000"/>
              </a:lnSpc>
              <a:buNone/>
            </a:pPr>
            <a:r>
              <a:rPr lang="en-US" altLang="zh-CN" sz="2800" b="1"/>
              <a:t> Ⅰ </a:t>
            </a:r>
            <a:r>
              <a:rPr lang="zh-CN" altLang="en-US" sz="2800" b="1"/>
              <a:t>态度</a:t>
            </a:r>
            <a:r>
              <a:rPr lang="en-US" altLang="zh-CN" sz="2800" b="1"/>
              <a:t>/</a:t>
            </a:r>
            <a:r>
              <a:rPr lang="zh-CN" altLang="en-US" sz="2800" b="1"/>
              <a:t>动机研究</a:t>
            </a:r>
            <a:endParaRPr lang="zh-CN" altLang="en-US" sz="2800" b="1"/>
          </a:p>
          <a:p>
            <a:pPr marL="576580" indent="-576580">
              <a:lnSpc>
                <a:spcPct val="110000"/>
              </a:lnSpc>
              <a:buNone/>
            </a:pPr>
            <a:r>
              <a:rPr lang="zh-CN" altLang="en-US" sz="1800"/>
              <a:t>         </a:t>
            </a:r>
            <a:r>
              <a:rPr lang="zh-CN" altLang="en-US" sz="2000"/>
              <a:t>也被称为探索性研究，是研究那些会影响使用、采用和定位的因素如新产品开发、新的药剂的使用等。</a:t>
            </a:r>
            <a:endParaRPr lang="zh-CN" altLang="en-US" sz="2000"/>
          </a:p>
          <a:p>
            <a:pPr marL="576580" indent="-576580">
              <a:lnSpc>
                <a:spcPct val="110000"/>
              </a:lnSpc>
              <a:buNone/>
            </a:pPr>
            <a:r>
              <a:rPr lang="zh-CN" altLang="en-US" sz="1800"/>
              <a:t>     </a:t>
            </a:r>
            <a:r>
              <a:rPr lang="en-US" altLang="zh-CN" sz="2000" b="1"/>
              <a:t>◆  </a:t>
            </a:r>
            <a:r>
              <a:rPr lang="zh-CN" altLang="en-US" sz="2000" b="1"/>
              <a:t>可以提供的信息：</a:t>
            </a:r>
            <a:endParaRPr lang="zh-CN" altLang="en-US" sz="2000" b="1"/>
          </a:p>
          <a:p>
            <a:pPr marL="576580" indent="-576580">
              <a:lnSpc>
                <a:spcPct val="110000"/>
              </a:lnSpc>
              <a:buNone/>
            </a:pPr>
            <a:r>
              <a:rPr lang="zh-CN" altLang="en-US" sz="1800"/>
              <a:t>           </a:t>
            </a:r>
            <a:r>
              <a:rPr lang="en-US" altLang="zh-CN" sz="1800"/>
              <a:t>◇  </a:t>
            </a:r>
            <a:r>
              <a:rPr lang="zh-CN" altLang="en-US" sz="1800"/>
              <a:t>应该采用的术语；</a:t>
            </a:r>
            <a:endParaRPr lang="zh-CN" altLang="en-US" sz="1800"/>
          </a:p>
          <a:p>
            <a:pPr marL="576580" indent="-576580">
              <a:lnSpc>
                <a:spcPct val="110000"/>
              </a:lnSpc>
              <a:buNone/>
            </a:pPr>
            <a:r>
              <a:rPr lang="zh-CN" altLang="en-US" sz="1800"/>
              <a:t>           </a:t>
            </a:r>
            <a:r>
              <a:rPr lang="en-US" altLang="zh-CN" sz="1800"/>
              <a:t>◇  </a:t>
            </a:r>
            <a:r>
              <a:rPr lang="zh-CN" altLang="en-US" sz="1800"/>
              <a:t>影响当前购买行为的态度；</a:t>
            </a:r>
            <a:endParaRPr lang="zh-CN" altLang="en-US" sz="1800"/>
          </a:p>
          <a:p>
            <a:pPr marL="576580" indent="-576580">
              <a:lnSpc>
                <a:spcPct val="110000"/>
              </a:lnSpc>
              <a:buNone/>
            </a:pPr>
            <a:r>
              <a:rPr lang="zh-CN" altLang="en-US" sz="1800"/>
              <a:t>           </a:t>
            </a:r>
            <a:r>
              <a:rPr lang="en-US" altLang="zh-CN" sz="1800"/>
              <a:t>◇  </a:t>
            </a:r>
            <a:r>
              <a:rPr lang="zh-CN" altLang="en-US" sz="1800"/>
              <a:t>产品的选择；</a:t>
            </a:r>
            <a:endParaRPr lang="zh-CN" altLang="en-US" sz="1800"/>
          </a:p>
          <a:p>
            <a:pPr marL="576580" indent="-576580">
              <a:lnSpc>
                <a:spcPct val="110000"/>
              </a:lnSpc>
              <a:buNone/>
            </a:pPr>
            <a:r>
              <a:rPr lang="zh-CN" altLang="en-US" sz="1800"/>
              <a:t>           </a:t>
            </a:r>
            <a:r>
              <a:rPr lang="en-US" altLang="zh-CN" sz="1800"/>
              <a:t>◇  </a:t>
            </a:r>
            <a:r>
              <a:rPr lang="zh-CN" altLang="en-US" sz="1800"/>
              <a:t>对现有产品的满意程度；</a:t>
            </a:r>
            <a:endParaRPr lang="zh-CN" altLang="en-US" sz="1800"/>
          </a:p>
          <a:p>
            <a:pPr marL="576580" indent="-576580">
              <a:lnSpc>
                <a:spcPct val="110000"/>
              </a:lnSpc>
              <a:buNone/>
            </a:pPr>
            <a:r>
              <a:rPr lang="zh-CN" altLang="en-US" sz="1800"/>
              <a:t>           </a:t>
            </a:r>
            <a:r>
              <a:rPr lang="en-US" altLang="zh-CN" sz="1800"/>
              <a:t>◇  </a:t>
            </a:r>
            <a:r>
              <a:rPr lang="zh-CN" altLang="en-US" sz="1800"/>
              <a:t>对新产品潜在需求和期望；</a:t>
            </a:r>
            <a:endParaRPr lang="zh-CN" altLang="en-US" sz="1800"/>
          </a:p>
          <a:p>
            <a:pPr marL="576580" indent="-576580">
              <a:lnSpc>
                <a:spcPct val="110000"/>
              </a:lnSpc>
              <a:buNone/>
            </a:pPr>
            <a:r>
              <a:rPr lang="zh-CN" altLang="en-US" sz="1800"/>
              <a:t>           </a:t>
            </a:r>
            <a:r>
              <a:rPr lang="en-US" altLang="zh-CN" sz="1800"/>
              <a:t>◇  </a:t>
            </a:r>
            <a:r>
              <a:rPr lang="zh-CN" altLang="en-US" sz="1800"/>
              <a:t>影响产品选择的因素；</a:t>
            </a:r>
            <a:endParaRPr lang="zh-CN" altLang="en-US" sz="1800"/>
          </a:p>
          <a:p>
            <a:pPr marL="576580" indent="-576580">
              <a:lnSpc>
                <a:spcPct val="110000"/>
              </a:lnSpc>
              <a:buNone/>
            </a:pPr>
            <a:r>
              <a:rPr lang="zh-CN" altLang="en-US" sz="1800"/>
              <a:t>      </a:t>
            </a:r>
            <a:r>
              <a:rPr lang="en-US" altLang="zh-CN" sz="2000" b="1"/>
              <a:t>◆  </a:t>
            </a:r>
            <a:r>
              <a:rPr lang="zh-CN" altLang="en-US" sz="2000" b="1"/>
              <a:t>通常采用定性的研究方法：</a:t>
            </a:r>
            <a:endParaRPr lang="zh-CN" altLang="en-US" sz="2000" b="1"/>
          </a:p>
          <a:p>
            <a:pPr marL="576580" indent="-576580">
              <a:lnSpc>
                <a:spcPct val="110000"/>
              </a:lnSpc>
              <a:buNone/>
            </a:pPr>
            <a:r>
              <a:rPr lang="zh-CN" altLang="en-US" sz="1800"/>
              <a:t>           </a:t>
            </a:r>
            <a:r>
              <a:rPr lang="en-US" altLang="zh-CN" sz="1800"/>
              <a:t>◇  </a:t>
            </a:r>
            <a:r>
              <a:rPr lang="zh-CN" altLang="en-US" sz="1800"/>
              <a:t>座谈会；</a:t>
            </a:r>
            <a:endParaRPr lang="zh-CN" altLang="en-US" sz="1800"/>
          </a:p>
          <a:p>
            <a:pPr marL="576580" indent="-576580">
              <a:lnSpc>
                <a:spcPct val="110000"/>
              </a:lnSpc>
              <a:buNone/>
            </a:pPr>
            <a:r>
              <a:rPr lang="zh-CN" altLang="en-US" sz="1800"/>
              <a:t>           </a:t>
            </a:r>
            <a:r>
              <a:rPr lang="en-US" altLang="zh-CN" sz="1800"/>
              <a:t>◇  </a:t>
            </a:r>
            <a:r>
              <a:rPr lang="zh-CN" altLang="en-US" sz="1800"/>
              <a:t>深访；</a:t>
            </a:r>
            <a:endParaRPr lang="zh-CN" altLang="en-US" sz="18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7586" name="标题 67585"/>
          <p:cNvSpPr>
            <a:spLocks noGrp="1"/>
          </p:cNvSpPr>
          <p:nvPr>
            <p:ph type="title"/>
          </p:nvPr>
        </p:nvSpPr>
        <p:spPr>
          <a:xfrm>
            <a:off x="685800" y="304800"/>
            <a:ext cx="8229600" cy="1143000"/>
          </a:xfrm>
        </p:spPr>
        <p:txBody>
          <a:bodyPr anchor="ctr"/>
          <a:p>
            <a:pPr algn="r"/>
            <a:r>
              <a:rPr lang="zh-CN" altLang="en-US" sz="3200" b="1"/>
              <a:t>市场研究的主要类型</a:t>
            </a:r>
            <a:endParaRPr lang="zh-CN" altLang="en-US" sz="3200" b="1"/>
          </a:p>
        </p:txBody>
      </p:sp>
      <p:sp>
        <p:nvSpPr>
          <p:cNvPr id="67587" name="文本占位符 67586"/>
          <p:cNvSpPr>
            <a:spLocks noGrp="1"/>
          </p:cNvSpPr>
          <p:nvPr>
            <p:ph type="body" idx="1"/>
          </p:nvPr>
        </p:nvSpPr>
        <p:spPr>
          <a:xfrm>
            <a:off x="685800" y="1371600"/>
            <a:ext cx="8229600" cy="5105400"/>
          </a:xfrm>
        </p:spPr>
        <p:txBody>
          <a:bodyPr/>
          <a:p>
            <a:pPr marL="0" indent="0">
              <a:lnSpc>
                <a:spcPct val="110000"/>
              </a:lnSpc>
              <a:buNone/>
            </a:pPr>
            <a:r>
              <a:rPr lang="en-US" altLang="zh-CN" sz="2800" b="1"/>
              <a:t>Ⅱ </a:t>
            </a:r>
            <a:r>
              <a:rPr lang="zh-CN" altLang="en-US" sz="2800" b="1"/>
              <a:t>概念测试</a:t>
            </a:r>
            <a:endParaRPr lang="zh-CN" altLang="en-US" sz="2800" b="1"/>
          </a:p>
          <a:p>
            <a:pPr marL="0" indent="0">
              <a:lnSpc>
                <a:spcPct val="140000"/>
              </a:lnSpc>
              <a:buNone/>
            </a:pPr>
            <a:r>
              <a:rPr lang="zh-CN" altLang="en-US" sz="2000" b="1"/>
              <a:t>        </a:t>
            </a:r>
            <a:r>
              <a:rPr lang="zh-CN" altLang="en-US" sz="2000"/>
              <a:t>对产品的书面描述，将他主要的特征无论优点或缺点以文字的形式表现出来。表达方式：由一系列的单句组成，分别对产品用不同的方式进行描述。</a:t>
            </a:r>
            <a:endParaRPr lang="zh-CN" altLang="en-US" sz="2000"/>
          </a:p>
          <a:p>
            <a:pPr marL="0" indent="0">
              <a:lnSpc>
                <a:spcPct val="110000"/>
              </a:lnSpc>
              <a:buNone/>
            </a:pPr>
            <a:r>
              <a:rPr lang="zh-CN" altLang="en-US" sz="2400" b="1"/>
              <a:t>概念测试的步骤：</a:t>
            </a:r>
            <a:endParaRPr lang="zh-CN" altLang="en-US" sz="2400" b="1"/>
          </a:p>
          <a:p>
            <a:pPr marL="0" indent="0">
              <a:lnSpc>
                <a:spcPct val="110000"/>
              </a:lnSpc>
              <a:buNone/>
            </a:pPr>
            <a:endParaRPr lang="zh-CN" altLang="en-US" sz="2400" b="1"/>
          </a:p>
        </p:txBody>
      </p:sp>
      <p:sp>
        <p:nvSpPr>
          <p:cNvPr id="67588" name="矩形 67587"/>
          <p:cNvSpPr/>
          <p:nvPr/>
        </p:nvSpPr>
        <p:spPr>
          <a:xfrm>
            <a:off x="1143000" y="3962400"/>
            <a:ext cx="609600" cy="1905000"/>
          </a:xfrm>
          <a:prstGeom prst="rect">
            <a:avLst/>
          </a:prstGeom>
          <a:solidFill>
            <a:srgbClr val="FF99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确</a:t>
            </a:r>
            <a:endParaRPr lang="zh-CN" altLang="en-US" b="1">
              <a:latin typeface="Times New Roman" panose="02020603050405020304" pitchFamily="2" charset="0"/>
            </a:endParaRPr>
          </a:p>
          <a:p>
            <a:pPr algn="ctr"/>
            <a:r>
              <a:rPr lang="zh-CN" altLang="en-US" b="1">
                <a:latin typeface="Times New Roman" panose="02020603050405020304" pitchFamily="2" charset="0"/>
              </a:rPr>
              <a:t>定</a:t>
            </a:r>
            <a:endParaRPr lang="zh-CN" altLang="en-US" b="1">
              <a:latin typeface="Times New Roman" panose="02020603050405020304" pitchFamily="2" charset="0"/>
            </a:endParaRPr>
          </a:p>
          <a:p>
            <a:pPr algn="ctr"/>
            <a:r>
              <a:rPr lang="zh-CN" altLang="en-US" b="1">
                <a:latin typeface="Times New Roman" panose="02020603050405020304" pitchFamily="2" charset="0"/>
              </a:rPr>
              <a:t>目</a:t>
            </a:r>
            <a:endParaRPr lang="zh-CN" altLang="en-US" b="1">
              <a:latin typeface="Times New Roman" panose="02020603050405020304" pitchFamily="2" charset="0"/>
            </a:endParaRPr>
          </a:p>
          <a:p>
            <a:pPr algn="ctr"/>
            <a:r>
              <a:rPr lang="zh-CN" altLang="en-US" b="1">
                <a:latin typeface="Times New Roman" panose="02020603050405020304" pitchFamily="2" charset="0"/>
              </a:rPr>
              <a:t>标</a:t>
            </a:r>
            <a:endParaRPr lang="zh-CN" altLang="en-US" b="1">
              <a:latin typeface="Times New Roman" panose="02020603050405020304" pitchFamily="2" charset="0"/>
            </a:endParaRPr>
          </a:p>
        </p:txBody>
      </p:sp>
      <p:sp>
        <p:nvSpPr>
          <p:cNvPr id="67589" name="矩形 67588"/>
          <p:cNvSpPr/>
          <p:nvPr/>
        </p:nvSpPr>
        <p:spPr>
          <a:xfrm>
            <a:off x="2362200" y="3962400"/>
            <a:ext cx="609600" cy="1905000"/>
          </a:xfrm>
          <a:prstGeom prst="rect">
            <a:avLst/>
          </a:prstGeom>
          <a:solidFill>
            <a:srgbClr val="FF99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发</a:t>
            </a:r>
            <a:endParaRPr lang="zh-CN" altLang="en-US" b="1">
              <a:latin typeface="Times New Roman" panose="02020603050405020304" pitchFamily="2" charset="0"/>
            </a:endParaRPr>
          </a:p>
          <a:p>
            <a:pPr algn="ctr"/>
            <a:r>
              <a:rPr lang="zh-CN" altLang="en-US" b="1">
                <a:latin typeface="Times New Roman" panose="02020603050405020304" pitchFamily="2" charset="0"/>
              </a:rPr>
              <a:t>展</a:t>
            </a:r>
            <a:endParaRPr lang="zh-CN" altLang="en-US" b="1">
              <a:latin typeface="Times New Roman" panose="02020603050405020304" pitchFamily="2" charset="0"/>
            </a:endParaRPr>
          </a:p>
          <a:p>
            <a:pPr algn="ctr"/>
            <a:r>
              <a:rPr lang="zh-CN" altLang="en-US" b="1">
                <a:latin typeface="Times New Roman" panose="02020603050405020304" pitchFamily="2" charset="0"/>
              </a:rPr>
              <a:t>概</a:t>
            </a:r>
            <a:endParaRPr lang="zh-CN" altLang="en-US" b="1">
              <a:latin typeface="Times New Roman" panose="02020603050405020304" pitchFamily="2" charset="0"/>
            </a:endParaRPr>
          </a:p>
          <a:p>
            <a:pPr algn="ctr"/>
            <a:r>
              <a:rPr lang="zh-CN" altLang="en-US" b="1">
                <a:latin typeface="Times New Roman" panose="02020603050405020304" pitchFamily="2" charset="0"/>
              </a:rPr>
              <a:t>念</a:t>
            </a:r>
            <a:endParaRPr lang="zh-CN" altLang="en-US" b="1">
              <a:latin typeface="Times New Roman" panose="02020603050405020304" pitchFamily="2" charset="0"/>
            </a:endParaRPr>
          </a:p>
        </p:txBody>
      </p:sp>
      <p:sp>
        <p:nvSpPr>
          <p:cNvPr id="67590" name="矩形 67589"/>
          <p:cNvSpPr/>
          <p:nvPr/>
        </p:nvSpPr>
        <p:spPr>
          <a:xfrm>
            <a:off x="3581400" y="3962400"/>
            <a:ext cx="609600" cy="1905000"/>
          </a:xfrm>
          <a:prstGeom prst="rect">
            <a:avLst/>
          </a:prstGeom>
          <a:solidFill>
            <a:srgbClr val="FF9900"/>
          </a:solidFill>
          <a:ln w="9525" cap="flat" cmpd="sng">
            <a:solidFill>
              <a:schemeClr val="tx1"/>
            </a:solidFill>
            <a:prstDash val="solid"/>
            <a:miter/>
            <a:headEnd type="none" w="med" len="med"/>
            <a:tailEnd type="none" w="med" len="med"/>
          </a:ln>
        </p:spPr>
        <p:txBody>
          <a:bodyPr wrap="none" anchor="ctr"/>
          <a:p>
            <a:pPr algn="ctr"/>
            <a:r>
              <a:rPr lang="zh-CN" altLang="en-US" sz="2000" b="1">
                <a:latin typeface="Times New Roman" panose="02020603050405020304" pitchFamily="2" charset="0"/>
              </a:rPr>
              <a:t>选</a:t>
            </a:r>
            <a:endParaRPr lang="zh-CN" altLang="en-US" sz="2000" b="1">
              <a:latin typeface="Times New Roman" panose="02020603050405020304" pitchFamily="2" charset="0"/>
            </a:endParaRPr>
          </a:p>
          <a:p>
            <a:pPr algn="ctr"/>
            <a:r>
              <a:rPr lang="zh-CN" altLang="en-US" sz="2000" b="1">
                <a:latin typeface="Times New Roman" panose="02020603050405020304" pitchFamily="2" charset="0"/>
              </a:rPr>
              <a:t>择</a:t>
            </a:r>
            <a:endParaRPr lang="zh-CN" altLang="en-US" sz="2000" b="1">
              <a:latin typeface="Times New Roman" panose="02020603050405020304" pitchFamily="2" charset="0"/>
            </a:endParaRPr>
          </a:p>
          <a:p>
            <a:pPr algn="ctr"/>
            <a:r>
              <a:rPr lang="zh-CN" altLang="en-US" sz="2000" b="1">
                <a:latin typeface="Times New Roman" panose="02020603050405020304" pitchFamily="2" charset="0"/>
              </a:rPr>
              <a:t>研</a:t>
            </a:r>
            <a:endParaRPr lang="zh-CN" altLang="en-US" sz="2000" b="1">
              <a:latin typeface="Times New Roman" panose="02020603050405020304" pitchFamily="2" charset="0"/>
            </a:endParaRPr>
          </a:p>
          <a:p>
            <a:pPr algn="ctr"/>
            <a:r>
              <a:rPr lang="zh-CN" altLang="en-US" sz="2000" b="1">
                <a:latin typeface="Times New Roman" panose="02020603050405020304" pitchFamily="2" charset="0"/>
              </a:rPr>
              <a:t>究</a:t>
            </a:r>
            <a:endParaRPr lang="zh-CN" altLang="en-US" sz="2000" b="1">
              <a:latin typeface="Times New Roman" panose="02020603050405020304" pitchFamily="2" charset="0"/>
            </a:endParaRPr>
          </a:p>
          <a:p>
            <a:pPr algn="ctr"/>
            <a:r>
              <a:rPr lang="zh-CN" altLang="en-US" sz="2000" b="1">
                <a:latin typeface="Times New Roman" panose="02020603050405020304" pitchFamily="2" charset="0"/>
              </a:rPr>
              <a:t>类</a:t>
            </a:r>
            <a:endParaRPr lang="zh-CN" altLang="en-US" sz="2000" b="1">
              <a:latin typeface="Times New Roman" panose="02020603050405020304" pitchFamily="2" charset="0"/>
            </a:endParaRPr>
          </a:p>
          <a:p>
            <a:pPr algn="ctr"/>
            <a:r>
              <a:rPr lang="zh-CN" altLang="en-US" sz="2000" b="1">
                <a:latin typeface="Times New Roman" panose="02020603050405020304" pitchFamily="2" charset="0"/>
              </a:rPr>
              <a:t>型</a:t>
            </a:r>
            <a:endParaRPr lang="zh-CN" altLang="en-US" sz="2000" b="1">
              <a:latin typeface="Times New Roman" panose="02020603050405020304" pitchFamily="2" charset="0"/>
            </a:endParaRPr>
          </a:p>
        </p:txBody>
      </p:sp>
      <p:sp>
        <p:nvSpPr>
          <p:cNvPr id="67591" name="矩形 67590"/>
          <p:cNvSpPr/>
          <p:nvPr/>
        </p:nvSpPr>
        <p:spPr>
          <a:xfrm>
            <a:off x="4953000" y="3962400"/>
            <a:ext cx="609600" cy="1905000"/>
          </a:xfrm>
          <a:prstGeom prst="rect">
            <a:avLst/>
          </a:prstGeom>
          <a:solidFill>
            <a:srgbClr val="FF99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试</a:t>
            </a:r>
            <a:endParaRPr lang="zh-CN" altLang="en-US" b="1">
              <a:latin typeface="Times New Roman" panose="02020603050405020304" pitchFamily="2" charset="0"/>
            </a:endParaRPr>
          </a:p>
          <a:p>
            <a:pPr algn="ctr"/>
            <a:endParaRPr lang="zh-CN" altLang="en-US" b="1">
              <a:latin typeface="Times New Roman" panose="02020603050405020304" pitchFamily="2" charset="0"/>
            </a:endParaRPr>
          </a:p>
          <a:p>
            <a:pPr algn="ctr"/>
            <a:r>
              <a:rPr lang="zh-CN" altLang="en-US" b="1">
                <a:latin typeface="Times New Roman" panose="02020603050405020304" pitchFamily="2" charset="0"/>
              </a:rPr>
              <a:t>访</a:t>
            </a:r>
            <a:endParaRPr lang="zh-CN" altLang="en-US" b="1">
              <a:latin typeface="Times New Roman" panose="02020603050405020304" pitchFamily="2" charset="0"/>
            </a:endParaRPr>
          </a:p>
        </p:txBody>
      </p:sp>
      <p:sp>
        <p:nvSpPr>
          <p:cNvPr id="67592" name="矩形 67591"/>
          <p:cNvSpPr/>
          <p:nvPr/>
        </p:nvSpPr>
        <p:spPr>
          <a:xfrm>
            <a:off x="6248400" y="3962400"/>
            <a:ext cx="609600" cy="1905000"/>
          </a:xfrm>
          <a:prstGeom prst="rect">
            <a:avLst/>
          </a:prstGeom>
          <a:solidFill>
            <a:srgbClr val="FF9900"/>
          </a:solidFill>
          <a:ln w="9525" cap="flat" cmpd="sng">
            <a:solidFill>
              <a:schemeClr val="tx1"/>
            </a:solidFill>
            <a:prstDash val="solid"/>
            <a:miter/>
            <a:headEnd type="none" w="med" len="med"/>
            <a:tailEnd type="none" w="med" len="med"/>
          </a:ln>
        </p:spPr>
        <p:txBody>
          <a:bodyPr wrap="none" anchor="ctr"/>
          <a:p>
            <a:pPr algn="ctr"/>
            <a:r>
              <a:rPr lang="zh-CN" altLang="en-US" b="1">
                <a:latin typeface="Times New Roman" panose="02020603050405020304" pitchFamily="2" charset="0"/>
              </a:rPr>
              <a:t>进</a:t>
            </a:r>
            <a:endParaRPr lang="zh-CN" altLang="en-US" b="1">
              <a:latin typeface="Times New Roman" panose="02020603050405020304" pitchFamily="2" charset="0"/>
            </a:endParaRPr>
          </a:p>
          <a:p>
            <a:pPr algn="ctr"/>
            <a:r>
              <a:rPr lang="zh-CN" altLang="en-US" b="1">
                <a:latin typeface="Times New Roman" panose="02020603050405020304" pitchFamily="2" charset="0"/>
              </a:rPr>
              <a:t>行</a:t>
            </a:r>
            <a:endParaRPr lang="zh-CN" altLang="en-US" b="1">
              <a:latin typeface="Times New Roman" panose="02020603050405020304" pitchFamily="2" charset="0"/>
            </a:endParaRPr>
          </a:p>
          <a:p>
            <a:pPr algn="ctr"/>
            <a:r>
              <a:rPr lang="zh-CN" altLang="en-US" b="1">
                <a:latin typeface="Times New Roman" panose="02020603050405020304" pitchFamily="2" charset="0"/>
              </a:rPr>
              <a:t>研</a:t>
            </a:r>
            <a:endParaRPr lang="zh-CN" altLang="en-US" b="1">
              <a:latin typeface="Times New Roman" panose="02020603050405020304" pitchFamily="2" charset="0"/>
            </a:endParaRPr>
          </a:p>
          <a:p>
            <a:pPr algn="ctr"/>
            <a:r>
              <a:rPr lang="zh-CN" altLang="en-US" b="1">
                <a:latin typeface="Times New Roman" panose="02020603050405020304" pitchFamily="2" charset="0"/>
              </a:rPr>
              <a:t>究</a:t>
            </a:r>
            <a:endParaRPr lang="zh-CN" altLang="en-US" b="1">
              <a:latin typeface="Times New Roman" panose="02020603050405020304" pitchFamily="2" charset="0"/>
            </a:endParaRPr>
          </a:p>
        </p:txBody>
      </p:sp>
      <p:sp>
        <p:nvSpPr>
          <p:cNvPr id="67593" name="矩形 67592"/>
          <p:cNvSpPr/>
          <p:nvPr/>
        </p:nvSpPr>
        <p:spPr>
          <a:xfrm>
            <a:off x="7391400" y="3962400"/>
            <a:ext cx="609600" cy="1905000"/>
          </a:xfrm>
          <a:prstGeom prst="rect">
            <a:avLst/>
          </a:prstGeom>
          <a:solidFill>
            <a:srgbClr val="FF9900"/>
          </a:solidFill>
          <a:ln w="9525" cap="flat" cmpd="sng">
            <a:solidFill>
              <a:schemeClr val="tx1"/>
            </a:solidFill>
            <a:prstDash val="solid"/>
            <a:miter/>
            <a:headEnd type="none" w="med" len="med"/>
            <a:tailEnd type="none" w="med" len="med"/>
          </a:ln>
        </p:spPr>
        <p:txBody>
          <a:bodyPr wrap="none" anchor="ctr"/>
          <a:p>
            <a:pPr algn="ctr"/>
            <a:r>
              <a:rPr lang="zh-CN" altLang="en-US" sz="1800" b="1">
                <a:latin typeface="Times New Roman" panose="02020603050405020304" pitchFamily="2" charset="0"/>
              </a:rPr>
              <a:t>分</a:t>
            </a:r>
            <a:endParaRPr lang="zh-CN" altLang="en-US" sz="1800" b="1">
              <a:latin typeface="Times New Roman" panose="02020603050405020304" pitchFamily="2" charset="0"/>
            </a:endParaRPr>
          </a:p>
          <a:p>
            <a:pPr algn="ctr"/>
            <a:r>
              <a:rPr lang="zh-CN" altLang="en-US" sz="1800" b="1">
                <a:latin typeface="Times New Roman" panose="02020603050405020304" pitchFamily="2" charset="0"/>
              </a:rPr>
              <a:t>析</a:t>
            </a:r>
            <a:endParaRPr lang="zh-CN" altLang="en-US" sz="1800" b="1">
              <a:latin typeface="Times New Roman" panose="02020603050405020304" pitchFamily="2" charset="0"/>
            </a:endParaRPr>
          </a:p>
          <a:p>
            <a:pPr algn="ctr"/>
            <a:r>
              <a:rPr lang="zh-CN" altLang="en-US" sz="1800" b="1">
                <a:latin typeface="Times New Roman" panose="02020603050405020304" pitchFamily="2" charset="0"/>
              </a:rPr>
              <a:t>和</a:t>
            </a:r>
            <a:endParaRPr lang="zh-CN" altLang="en-US" sz="1800" b="1">
              <a:latin typeface="Times New Roman" panose="02020603050405020304" pitchFamily="2" charset="0"/>
            </a:endParaRPr>
          </a:p>
          <a:p>
            <a:pPr algn="ctr"/>
            <a:r>
              <a:rPr lang="zh-CN" altLang="en-US" sz="1800" b="1">
                <a:latin typeface="Times New Roman" panose="02020603050405020304" pitchFamily="2" charset="0"/>
              </a:rPr>
              <a:t>解</a:t>
            </a:r>
            <a:endParaRPr lang="zh-CN" altLang="en-US" sz="1800" b="1">
              <a:latin typeface="Times New Roman" panose="02020603050405020304" pitchFamily="2" charset="0"/>
            </a:endParaRPr>
          </a:p>
          <a:p>
            <a:pPr algn="ctr"/>
            <a:r>
              <a:rPr lang="zh-CN" altLang="en-US" sz="1800" b="1">
                <a:latin typeface="Times New Roman" panose="02020603050405020304" pitchFamily="2" charset="0"/>
              </a:rPr>
              <a:t>释</a:t>
            </a:r>
            <a:endParaRPr lang="zh-CN" altLang="en-US" sz="1800" b="1">
              <a:latin typeface="Times New Roman" panose="02020603050405020304" pitchFamily="2" charset="0"/>
            </a:endParaRPr>
          </a:p>
          <a:p>
            <a:pPr algn="ctr"/>
            <a:r>
              <a:rPr lang="zh-CN" altLang="en-US" sz="1800" b="1">
                <a:latin typeface="Times New Roman" panose="02020603050405020304" pitchFamily="2" charset="0"/>
              </a:rPr>
              <a:t>结</a:t>
            </a:r>
            <a:endParaRPr lang="zh-CN" altLang="en-US" sz="1800" b="1">
              <a:latin typeface="Times New Roman" panose="02020603050405020304" pitchFamily="2" charset="0"/>
            </a:endParaRPr>
          </a:p>
          <a:p>
            <a:pPr algn="ctr"/>
            <a:r>
              <a:rPr lang="zh-CN" altLang="en-US" sz="1800" b="1">
                <a:latin typeface="Times New Roman" panose="02020603050405020304" pitchFamily="2" charset="0"/>
              </a:rPr>
              <a:t>果</a:t>
            </a:r>
            <a:endParaRPr lang="zh-CN" altLang="en-US" sz="1800" b="1">
              <a:latin typeface="Times New Roman" panose="02020603050405020304" pitchFamily="2" charset="0"/>
            </a:endParaRPr>
          </a:p>
        </p:txBody>
      </p:sp>
      <p:sp>
        <p:nvSpPr>
          <p:cNvPr id="67594" name="直接连接符 67593"/>
          <p:cNvSpPr/>
          <p:nvPr/>
        </p:nvSpPr>
        <p:spPr>
          <a:xfrm>
            <a:off x="1752600" y="4800600"/>
            <a:ext cx="609600" cy="0"/>
          </a:xfrm>
          <a:prstGeom prst="line">
            <a:avLst/>
          </a:prstGeom>
          <a:ln w="9525" cap="flat" cmpd="sng">
            <a:solidFill>
              <a:schemeClr val="tx1"/>
            </a:solidFill>
            <a:prstDash val="solid"/>
            <a:headEnd type="none" w="med" len="med"/>
            <a:tailEnd type="triangle" w="med" len="med"/>
          </a:ln>
        </p:spPr>
      </p:sp>
      <p:sp>
        <p:nvSpPr>
          <p:cNvPr id="67595" name="直接连接符 67594"/>
          <p:cNvSpPr/>
          <p:nvPr/>
        </p:nvSpPr>
        <p:spPr>
          <a:xfrm>
            <a:off x="2971800" y="4800600"/>
            <a:ext cx="609600" cy="0"/>
          </a:xfrm>
          <a:prstGeom prst="line">
            <a:avLst/>
          </a:prstGeom>
          <a:ln w="9525" cap="flat" cmpd="sng">
            <a:solidFill>
              <a:schemeClr val="tx1"/>
            </a:solidFill>
            <a:prstDash val="solid"/>
            <a:headEnd type="none" w="med" len="med"/>
            <a:tailEnd type="triangle" w="med" len="med"/>
          </a:ln>
        </p:spPr>
      </p:sp>
      <p:sp>
        <p:nvSpPr>
          <p:cNvPr id="67596" name="直接连接符 67595"/>
          <p:cNvSpPr/>
          <p:nvPr/>
        </p:nvSpPr>
        <p:spPr>
          <a:xfrm>
            <a:off x="4191000" y="4800600"/>
            <a:ext cx="762000" cy="0"/>
          </a:xfrm>
          <a:prstGeom prst="line">
            <a:avLst/>
          </a:prstGeom>
          <a:ln w="9525" cap="flat" cmpd="sng">
            <a:solidFill>
              <a:schemeClr val="tx1"/>
            </a:solidFill>
            <a:prstDash val="solid"/>
            <a:headEnd type="none" w="med" len="med"/>
            <a:tailEnd type="triangle" w="med" len="med"/>
          </a:ln>
        </p:spPr>
      </p:sp>
      <p:sp>
        <p:nvSpPr>
          <p:cNvPr id="67597" name="直接连接符 67596"/>
          <p:cNvSpPr/>
          <p:nvPr/>
        </p:nvSpPr>
        <p:spPr>
          <a:xfrm>
            <a:off x="5562600" y="4800600"/>
            <a:ext cx="685800" cy="0"/>
          </a:xfrm>
          <a:prstGeom prst="line">
            <a:avLst/>
          </a:prstGeom>
          <a:ln w="9525" cap="flat" cmpd="sng">
            <a:solidFill>
              <a:schemeClr val="tx1"/>
            </a:solidFill>
            <a:prstDash val="solid"/>
            <a:headEnd type="none" w="med" len="med"/>
            <a:tailEnd type="triangle" w="med" len="med"/>
          </a:ln>
        </p:spPr>
      </p:sp>
      <p:sp>
        <p:nvSpPr>
          <p:cNvPr id="67598" name="直接连接符 67597"/>
          <p:cNvSpPr/>
          <p:nvPr/>
        </p:nvSpPr>
        <p:spPr>
          <a:xfrm>
            <a:off x="6858000" y="4800600"/>
            <a:ext cx="533400" cy="0"/>
          </a:xfrm>
          <a:prstGeom prst="line">
            <a:avLst/>
          </a:prstGeom>
          <a:ln w="9525" cap="flat" cmpd="sng">
            <a:solidFill>
              <a:schemeClr val="tx1"/>
            </a:solidFill>
            <a:prstDash val="solid"/>
            <a:headEnd type="none" w="med" len="med"/>
            <a:tailEnd type="triangle" w="med" len="med"/>
          </a:ln>
        </p:spPr>
      </p:sp>
      <p:sp>
        <p:nvSpPr>
          <p:cNvPr id="67599" name="直接连接符 67598"/>
          <p:cNvSpPr/>
          <p:nvPr/>
        </p:nvSpPr>
        <p:spPr>
          <a:xfrm flipV="1">
            <a:off x="1447800" y="5867400"/>
            <a:ext cx="0" cy="457200"/>
          </a:xfrm>
          <a:prstGeom prst="line">
            <a:avLst/>
          </a:prstGeom>
          <a:ln w="9525" cap="flat" cmpd="sng">
            <a:solidFill>
              <a:schemeClr val="tx1"/>
            </a:solidFill>
            <a:prstDash val="solid"/>
            <a:headEnd type="none" w="med" len="med"/>
            <a:tailEnd type="triangle" w="med" len="med"/>
          </a:ln>
        </p:spPr>
      </p:sp>
      <p:sp>
        <p:nvSpPr>
          <p:cNvPr id="67600" name="直接连接符 67599"/>
          <p:cNvSpPr/>
          <p:nvPr/>
        </p:nvSpPr>
        <p:spPr>
          <a:xfrm>
            <a:off x="1447800" y="6324600"/>
            <a:ext cx="6248400" cy="0"/>
          </a:xfrm>
          <a:prstGeom prst="line">
            <a:avLst/>
          </a:prstGeom>
          <a:ln w="9525" cap="flat" cmpd="sng">
            <a:solidFill>
              <a:schemeClr val="tx1"/>
            </a:solidFill>
            <a:prstDash val="solid"/>
            <a:headEnd type="none" w="med" len="med"/>
            <a:tailEnd type="none" w="med" len="med"/>
          </a:ln>
        </p:spPr>
      </p:sp>
      <p:sp>
        <p:nvSpPr>
          <p:cNvPr id="67601" name="直接连接符 67600"/>
          <p:cNvSpPr/>
          <p:nvPr/>
        </p:nvSpPr>
        <p:spPr>
          <a:xfrm>
            <a:off x="3886200" y="5867400"/>
            <a:ext cx="0" cy="457200"/>
          </a:xfrm>
          <a:prstGeom prst="line">
            <a:avLst/>
          </a:prstGeom>
          <a:ln w="9525" cap="flat" cmpd="sng">
            <a:solidFill>
              <a:schemeClr val="tx1"/>
            </a:solidFill>
            <a:prstDash val="solid"/>
            <a:headEnd type="none" w="med" len="med"/>
            <a:tailEnd type="triangle" w="med" len="med"/>
          </a:ln>
        </p:spPr>
      </p:sp>
      <p:sp>
        <p:nvSpPr>
          <p:cNvPr id="67602" name="直接连接符 67601"/>
          <p:cNvSpPr/>
          <p:nvPr/>
        </p:nvSpPr>
        <p:spPr>
          <a:xfrm>
            <a:off x="7696200" y="5867400"/>
            <a:ext cx="0" cy="457200"/>
          </a:xfrm>
          <a:prstGeom prst="line">
            <a:avLst/>
          </a:prstGeom>
          <a:ln w="9525" cap="flat" cmpd="sng">
            <a:solidFill>
              <a:schemeClr val="tx1"/>
            </a:solidFill>
            <a:prstDash val="solid"/>
            <a:headEnd type="none" w="med" len="med"/>
            <a:tailEnd type="none" w="med" len="med"/>
          </a:ln>
        </p:spPr>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8610" name="标题 68609"/>
          <p:cNvSpPr>
            <a:spLocks noGrp="1"/>
          </p:cNvSpPr>
          <p:nvPr>
            <p:ph type="title"/>
          </p:nvPr>
        </p:nvSpPr>
        <p:spPr>
          <a:xfrm>
            <a:off x="685800" y="304800"/>
            <a:ext cx="8229600" cy="1143000"/>
          </a:xfrm>
        </p:spPr>
        <p:txBody>
          <a:bodyPr anchor="ctr"/>
          <a:p>
            <a:pPr algn="r"/>
            <a:r>
              <a:rPr lang="zh-CN" altLang="en-US" sz="3200" b="1"/>
              <a:t>市场研究的主要类型</a:t>
            </a:r>
            <a:endParaRPr lang="zh-CN" altLang="en-US" sz="3200" b="1"/>
          </a:p>
        </p:txBody>
      </p:sp>
      <p:sp>
        <p:nvSpPr>
          <p:cNvPr id="68611" name="文本占位符 68610"/>
          <p:cNvSpPr>
            <a:spLocks noGrp="1"/>
          </p:cNvSpPr>
          <p:nvPr>
            <p:ph type="body" idx="1"/>
          </p:nvPr>
        </p:nvSpPr>
        <p:spPr>
          <a:xfrm>
            <a:off x="685800" y="1371600"/>
            <a:ext cx="8229600" cy="5105400"/>
          </a:xfrm>
        </p:spPr>
        <p:txBody>
          <a:bodyPr/>
          <a:p>
            <a:pPr marL="476250" indent="-476250">
              <a:lnSpc>
                <a:spcPct val="110000"/>
              </a:lnSpc>
              <a:buNone/>
            </a:pPr>
            <a:r>
              <a:rPr lang="en-US" altLang="zh-CN" sz="2800" b="1"/>
              <a:t>Ⅲ  </a:t>
            </a:r>
            <a:r>
              <a:rPr lang="zh-CN" altLang="en-US" sz="2800" b="1"/>
              <a:t>市场定义研究</a:t>
            </a:r>
            <a:endParaRPr lang="zh-CN" altLang="en-US" sz="2800" b="1"/>
          </a:p>
          <a:p>
            <a:pPr marL="476250" indent="-476250">
              <a:lnSpc>
                <a:spcPct val="110000"/>
              </a:lnSpc>
              <a:buNone/>
            </a:pPr>
            <a:r>
              <a:rPr lang="zh-CN" altLang="en-US" sz="1800"/>
              <a:t>         </a:t>
            </a:r>
            <a:r>
              <a:rPr lang="zh-CN" altLang="en-US" sz="2000" b="1"/>
              <a:t>是用来解决如：如何定义你的市场，你的市场有多大，你的市场的本质是什么？等诸如此类问题。</a:t>
            </a:r>
            <a:endParaRPr lang="zh-CN" altLang="en-US" sz="2000" b="1"/>
          </a:p>
          <a:p>
            <a:pPr marL="476250" indent="-476250">
              <a:lnSpc>
                <a:spcPct val="110000"/>
              </a:lnSpc>
              <a:buNone/>
            </a:pPr>
            <a:endParaRPr lang="zh-CN" altLang="en-US" sz="2000"/>
          </a:p>
          <a:p>
            <a:pPr marL="476250" indent="-476250">
              <a:lnSpc>
                <a:spcPct val="110000"/>
              </a:lnSpc>
              <a:buNone/>
            </a:pPr>
            <a:r>
              <a:rPr lang="zh-CN" altLang="en-US" sz="1800"/>
              <a:t>     </a:t>
            </a:r>
            <a:r>
              <a:rPr lang="en-US" altLang="zh-CN" sz="2000" b="1"/>
              <a:t>◆   </a:t>
            </a:r>
            <a:r>
              <a:rPr lang="zh-CN" altLang="en-US" sz="2000" b="1"/>
              <a:t>应用：</a:t>
            </a:r>
            <a:endParaRPr lang="zh-CN" altLang="en-US" sz="2000" b="1"/>
          </a:p>
          <a:p>
            <a:pPr marL="476250" indent="-476250">
              <a:lnSpc>
                <a:spcPct val="130000"/>
              </a:lnSpc>
              <a:buNone/>
            </a:pPr>
            <a:r>
              <a:rPr lang="zh-CN" altLang="en-US" sz="1800"/>
              <a:t>         </a:t>
            </a:r>
            <a:r>
              <a:rPr lang="en-US" altLang="zh-CN" sz="1800"/>
              <a:t>◇  </a:t>
            </a:r>
            <a:r>
              <a:rPr lang="zh-CN" altLang="en-US" sz="1800"/>
              <a:t>新产品市场定位</a:t>
            </a:r>
            <a:endParaRPr lang="zh-CN" altLang="en-US" sz="1800"/>
          </a:p>
          <a:p>
            <a:pPr marL="476250" indent="-476250">
              <a:lnSpc>
                <a:spcPct val="130000"/>
              </a:lnSpc>
              <a:buNone/>
            </a:pPr>
            <a:r>
              <a:rPr lang="zh-CN" altLang="en-US" sz="1800"/>
              <a:t>         </a:t>
            </a:r>
            <a:r>
              <a:rPr lang="en-US" altLang="zh-CN" sz="1800"/>
              <a:t>◇ </a:t>
            </a:r>
            <a:r>
              <a:rPr lang="zh-CN" altLang="en-US" sz="1800"/>
              <a:t>了解市场趋势等</a:t>
            </a:r>
            <a:endParaRPr lang="zh-CN" altLang="en-US" sz="1800"/>
          </a:p>
          <a:p>
            <a:pPr marL="476250" indent="-476250">
              <a:lnSpc>
                <a:spcPct val="130000"/>
              </a:lnSpc>
              <a:buNone/>
            </a:pPr>
            <a:r>
              <a:rPr lang="zh-CN" altLang="en-US" sz="1800"/>
              <a:t>         </a:t>
            </a:r>
            <a:r>
              <a:rPr lang="en-US" altLang="zh-CN" sz="1800"/>
              <a:t>◇  </a:t>
            </a:r>
            <a:r>
              <a:rPr lang="zh-CN" altLang="en-US" sz="1800"/>
              <a:t>需要做：市场定位（市场分割）研究，市场发展趋势等</a:t>
            </a:r>
            <a:endParaRPr lang="zh-CN" altLang="en-US" sz="1800"/>
          </a:p>
          <a:p>
            <a:pPr marL="476250" indent="-476250">
              <a:lnSpc>
                <a:spcPct val="110000"/>
              </a:lnSpc>
              <a:buNone/>
            </a:pPr>
            <a:r>
              <a:rPr lang="zh-CN" altLang="en-US" sz="1800"/>
              <a:t>     </a:t>
            </a:r>
            <a:r>
              <a:rPr lang="en-US" altLang="zh-CN" sz="2000" b="1"/>
              <a:t>◆  </a:t>
            </a:r>
            <a:r>
              <a:rPr lang="zh-CN" altLang="en-US" sz="2000" b="1"/>
              <a:t>方法：</a:t>
            </a:r>
            <a:endParaRPr lang="zh-CN" altLang="en-US" sz="2000" b="1"/>
          </a:p>
          <a:p>
            <a:pPr marL="476250" indent="-476250">
              <a:lnSpc>
                <a:spcPct val="130000"/>
              </a:lnSpc>
              <a:buNone/>
            </a:pPr>
            <a:r>
              <a:rPr lang="zh-CN" altLang="en-US" sz="1800"/>
              <a:t>         </a:t>
            </a:r>
            <a:r>
              <a:rPr lang="en-US" altLang="zh-CN" sz="1800"/>
              <a:t>◇  </a:t>
            </a:r>
            <a:r>
              <a:rPr lang="zh-CN" altLang="en-US" sz="1800"/>
              <a:t>二手数据</a:t>
            </a:r>
            <a:endParaRPr lang="zh-CN" altLang="en-US" sz="1800"/>
          </a:p>
          <a:p>
            <a:pPr marL="476250" indent="-476250">
              <a:lnSpc>
                <a:spcPct val="130000"/>
              </a:lnSpc>
              <a:buNone/>
            </a:pPr>
            <a:r>
              <a:rPr lang="zh-CN" altLang="en-US" sz="1800"/>
              <a:t>         </a:t>
            </a:r>
            <a:r>
              <a:rPr lang="en-US" altLang="zh-CN" sz="1800"/>
              <a:t>◇  </a:t>
            </a:r>
            <a:r>
              <a:rPr lang="zh-CN" altLang="en-US" sz="1800"/>
              <a:t>定量研究</a:t>
            </a:r>
            <a:endParaRPr lang="zh-CN" altLang="en-US" sz="1800"/>
          </a:p>
          <a:p>
            <a:pPr marL="476250" indent="-476250">
              <a:lnSpc>
                <a:spcPct val="130000"/>
              </a:lnSpc>
              <a:buNone/>
            </a:pPr>
            <a:r>
              <a:rPr lang="zh-CN" altLang="en-US" sz="1800"/>
              <a:t>         </a:t>
            </a:r>
            <a:r>
              <a:rPr lang="en-US" altLang="zh-CN" sz="1800"/>
              <a:t>◇  </a:t>
            </a:r>
            <a:r>
              <a:rPr lang="zh-CN" altLang="en-US" sz="1800"/>
              <a:t>定性研究</a:t>
            </a:r>
            <a:endParaRPr lang="zh-CN" altLang="en-US" sz="18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9634" name="标题 69633"/>
          <p:cNvSpPr>
            <a:spLocks noGrp="1"/>
          </p:cNvSpPr>
          <p:nvPr>
            <p:ph type="title"/>
          </p:nvPr>
        </p:nvSpPr>
        <p:spPr>
          <a:xfrm>
            <a:off x="685800" y="304800"/>
            <a:ext cx="8229600" cy="1143000"/>
          </a:xfrm>
        </p:spPr>
        <p:txBody>
          <a:bodyPr anchor="ctr"/>
          <a:p>
            <a:pPr algn="r"/>
            <a:r>
              <a:rPr lang="zh-CN" altLang="en-US" sz="3200" b="1"/>
              <a:t>市场研究的主要类型</a:t>
            </a:r>
            <a:endParaRPr lang="zh-CN" altLang="en-US" sz="3200" b="1"/>
          </a:p>
        </p:txBody>
      </p:sp>
      <p:sp>
        <p:nvSpPr>
          <p:cNvPr id="69635" name="文本占位符 69634"/>
          <p:cNvSpPr>
            <a:spLocks noGrp="1"/>
          </p:cNvSpPr>
          <p:nvPr>
            <p:ph type="body" idx="1"/>
          </p:nvPr>
        </p:nvSpPr>
        <p:spPr>
          <a:xfrm>
            <a:off x="685800" y="1371600"/>
            <a:ext cx="8229600" cy="5105400"/>
          </a:xfrm>
        </p:spPr>
        <p:txBody>
          <a:bodyPr/>
          <a:p>
            <a:pPr marL="0" indent="0">
              <a:lnSpc>
                <a:spcPct val="110000"/>
              </a:lnSpc>
              <a:buNone/>
            </a:pPr>
            <a:r>
              <a:rPr lang="en-US" altLang="zh-CN" sz="2800" b="1"/>
              <a:t>Ⅳ </a:t>
            </a:r>
            <a:r>
              <a:rPr lang="zh-CN" altLang="en-US" sz="2800" b="1"/>
              <a:t>促销研究</a:t>
            </a:r>
            <a:endParaRPr lang="zh-CN" altLang="en-US" sz="2800" b="1"/>
          </a:p>
          <a:p>
            <a:pPr marL="0" indent="0">
              <a:lnSpc>
                <a:spcPct val="110000"/>
              </a:lnSpc>
              <a:buNone/>
            </a:pPr>
            <a:r>
              <a:rPr lang="zh-CN" altLang="en-US" sz="2000"/>
              <a:t>       </a:t>
            </a:r>
            <a:r>
              <a:rPr lang="zh-CN" altLang="en-US" sz="2000" b="1"/>
              <a:t>用于测试所有的促销材料，如产品的详细说明，平面广告，邮寄资料等。促销研究贯穿在整个促销活动从方案制定到促销方案执行的过程中。</a:t>
            </a:r>
            <a:endParaRPr lang="zh-CN" altLang="en-US" sz="2000" b="1"/>
          </a:p>
          <a:p>
            <a:pPr marL="0" indent="0">
              <a:lnSpc>
                <a:spcPct val="110000"/>
              </a:lnSpc>
              <a:buNone/>
            </a:pPr>
            <a:endParaRPr lang="zh-CN" altLang="en-US" sz="2000" b="1"/>
          </a:p>
          <a:p>
            <a:pPr marL="0" indent="0">
              <a:lnSpc>
                <a:spcPct val="110000"/>
              </a:lnSpc>
              <a:buNone/>
            </a:pPr>
            <a:endParaRPr lang="zh-CN" altLang="en-US" sz="2800"/>
          </a:p>
        </p:txBody>
      </p:sp>
      <p:graphicFrame>
        <p:nvGraphicFramePr>
          <p:cNvPr id="69636" name="表格 69635"/>
          <p:cNvGraphicFramePr/>
          <p:nvPr/>
        </p:nvGraphicFramePr>
        <p:xfrm>
          <a:off x="685800" y="3429000"/>
          <a:ext cx="8153400" cy="2889250"/>
        </p:xfrm>
        <a:graphic>
          <a:graphicData uri="http://schemas.openxmlformats.org/drawingml/2006/table">
            <a:tbl>
              <a:tblPr/>
              <a:tblGrid>
                <a:gridCol w="1447800"/>
                <a:gridCol w="4876800"/>
                <a:gridCol w="1828800"/>
              </a:tblGrid>
              <a:tr h="381000">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b="1"/>
                        <a:t>阶段</a:t>
                      </a:r>
                      <a:endParaRPr lang="zh-CN" altLang="en-US" sz="1800" b="1"/>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b="1"/>
                        <a:t>应用情况</a:t>
                      </a:r>
                      <a:endParaRPr lang="zh-CN" altLang="en-US" sz="1800" b="1"/>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b="1"/>
                        <a:t>使用的方法</a:t>
                      </a:r>
                      <a:endParaRPr lang="zh-CN" altLang="en-US" sz="1800" b="1"/>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95288">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a:t>初始阶段</a:t>
                      </a:r>
                      <a:endParaRPr lang="zh-CN" altLang="en-US" sz="18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buNone/>
                      </a:pPr>
                      <a:r>
                        <a:rPr lang="zh-CN" altLang="en-US" sz="1800"/>
                        <a:t>提供创造性反馈，即产生可替代的执行方案</a:t>
                      </a:r>
                      <a:endParaRPr lang="zh-CN" altLang="en-US" sz="18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a:t>座谈会</a:t>
                      </a:r>
                      <a:endParaRPr lang="zh-CN" altLang="en-US" sz="18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722312">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a:t>最初执行方案的测试</a:t>
                      </a:r>
                      <a:endParaRPr lang="zh-CN" altLang="en-US" sz="18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buNone/>
                      </a:pPr>
                      <a:r>
                        <a:rPr lang="zh-CN" altLang="en-US" sz="1800"/>
                        <a:t>测试一系列执行方案，帮助确定最终执行方案，或对方案进行修正。</a:t>
                      </a:r>
                      <a:endParaRPr lang="zh-CN" altLang="en-US" sz="18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a:t>座谈会</a:t>
                      </a:r>
                      <a:endParaRPr lang="zh-CN" altLang="en-US" sz="1800"/>
                    </a:p>
                    <a:p>
                      <a:pPr marL="0" lvl="0" indent="0" algn="ctr">
                        <a:buNone/>
                      </a:pPr>
                      <a:r>
                        <a:rPr lang="zh-CN" altLang="en-US" sz="1800"/>
                        <a:t>深访</a:t>
                      </a:r>
                      <a:endParaRPr lang="zh-CN" altLang="en-US" sz="18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695325">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a:t>最终执行方案的测试</a:t>
                      </a:r>
                      <a:endParaRPr lang="zh-CN" altLang="en-US" sz="18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buNone/>
                      </a:pPr>
                      <a:r>
                        <a:rPr lang="zh-CN" altLang="en-US" sz="1800"/>
                        <a:t>对</a:t>
                      </a:r>
                      <a:r>
                        <a:rPr lang="zh-CN" altLang="en-US" sz="1800"/>
                        <a:t>方案的最终形式进行检测，使之更具有实效性。</a:t>
                      </a:r>
                      <a:endParaRPr lang="zh-CN" altLang="en-US" sz="18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a:t>深访</a:t>
                      </a:r>
                      <a:endParaRPr lang="zh-CN" altLang="en-US" sz="1800"/>
                    </a:p>
                    <a:p>
                      <a:pPr marL="0" lvl="0" indent="0" algn="ctr">
                        <a:buNone/>
                      </a:pPr>
                      <a:r>
                        <a:rPr lang="zh-CN" altLang="en-US" sz="1800"/>
                        <a:t>半结构个人访问</a:t>
                      </a:r>
                      <a:endParaRPr lang="zh-CN" altLang="en-US" sz="18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695325">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a:t>测试产品叙述资料</a:t>
                      </a:r>
                      <a:endParaRPr lang="zh-CN" altLang="en-US" sz="1800"/>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buNone/>
                      </a:pPr>
                      <a:r>
                        <a:rPr lang="zh-CN" altLang="en-US" sz="1800"/>
                        <a:t>检测其流畅程度，使用的方便程度，综合性。</a:t>
                      </a:r>
                      <a:endParaRPr lang="zh-CN" altLang="en-US" sz="1800"/>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lgn="ctr">
                        <a:buNone/>
                      </a:pPr>
                      <a:r>
                        <a:rPr lang="zh-CN" altLang="en-US" sz="1800"/>
                        <a:t>深访</a:t>
                      </a:r>
                      <a:endParaRPr lang="zh-CN" altLang="en-US" sz="1800"/>
                    </a:p>
                    <a:p>
                      <a:pPr marL="0" lvl="0" indent="0" algn="ctr">
                        <a:buNone/>
                      </a:pPr>
                      <a:r>
                        <a:rPr lang="zh-CN" altLang="en-US" sz="1800"/>
                        <a:t>座谈会</a:t>
                      </a:r>
                      <a:endParaRPr lang="zh-CN" altLang="en-US" sz="1800"/>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0658" name="标题 70657"/>
          <p:cNvSpPr>
            <a:spLocks noGrp="1"/>
          </p:cNvSpPr>
          <p:nvPr>
            <p:ph type="title"/>
          </p:nvPr>
        </p:nvSpPr>
        <p:spPr>
          <a:xfrm>
            <a:off x="685800" y="304800"/>
            <a:ext cx="8229600" cy="1143000"/>
          </a:xfrm>
        </p:spPr>
        <p:txBody>
          <a:bodyPr anchor="ctr"/>
          <a:p>
            <a:pPr algn="r"/>
            <a:r>
              <a:rPr lang="zh-CN" altLang="en-US" sz="3200" b="1"/>
              <a:t>市场研究的主要类型</a:t>
            </a:r>
            <a:endParaRPr lang="zh-CN" altLang="en-US" sz="3200" b="1"/>
          </a:p>
        </p:txBody>
      </p:sp>
      <p:sp>
        <p:nvSpPr>
          <p:cNvPr id="70659" name="文本占位符 70658"/>
          <p:cNvSpPr>
            <a:spLocks noGrp="1"/>
          </p:cNvSpPr>
          <p:nvPr>
            <p:ph type="body" idx="1"/>
          </p:nvPr>
        </p:nvSpPr>
        <p:spPr>
          <a:xfrm>
            <a:off x="685800" y="1371600"/>
            <a:ext cx="8229600" cy="5105400"/>
          </a:xfrm>
        </p:spPr>
        <p:txBody>
          <a:bodyPr/>
          <a:p>
            <a:pPr marL="854075" indent="-854075">
              <a:lnSpc>
                <a:spcPct val="110000"/>
              </a:lnSpc>
              <a:buNone/>
            </a:pPr>
            <a:r>
              <a:rPr lang="en-US" altLang="zh-CN" sz="2800" b="1"/>
              <a:t>Ⅴ </a:t>
            </a:r>
            <a:r>
              <a:rPr lang="zh-CN" altLang="en-US" sz="2800" b="1"/>
              <a:t>广告效果测试</a:t>
            </a:r>
            <a:endParaRPr lang="zh-CN" altLang="en-US" sz="2800" b="1"/>
          </a:p>
          <a:p>
            <a:pPr marL="854075" indent="-854075">
              <a:lnSpc>
                <a:spcPct val="110000"/>
              </a:lnSpc>
              <a:buNone/>
            </a:pPr>
            <a:r>
              <a:rPr lang="zh-CN" altLang="en-US" sz="2000"/>
              <a:t>           广告效果研究是用来衡量广告效果的，一般会从以下几方面考虑：</a:t>
            </a:r>
            <a:endParaRPr lang="zh-CN" altLang="en-US" sz="2000"/>
          </a:p>
          <a:p>
            <a:pPr marL="854075" indent="-854075">
              <a:lnSpc>
                <a:spcPct val="140000"/>
              </a:lnSpc>
              <a:buNone/>
            </a:pPr>
            <a:r>
              <a:rPr lang="zh-CN" altLang="en-US" sz="2000"/>
              <a:t>      ☆  回忆程度；</a:t>
            </a:r>
            <a:endParaRPr lang="zh-CN" altLang="en-US" sz="2000"/>
          </a:p>
          <a:p>
            <a:pPr marL="854075" indent="-854075">
              <a:lnSpc>
                <a:spcPct val="140000"/>
              </a:lnSpc>
              <a:buNone/>
            </a:pPr>
            <a:r>
              <a:rPr lang="zh-CN" altLang="en-US" sz="2000"/>
              <a:t>      ☆  品牌认知程度；</a:t>
            </a:r>
            <a:endParaRPr lang="zh-CN" altLang="en-US" sz="2000"/>
          </a:p>
          <a:p>
            <a:pPr marL="854075" indent="-854075">
              <a:lnSpc>
                <a:spcPct val="140000"/>
              </a:lnSpc>
              <a:buNone/>
            </a:pPr>
            <a:r>
              <a:rPr lang="zh-CN" altLang="en-US" sz="2000"/>
              <a:t>      ☆  公众兴趣；</a:t>
            </a:r>
            <a:endParaRPr lang="zh-CN" altLang="en-US" sz="2000"/>
          </a:p>
          <a:p>
            <a:pPr marL="854075" indent="-854075">
              <a:lnSpc>
                <a:spcPct val="140000"/>
              </a:lnSpc>
              <a:buNone/>
            </a:pPr>
            <a:r>
              <a:rPr lang="zh-CN" altLang="en-US" sz="2000"/>
              <a:t>      ☆  对细节的回忆程度；</a:t>
            </a:r>
            <a:endParaRPr lang="zh-CN" altLang="en-US" sz="2000"/>
          </a:p>
          <a:p>
            <a:pPr marL="854075" indent="-854075">
              <a:lnSpc>
                <a:spcPct val="140000"/>
              </a:lnSpc>
              <a:buNone/>
            </a:pPr>
            <a:r>
              <a:rPr lang="zh-CN" altLang="en-US" sz="2000"/>
              <a:t>      ☆  喜欢与不喜欢的方面等；</a:t>
            </a:r>
            <a:endParaRPr lang="zh-CN" altLang="en-US" sz="2000"/>
          </a:p>
          <a:p>
            <a:pPr marL="854075" indent="-854075">
              <a:lnSpc>
                <a:spcPct val="140000"/>
              </a:lnSpc>
              <a:buNone/>
            </a:pPr>
            <a:endParaRPr lang="zh-CN" altLang="en-US" sz="20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1682" name="标题 71681"/>
          <p:cNvSpPr>
            <a:spLocks noGrp="1"/>
          </p:cNvSpPr>
          <p:nvPr>
            <p:ph type="title"/>
          </p:nvPr>
        </p:nvSpPr>
        <p:spPr>
          <a:xfrm>
            <a:off x="685800" y="304800"/>
            <a:ext cx="8229600" cy="1143000"/>
          </a:xfrm>
        </p:spPr>
        <p:txBody>
          <a:bodyPr anchor="ctr"/>
          <a:p>
            <a:pPr algn="r"/>
            <a:r>
              <a:rPr lang="zh-CN" altLang="en-US" sz="3200" b="1"/>
              <a:t>市场研究的主要类型</a:t>
            </a:r>
            <a:endParaRPr lang="zh-CN" altLang="en-US" sz="3200" b="1"/>
          </a:p>
        </p:txBody>
      </p:sp>
      <p:sp>
        <p:nvSpPr>
          <p:cNvPr id="71683" name="文本占位符 71682"/>
          <p:cNvSpPr>
            <a:spLocks noGrp="1"/>
          </p:cNvSpPr>
          <p:nvPr>
            <p:ph type="body" idx="1"/>
          </p:nvPr>
        </p:nvSpPr>
        <p:spPr>
          <a:xfrm>
            <a:off x="685800" y="1371600"/>
            <a:ext cx="8229600" cy="5105400"/>
          </a:xfrm>
        </p:spPr>
        <p:txBody>
          <a:bodyPr/>
          <a:p>
            <a:pPr marL="854075" indent="-854075">
              <a:lnSpc>
                <a:spcPct val="110000"/>
              </a:lnSpc>
              <a:buNone/>
            </a:pPr>
            <a:r>
              <a:rPr lang="en-US" altLang="zh-CN" sz="2800" b="1"/>
              <a:t>Ⅵ </a:t>
            </a:r>
            <a:r>
              <a:rPr lang="zh-CN" altLang="en-US" sz="2800" b="1"/>
              <a:t>价格研究</a:t>
            </a:r>
            <a:endParaRPr lang="zh-CN" altLang="en-US" sz="2800" b="1"/>
          </a:p>
          <a:p>
            <a:pPr marL="854075" indent="-854075">
              <a:lnSpc>
                <a:spcPct val="110000"/>
              </a:lnSpc>
              <a:buNone/>
            </a:pPr>
            <a:r>
              <a:rPr lang="zh-CN" altLang="en-US" sz="2000" b="1"/>
              <a:t>       价格研究是揭示当前产品的价格变化时，对产品需求产生的影响。</a:t>
            </a:r>
            <a:endParaRPr lang="zh-CN" altLang="en-US" sz="2000" b="1"/>
          </a:p>
          <a:p>
            <a:pPr marL="854075" indent="-854075">
              <a:lnSpc>
                <a:spcPct val="110000"/>
              </a:lnSpc>
              <a:buNone/>
            </a:pPr>
            <a:endParaRPr lang="zh-CN" altLang="en-US" sz="2000" b="1"/>
          </a:p>
          <a:p>
            <a:pPr marL="854075" indent="-854075">
              <a:lnSpc>
                <a:spcPct val="110000"/>
              </a:lnSpc>
              <a:buNone/>
            </a:pPr>
            <a:r>
              <a:rPr lang="zh-CN" altLang="en-US" sz="2400" b="1"/>
              <a:t>研究目的：</a:t>
            </a:r>
            <a:endParaRPr lang="zh-CN" altLang="en-US" sz="2400" b="1"/>
          </a:p>
          <a:p>
            <a:pPr marL="854075" indent="-854075">
              <a:lnSpc>
                <a:spcPct val="110000"/>
              </a:lnSpc>
              <a:buNone/>
            </a:pPr>
            <a:r>
              <a:rPr lang="zh-CN" altLang="en-US" sz="2000"/>
              <a:t>        ☆   找到优化产品价格的方法；</a:t>
            </a:r>
            <a:endParaRPr lang="zh-CN" altLang="en-US" sz="2000"/>
          </a:p>
          <a:p>
            <a:pPr marL="854075" indent="-854075">
              <a:lnSpc>
                <a:spcPct val="110000"/>
              </a:lnSpc>
              <a:buNone/>
            </a:pPr>
            <a:r>
              <a:rPr lang="zh-CN" altLang="en-US" sz="2000"/>
              <a:t>        ☆   确定产品价格决策对产品使用的影响；</a:t>
            </a:r>
            <a:endParaRPr lang="zh-CN" altLang="en-US" sz="2000"/>
          </a:p>
          <a:p>
            <a:pPr marL="854075" indent="-854075">
              <a:lnSpc>
                <a:spcPct val="110000"/>
              </a:lnSpc>
              <a:buNone/>
            </a:pPr>
            <a:endParaRPr lang="zh-CN" altLang="en-US" sz="2000"/>
          </a:p>
          <a:p>
            <a:pPr marL="854075" indent="-854075">
              <a:lnSpc>
                <a:spcPct val="110000"/>
              </a:lnSpc>
              <a:buNone/>
            </a:pPr>
            <a:r>
              <a:rPr lang="zh-CN" altLang="en-US" sz="2400" b="1"/>
              <a:t>主要用途：</a:t>
            </a:r>
            <a:endParaRPr lang="zh-CN" altLang="en-US" sz="2400" b="1"/>
          </a:p>
          <a:p>
            <a:pPr marL="854075" indent="-854075">
              <a:lnSpc>
                <a:spcPct val="110000"/>
              </a:lnSpc>
              <a:buNone/>
            </a:pPr>
            <a:r>
              <a:rPr lang="zh-CN" altLang="en-US" sz="2000"/>
              <a:t>        ☆   帮助确定新产品的价格；</a:t>
            </a:r>
            <a:endParaRPr lang="zh-CN" altLang="en-US" sz="2000"/>
          </a:p>
          <a:p>
            <a:pPr marL="854075" indent="-854075">
              <a:lnSpc>
                <a:spcPct val="110000"/>
              </a:lnSpc>
              <a:buNone/>
            </a:pPr>
            <a:r>
              <a:rPr lang="zh-CN" altLang="en-US" sz="2000"/>
              <a:t>        ☆   确定产品价格变化对我方或竞争者现有产品的影响；</a:t>
            </a:r>
            <a:endParaRPr lang="zh-CN" altLang="en-US" sz="20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2706" name="标题 72705"/>
          <p:cNvSpPr>
            <a:spLocks noGrp="1"/>
          </p:cNvSpPr>
          <p:nvPr>
            <p:ph type="title"/>
          </p:nvPr>
        </p:nvSpPr>
        <p:spPr>
          <a:xfrm>
            <a:off x="685800" y="304800"/>
            <a:ext cx="8229600" cy="1143000"/>
          </a:xfrm>
        </p:spPr>
        <p:txBody>
          <a:bodyPr anchor="ctr"/>
          <a:p>
            <a:pPr algn="r"/>
            <a:r>
              <a:rPr lang="zh-CN" altLang="en-US" sz="3200" b="1"/>
              <a:t>市场研究的主要类型</a:t>
            </a:r>
            <a:endParaRPr lang="zh-CN" altLang="en-US" sz="3200" b="1"/>
          </a:p>
        </p:txBody>
      </p:sp>
      <p:sp>
        <p:nvSpPr>
          <p:cNvPr id="72707" name="文本占位符 72706"/>
          <p:cNvSpPr>
            <a:spLocks noGrp="1"/>
          </p:cNvSpPr>
          <p:nvPr>
            <p:ph type="body" idx="1"/>
          </p:nvPr>
        </p:nvSpPr>
        <p:spPr>
          <a:xfrm>
            <a:off x="685800" y="1371600"/>
            <a:ext cx="8229600" cy="5105400"/>
          </a:xfrm>
        </p:spPr>
        <p:txBody>
          <a:bodyPr/>
          <a:p>
            <a:pPr marL="854075" indent="-854075">
              <a:lnSpc>
                <a:spcPct val="110000"/>
              </a:lnSpc>
              <a:buNone/>
            </a:pPr>
            <a:r>
              <a:rPr lang="en-US" altLang="zh-CN" sz="2800" b="1"/>
              <a:t>Ⅶ </a:t>
            </a:r>
            <a:r>
              <a:rPr lang="zh-CN" altLang="en-US" sz="2800" b="1"/>
              <a:t>产品上市后研究</a:t>
            </a:r>
            <a:endParaRPr lang="zh-CN" altLang="en-US" sz="2000" b="1"/>
          </a:p>
          <a:p>
            <a:pPr marL="854075" indent="-854075">
              <a:lnSpc>
                <a:spcPct val="110000"/>
              </a:lnSpc>
              <a:buNone/>
            </a:pPr>
            <a:r>
              <a:rPr lang="zh-CN" altLang="en-US" sz="2000" b="1"/>
              <a:t>       </a:t>
            </a:r>
            <a:r>
              <a:rPr lang="en-US" altLang="zh-CN" sz="2000" b="1"/>
              <a:t>◆  </a:t>
            </a:r>
            <a:r>
              <a:rPr lang="zh-CN" altLang="en-US" sz="2000" b="1"/>
              <a:t>产品上市后研究主要是研究以下问题：</a:t>
            </a:r>
            <a:endParaRPr lang="zh-CN" altLang="en-US" sz="2000" b="1"/>
          </a:p>
          <a:p>
            <a:pPr marL="854075" indent="-854075">
              <a:lnSpc>
                <a:spcPct val="130000"/>
              </a:lnSpc>
              <a:buNone/>
            </a:pPr>
            <a:r>
              <a:rPr lang="zh-CN" altLang="en-US" sz="2000" b="1"/>
              <a:t>           </a:t>
            </a:r>
            <a:r>
              <a:rPr lang="en-US" altLang="zh-CN" sz="2000"/>
              <a:t>◇  </a:t>
            </a:r>
            <a:r>
              <a:rPr lang="zh-CN" altLang="en-US" sz="2000"/>
              <a:t>对新产品的接受程度和使用程度；</a:t>
            </a:r>
            <a:endParaRPr lang="zh-CN" altLang="en-US" sz="2000"/>
          </a:p>
          <a:p>
            <a:pPr marL="854075" indent="-854075">
              <a:lnSpc>
                <a:spcPct val="130000"/>
              </a:lnSpc>
              <a:buNone/>
            </a:pPr>
            <a:r>
              <a:rPr lang="zh-CN" altLang="en-US" sz="2000"/>
              <a:t>           </a:t>
            </a:r>
            <a:r>
              <a:rPr lang="en-US" altLang="zh-CN" sz="2000"/>
              <a:t>◇  </a:t>
            </a:r>
            <a:r>
              <a:rPr lang="zh-CN" altLang="en-US" sz="2000"/>
              <a:t>确定新产品未来可能的定位；</a:t>
            </a:r>
            <a:endParaRPr lang="zh-CN" altLang="en-US" sz="2000"/>
          </a:p>
          <a:p>
            <a:pPr marL="854075" indent="-854075">
              <a:lnSpc>
                <a:spcPct val="130000"/>
              </a:lnSpc>
              <a:buNone/>
            </a:pPr>
            <a:r>
              <a:rPr lang="zh-CN" altLang="en-US" sz="2000"/>
              <a:t>           </a:t>
            </a:r>
            <a:r>
              <a:rPr lang="en-US" altLang="zh-CN" sz="2000"/>
              <a:t>◇  </a:t>
            </a:r>
            <a:r>
              <a:rPr lang="zh-CN" altLang="en-US" sz="2000"/>
              <a:t>提示产品可能存在的问题；</a:t>
            </a:r>
            <a:endParaRPr lang="zh-CN" altLang="en-US" sz="2000"/>
          </a:p>
          <a:p>
            <a:pPr marL="854075" indent="-854075">
              <a:lnSpc>
                <a:spcPct val="110000"/>
              </a:lnSpc>
              <a:buNone/>
            </a:pPr>
            <a:r>
              <a:rPr lang="zh-CN" altLang="en-US" sz="2000" b="1"/>
              <a:t>       </a:t>
            </a:r>
            <a:r>
              <a:rPr lang="en-US" altLang="zh-CN" sz="2000" b="1"/>
              <a:t>◆  </a:t>
            </a:r>
            <a:r>
              <a:rPr lang="zh-CN" altLang="en-US" sz="2000" b="1"/>
              <a:t>应用：</a:t>
            </a:r>
            <a:endParaRPr lang="zh-CN" altLang="en-US" sz="2000" b="1"/>
          </a:p>
          <a:p>
            <a:pPr marL="854075" indent="-854075">
              <a:lnSpc>
                <a:spcPct val="120000"/>
              </a:lnSpc>
              <a:buNone/>
            </a:pPr>
            <a:r>
              <a:rPr lang="zh-CN" altLang="en-US" sz="2000" b="1"/>
              <a:t>           </a:t>
            </a:r>
            <a:r>
              <a:rPr lang="en-US" altLang="zh-CN" sz="2000"/>
              <a:t>◇  </a:t>
            </a:r>
            <a:r>
              <a:rPr lang="zh-CN" altLang="en-US" sz="2000"/>
              <a:t>二手数据研究：内部数据，外部数据</a:t>
            </a:r>
            <a:endParaRPr lang="zh-CN" altLang="en-US" sz="2000"/>
          </a:p>
          <a:p>
            <a:pPr marL="854075" indent="-854075">
              <a:lnSpc>
                <a:spcPct val="120000"/>
              </a:lnSpc>
              <a:buNone/>
            </a:pPr>
            <a:r>
              <a:rPr lang="zh-CN" altLang="en-US" sz="2000"/>
              <a:t>           </a:t>
            </a:r>
            <a:r>
              <a:rPr lang="en-US" altLang="zh-CN" sz="2000"/>
              <a:t>◇  </a:t>
            </a:r>
            <a:r>
              <a:rPr lang="zh-CN" altLang="en-US" sz="2000"/>
              <a:t>一手研究：</a:t>
            </a:r>
            <a:endParaRPr lang="zh-CN" altLang="en-US" sz="2000"/>
          </a:p>
          <a:p>
            <a:pPr marL="854075" indent="-854075">
              <a:lnSpc>
                <a:spcPct val="120000"/>
              </a:lnSpc>
              <a:buNone/>
            </a:pPr>
            <a:r>
              <a:rPr lang="zh-CN" altLang="en-US" sz="2000"/>
              <a:t>                    产品知名度和使用度的研究</a:t>
            </a:r>
            <a:endParaRPr lang="zh-CN" altLang="en-US" sz="2000"/>
          </a:p>
          <a:p>
            <a:pPr marL="854075" indent="-854075">
              <a:lnSpc>
                <a:spcPct val="120000"/>
              </a:lnSpc>
              <a:buNone/>
            </a:pPr>
            <a:r>
              <a:rPr lang="zh-CN" altLang="en-US" sz="2000"/>
              <a:t>                    产品促销的回顾</a:t>
            </a:r>
            <a:endParaRPr lang="zh-CN" altLang="en-US" sz="2000"/>
          </a:p>
          <a:p>
            <a:pPr marL="854075" indent="-854075">
              <a:lnSpc>
                <a:spcPct val="120000"/>
              </a:lnSpc>
              <a:buNone/>
            </a:pPr>
            <a:r>
              <a:rPr lang="zh-CN" altLang="en-US" sz="2000"/>
              <a:t>                    销售反馈</a:t>
            </a:r>
            <a:endParaRPr lang="zh-CN" altLang="en-US" sz="20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3730" name="标题 73729"/>
          <p:cNvSpPr>
            <a:spLocks noGrp="1"/>
          </p:cNvSpPr>
          <p:nvPr>
            <p:ph type="title"/>
          </p:nvPr>
        </p:nvSpPr>
        <p:spPr>
          <a:xfrm>
            <a:off x="685800" y="304800"/>
            <a:ext cx="7772400" cy="1219200"/>
          </a:xfrm>
        </p:spPr>
        <p:txBody>
          <a:bodyPr anchor="ctr"/>
          <a:p>
            <a:pPr algn="r"/>
            <a:r>
              <a:rPr lang="zh-CN" altLang="en-US" sz="3200" b="1"/>
              <a:t>目  录</a:t>
            </a:r>
            <a:endParaRPr lang="zh-CN" altLang="en-US" sz="3200" b="1"/>
          </a:p>
        </p:txBody>
      </p:sp>
      <p:sp>
        <p:nvSpPr>
          <p:cNvPr id="73731" name="文本占位符 73730"/>
          <p:cNvSpPr>
            <a:spLocks noGrp="1"/>
          </p:cNvSpPr>
          <p:nvPr>
            <p:ph type="body" idx="1"/>
          </p:nvPr>
        </p:nvSpPr>
        <p:spPr>
          <a:xfrm>
            <a:off x="457200" y="1600200"/>
            <a:ext cx="8305800" cy="4953000"/>
          </a:xfrm>
        </p:spPr>
        <p:txBody>
          <a:bodyPr/>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1</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部分：市场研究简介</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2</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部分：市场研究的步骤</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3</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部分：市场研究的方法</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4</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部分：定量研究方法与步骤</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5</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部分：定性研究方法介绍</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6</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部分：市场研究的主要类型</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t>第</a:t>
            </a:r>
            <a:r>
              <a:rPr lang="en-US" altLang="zh-CN" b="1"/>
              <a:t>7</a:t>
            </a:r>
            <a:r>
              <a:rPr lang="zh-CN" altLang="en-US" b="1"/>
              <a:t>部分：国内市场研究业的情况</a:t>
            </a:r>
            <a:endParaRPr lang="zh-CN" altLang="en-US" b="1"/>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8</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部分：市场研究个案介绍</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p:txBody>
      </p:sp>
      <p:sp>
        <p:nvSpPr>
          <p:cNvPr id="73732" name="右箭头 73731"/>
          <p:cNvSpPr/>
          <p:nvPr/>
        </p:nvSpPr>
        <p:spPr>
          <a:xfrm>
            <a:off x="838200" y="5105400"/>
            <a:ext cx="838200" cy="485775"/>
          </a:xfrm>
          <a:prstGeom prst="rightArrow">
            <a:avLst>
              <a:gd name="adj1" fmla="val 50000"/>
              <a:gd name="adj2" fmla="val 43137"/>
            </a:avLst>
          </a:pr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4754" name="标题 74753"/>
          <p:cNvSpPr>
            <a:spLocks noGrp="1"/>
          </p:cNvSpPr>
          <p:nvPr>
            <p:ph type="title"/>
          </p:nvPr>
        </p:nvSpPr>
        <p:spPr>
          <a:xfrm>
            <a:off x="304800" y="228600"/>
            <a:ext cx="8610600" cy="1143000"/>
          </a:xfrm>
        </p:spPr>
        <p:txBody>
          <a:bodyPr anchor="ctr"/>
          <a:p>
            <a:pPr algn="r"/>
            <a:r>
              <a:rPr lang="zh-CN" altLang="en-US" sz="3200" b="1"/>
              <a:t>国内市场研究业</a:t>
            </a:r>
            <a:endParaRPr lang="zh-CN" altLang="en-US" sz="3200" b="1"/>
          </a:p>
        </p:txBody>
      </p:sp>
      <p:sp>
        <p:nvSpPr>
          <p:cNvPr id="74755" name="文本占位符 74754"/>
          <p:cNvSpPr>
            <a:spLocks noGrp="1"/>
          </p:cNvSpPr>
          <p:nvPr>
            <p:ph type="body" idx="1"/>
          </p:nvPr>
        </p:nvSpPr>
        <p:spPr>
          <a:xfrm>
            <a:off x="304800" y="1295400"/>
            <a:ext cx="8534400" cy="5105400"/>
          </a:xfrm>
        </p:spPr>
        <p:txBody>
          <a:bodyPr/>
          <a:p>
            <a:pPr marL="754380" indent="-754380">
              <a:lnSpc>
                <a:spcPct val="90000"/>
              </a:lnSpc>
              <a:buNone/>
            </a:pPr>
            <a:endParaRPr lang="en-US" altLang="zh-CN" sz="1800" b="1"/>
          </a:p>
          <a:p>
            <a:pPr marL="754380" indent="-754380">
              <a:lnSpc>
                <a:spcPct val="110000"/>
              </a:lnSpc>
              <a:buNone/>
            </a:pPr>
            <a:r>
              <a:rPr lang="en-US" altLang="zh-CN" sz="1800" b="1"/>
              <a:t>      </a:t>
            </a:r>
            <a:r>
              <a:rPr lang="en-US" altLang="zh-CN" sz="2400" b="1"/>
              <a:t>◆ </a:t>
            </a:r>
            <a:r>
              <a:rPr lang="zh-CN" altLang="en-US" sz="2400" b="1"/>
              <a:t>市场研究业在我国的发展是与市场营销业一起发展的，但因为体制、技术、和宏观环境的原因一直没有得到很好地发展，整个市场研究行业并不成熟；</a:t>
            </a:r>
            <a:endParaRPr lang="zh-CN" altLang="en-US" sz="2400" b="1"/>
          </a:p>
          <a:p>
            <a:pPr marL="754380" indent="-754380">
              <a:lnSpc>
                <a:spcPct val="110000"/>
              </a:lnSpc>
              <a:buNone/>
            </a:pPr>
            <a:r>
              <a:rPr lang="zh-CN" altLang="en-US" sz="2400" b="1"/>
              <a:t>    </a:t>
            </a:r>
            <a:r>
              <a:rPr lang="en-US" altLang="zh-CN" sz="2400" b="1"/>
              <a:t>◆  </a:t>
            </a:r>
            <a:r>
              <a:rPr lang="zh-CN" altLang="en-US" sz="2400" b="1"/>
              <a:t>我国</a:t>
            </a:r>
            <a:r>
              <a:rPr lang="zh-CN" altLang="en-US" sz="2400" b="1">
                <a:solidFill>
                  <a:srgbClr val="000000"/>
                </a:solidFill>
              </a:rPr>
              <a:t>市场研究机构所服务的客户大多是跨国公司，合资企业，真正的国内企业寥寥无几</a:t>
            </a:r>
            <a:r>
              <a:rPr lang="zh-CN" altLang="en-US" sz="2400" b="1"/>
              <a:t> ；</a:t>
            </a:r>
            <a:endParaRPr lang="zh-CN" altLang="en-US" sz="2400" b="1"/>
          </a:p>
          <a:p>
            <a:pPr marL="754380" indent="-754380">
              <a:lnSpc>
                <a:spcPct val="110000"/>
              </a:lnSpc>
              <a:buNone/>
            </a:pPr>
            <a:r>
              <a:rPr lang="zh-CN" altLang="en-US" sz="2400" b="1"/>
              <a:t>    </a:t>
            </a:r>
            <a:r>
              <a:rPr lang="en-US" altLang="zh-CN" sz="2400" b="1"/>
              <a:t>◆  </a:t>
            </a:r>
            <a:r>
              <a:rPr lang="zh-CN" altLang="en-US" sz="2400" b="1"/>
              <a:t>国内市场研究公司素质差异很大，在此业内比较具有实力的公司尚未形成；</a:t>
            </a:r>
            <a:endParaRPr lang="zh-CN" altLang="en-US" sz="2400" b="1"/>
          </a:p>
          <a:p>
            <a:pPr marL="754380" indent="-754380">
              <a:lnSpc>
                <a:spcPct val="110000"/>
              </a:lnSpc>
              <a:buNone/>
            </a:pPr>
            <a:r>
              <a:rPr lang="zh-CN" altLang="en-US" sz="2400" b="1"/>
              <a:t>    </a:t>
            </a:r>
            <a:r>
              <a:rPr lang="en-US" altLang="zh-CN" sz="2400" b="1"/>
              <a:t>◆  </a:t>
            </a:r>
            <a:r>
              <a:rPr lang="zh-CN" altLang="en-US" sz="2400" b="1"/>
              <a:t>随着国内市场营销行业的发展，市场研究的需求在迅速扩大，市场研究的市场前景非常看好；</a:t>
            </a:r>
            <a:endParaRPr lang="zh-CN" altLang="en-US" sz="2400" b="1"/>
          </a:p>
          <a:p>
            <a:pPr marL="754380" indent="-754380">
              <a:lnSpc>
                <a:spcPct val="110000"/>
              </a:lnSpc>
              <a:buNone/>
            </a:pPr>
            <a:r>
              <a:rPr lang="zh-CN" altLang="en-US" sz="2400" b="1"/>
              <a:t>    </a:t>
            </a:r>
            <a:r>
              <a:rPr lang="en-US" altLang="zh-CN" sz="2400" b="1"/>
              <a:t>◆  </a:t>
            </a:r>
            <a:r>
              <a:rPr lang="zh-CN" altLang="en-US" sz="2400" b="1"/>
              <a:t>把握机会，让赛迪资讯成为国内</a:t>
            </a:r>
            <a:r>
              <a:rPr lang="en-US" altLang="zh-CN" sz="2400" b="1"/>
              <a:t>IT</a:t>
            </a:r>
            <a:r>
              <a:rPr lang="zh-CN" altLang="en-US" sz="2400" b="1"/>
              <a:t>业市场研究专家和</a:t>
            </a:r>
            <a:r>
              <a:rPr lang="en-US" altLang="zh-CN" sz="2400" b="1"/>
              <a:t>IT</a:t>
            </a:r>
            <a:r>
              <a:rPr lang="zh-CN" altLang="en-US" sz="2400" b="1"/>
              <a:t>业的权威资讯机构；</a:t>
            </a:r>
            <a:endParaRPr lang="zh-CN" altLang="en-US" sz="2400" b="1"/>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5778" name="标题 75777"/>
          <p:cNvSpPr>
            <a:spLocks noGrp="1"/>
          </p:cNvSpPr>
          <p:nvPr>
            <p:ph type="title"/>
          </p:nvPr>
        </p:nvSpPr>
        <p:spPr>
          <a:xfrm>
            <a:off x="304800" y="228600"/>
            <a:ext cx="8610600" cy="1143000"/>
          </a:xfrm>
        </p:spPr>
        <p:txBody>
          <a:bodyPr anchor="ctr"/>
          <a:p>
            <a:pPr algn="r"/>
            <a:r>
              <a:rPr lang="zh-CN" altLang="en-US" sz="3200" b="1"/>
              <a:t>市场研究业务类型</a:t>
            </a:r>
            <a:endParaRPr lang="zh-CN" altLang="en-US" sz="3200" b="1"/>
          </a:p>
        </p:txBody>
      </p:sp>
      <p:sp>
        <p:nvSpPr>
          <p:cNvPr id="75779" name="文本占位符 75778"/>
          <p:cNvSpPr>
            <a:spLocks noGrp="1"/>
          </p:cNvSpPr>
          <p:nvPr>
            <p:ph type="body" idx="1"/>
          </p:nvPr>
        </p:nvSpPr>
        <p:spPr>
          <a:xfrm>
            <a:off x="304800" y="1295400"/>
            <a:ext cx="8534400" cy="5562600"/>
          </a:xfrm>
        </p:spPr>
        <p:txBody>
          <a:bodyPr/>
          <a:p>
            <a:pPr marL="1428750" indent="-1428750">
              <a:buNone/>
            </a:pPr>
            <a:r>
              <a:rPr lang="zh-CN" altLang="en-US" sz="2400" b="1"/>
              <a:t>业务类型：</a:t>
            </a:r>
            <a:endParaRPr lang="zh-CN" altLang="en-US" sz="2400" b="1"/>
          </a:p>
          <a:p>
            <a:pPr marL="1428750" indent="-1428750">
              <a:lnSpc>
                <a:spcPct val="110000"/>
              </a:lnSpc>
              <a:buNone/>
            </a:pPr>
            <a:r>
              <a:rPr lang="zh-CN" altLang="en-US" sz="1800" b="1"/>
              <a:t>      </a:t>
            </a:r>
            <a:r>
              <a:rPr lang="en-US" altLang="zh-CN" sz="2400" b="1"/>
              <a:t>◆  </a:t>
            </a:r>
            <a:r>
              <a:rPr lang="zh-CN" altLang="en-US" sz="2400" b="1"/>
              <a:t>市场信息服务：</a:t>
            </a:r>
            <a:endParaRPr lang="zh-CN" altLang="en-US" sz="2400" b="1"/>
          </a:p>
          <a:p>
            <a:pPr marL="1428750" indent="-1428750">
              <a:lnSpc>
                <a:spcPct val="110000"/>
              </a:lnSpc>
              <a:buNone/>
            </a:pPr>
            <a:r>
              <a:rPr lang="zh-CN" altLang="en-US" sz="2400" b="1"/>
              <a:t>           </a:t>
            </a:r>
            <a:r>
              <a:rPr lang="en-US" altLang="zh-CN" sz="2400" b="1"/>
              <a:t>※ </a:t>
            </a:r>
            <a:r>
              <a:rPr lang="zh-CN" altLang="en-US" sz="2400" b="1"/>
              <a:t>市场监测（广告监测，销售监测，经济景气监测等）</a:t>
            </a:r>
            <a:endParaRPr lang="zh-CN" altLang="en-US" sz="2400" b="1"/>
          </a:p>
          <a:p>
            <a:pPr marL="1428750" indent="-1428750">
              <a:lnSpc>
                <a:spcPct val="110000"/>
              </a:lnSpc>
              <a:buNone/>
            </a:pPr>
            <a:r>
              <a:rPr lang="zh-CN" altLang="en-US" sz="2400" b="1"/>
              <a:t>           </a:t>
            </a:r>
            <a:r>
              <a:rPr lang="en-US" altLang="zh-CN" sz="2400" b="1"/>
              <a:t>※ </a:t>
            </a:r>
            <a:r>
              <a:rPr lang="zh-CN" altLang="en-US" sz="2400" b="1"/>
              <a:t>技术监测</a:t>
            </a:r>
            <a:endParaRPr lang="zh-CN" altLang="en-US" sz="2400" b="1"/>
          </a:p>
          <a:p>
            <a:pPr marL="1428750" indent="-1428750">
              <a:lnSpc>
                <a:spcPct val="110000"/>
              </a:lnSpc>
              <a:buNone/>
            </a:pPr>
            <a:r>
              <a:rPr lang="zh-CN" altLang="en-US" sz="1600" b="1"/>
              <a:t>                 </a:t>
            </a:r>
            <a:r>
              <a:rPr lang="zh-CN" altLang="en-US" sz="1800" b="1"/>
              <a:t>例：央视，中怡康，中国景气监测中心等。</a:t>
            </a:r>
            <a:endParaRPr lang="zh-CN" altLang="en-US" sz="1800" b="1"/>
          </a:p>
          <a:p>
            <a:pPr marL="1428750" indent="-1428750">
              <a:lnSpc>
                <a:spcPct val="110000"/>
              </a:lnSpc>
              <a:buNone/>
            </a:pPr>
            <a:r>
              <a:rPr lang="zh-CN" altLang="en-US" sz="2000" b="1"/>
              <a:t>     </a:t>
            </a:r>
            <a:r>
              <a:rPr lang="en-US" altLang="zh-CN" sz="2400" b="1"/>
              <a:t>◆  </a:t>
            </a:r>
            <a:r>
              <a:rPr lang="zh-CN" altLang="en-US" sz="2400" b="1"/>
              <a:t>消费者数据收集与提供：</a:t>
            </a:r>
            <a:endParaRPr lang="zh-CN" altLang="en-US" sz="2400" b="1"/>
          </a:p>
          <a:p>
            <a:pPr marL="1428750" indent="-1428750">
              <a:lnSpc>
                <a:spcPct val="110000"/>
              </a:lnSpc>
              <a:buNone/>
            </a:pPr>
            <a:r>
              <a:rPr lang="zh-CN" altLang="en-US" sz="1800" b="1"/>
              <a:t>                例：</a:t>
            </a:r>
            <a:r>
              <a:rPr lang="en-US" altLang="zh-CN" sz="1800" b="1"/>
              <a:t>IMI</a:t>
            </a:r>
            <a:r>
              <a:rPr lang="zh-CN" altLang="en-US" sz="1800" b="1"/>
              <a:t>，新生代，央视等。</a:t>
            </a:r>
            <a:endParaRPr lang="zh-CN" altLang="en-US" sz="1800" b="1"/>
          </a:p>
          <a:p>
            <a:pPr marL="1428750" indent="-1428750">
              <a:lnSpc>
                <a:spcPct val="110000"/>
              </a:lnSpc>
              <a:buNone/>
            </a:pPr>
            <a:r>
              <a:rPr lang="zh-CN" altLang="en-US" sz="2000" b="1"/>
              <a:t>     </a:t>
            </a:r>
            <a:r>
              <a:rPr lang="en-US" altLang="zh-CN" sz="2400" b="1"/>
              <a:t>◆  </a:t>
            </a:r>
            <a:r>
              <a:rPr lang="zh-CN" altLang="en-US" sz="2400" b="1"/>
              <a:t>独立的市场研究服务：</a:t>
            </a:r>
            <a:endParaRPr lang="zh-CN" altLang="en-US" sz="2400" b="1"/>
          </a:p>
          <a:p>
            <a:pPr marL="1428750" indent="-1428750">
              <a:lnSpc>
                <a:spcPct val="110000"/>
              </a:lnSpc>
              <a:buNone/>
            </a:pPr>
            <a:r>
              <a:rPr lang="zh-CN" altLang="en-US" sz="2000" b="1"/>
              <a:t>            </a:t>
            </a:r>
            <a:r>
              <a:rPr lang="en-US" altLang="zh-CN" sz="2000" b="1"/>
              <a:t>※  </a:t>
            </a:r>
            <a:r>
              <a:rPr lang="zh-CN" altLang="en-US" sz="2000" b="1"/>
              <a:t>消费调查</a:t>
            </a:r>
            <a:r>
              <a:rPr lang="en-US" altLang="zh-CN" sz="2000" b="1"/>
              <a:t>/</a:t>
            </a:r>
            <a:r>
              <a:rPr lang="zh-CN" altLang="en-US" sz="2000" b="1"/>
              <a:t>研究 </a:t>
            </a:r>
            <a:endParaRPr lang="zh-CN" altLang="en-US" sz="2000" b="1"/>
          </a:p>
          <a:p>
            <a:pPr marL="1428750" indent="-1428750">
              <a:lnSpc>
                <a:spcPct val="110000"/>
              </a:lnSpc>
              <a:buNone/>
            </a:pPr>
            <a:r>
              <a:rPr lang="zh-CN" altLang="en-US" sz="1800" b="1"/>
              <a:t>                例：盖洛普，华南市场研究公司等。</a:t>
            </a:r>
            <a:endParaRPr lang="zh-CN" altLang="en-US" sz="1800" b="1"/>
          </a:p>
          <a:p>
            <a:pPr marL="1428750" indent="-1428750">
              <a:lnSpc>
                <a:spcPct val="110000"/>
              </a:lnSpc>
              <a:buNone/>
            </a:pPr>
            <a:r>
              <a:rPr lang="zh-CN" altLang="en-US" sz="2000" b="1"/>
              <a:t>            </a:t>
            </a:r>
            <a:r>
              <a:rPr lang="en-US" altLang="zh-CN" sz="2000" b="1"/>
              <a:t>※  </a:t>
            </a:r>
            <a:r>
              <a:rPr lang="zh-CN" altLang="en-US" sz="2000" b="1"/>
              <a:t>行业调查</a:t>
            </a:r>
            <a:r>
              <a:rPr lang="en-US" altLang="zh-CN" sz="2000" b="1"/>
              <a:t>/</a:t>
            </a:r>
            <a:r>
              <a:rPr lang="zh-CN" altLang="en-US" sz="2000" b="1"/>
              <a:t>研究</a:t>
            </a:r>
            <a:endParaRPr lang="zh-CN" altLang="en-US" sz="2000" b="1"/>
          </a:p>
          <a:p>
            <a:pPr marL="1428750" indent="-1428750">
              <a:lnSpc>
                <a:spcPct val="110000"/>
              </a:lnSpc>
              <a:buNone/>
            </a:pPr>
            <a:r>
              <a:rPr lang="zh-CN" altLang="en-US" sz="1800" b="1"/>
              <a:t>                类型：政策与法规，生产与销售，生产者与用户，进口与出口，分销渠道与价格体系，市场规模与市场细分，行业发展趋势等。</a:t>
            </a:r>
            <a:endParaRPr lang="zh-CN" altLang="en-US" sz="1800" b="1"/>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6802" name="标题 76801"/>
          <p:cNvSpPr>
            <a:spLocks noGrp="1"/>
          </p:cNvSpPr>
          <p:nvPr>
            <p:ph type="title"/>
          </p:nvPr>
        </p:nvSpPr>
        <p:spPr>
          <a:xfrm>
            <a:off x="304800" y="228600"/>
            <a:ext cx="8610600" cy="1143000"/>
          </a:xfrm>
        </p:spPr>
        <p:txBody>
          <a:bodyPr anchor="ctr"/>
          <a:p>
            <a:pPr algn="r"/>
            <a:r>
              <a:rPr lang="zh-CN" altLang="en-US" sz="3200" b="1"/>
              <a:t>市场研究公司的类型</a:t>
            </a:r>
            <a:endParaRPr lang="zh-CN" altLang="en-US" sz="3200" b="1"/>
          </a:p>
        </p:txBody>
      </p:sp>
      <p:sp>
        <p:nvSpPr>
          <p:cNvPr id="76803" name="文本占位符 76802"/>
          <p:cNvSpPr>
            <a:spLocks noGrp="1"/>
          </p:cNvSpPr>
          <p:nvPr>
            <p:ph type="body" idx="1"/>
          </p:nvPr>
        </p:nvSpPr>
        <p:spPr>
          <a:xfrm>
            <a:off x="304800" y="1295400"/>
            <a:ext cx="8534400" cy="5105400"/>
          </a:xfrm>
        </p:spPr>
        <p:txBody>
          <a:bodyPr/>
          <a:p>
            <a:pPr marL="854075" indent="-854075">
              <a:buNone/>
            </a:pPr>
            <a:endParaRPr lang="en-US" altLang="zh-CN" sz="2000" b="1"/>
          </a:p>
          <a:p>
            <a:pPr marL="854075" indent="-854075">
              <a:lnSpc>
                <a:spcPct val="110000"/>
              </a:lnSpc>
              <a:buNone/>
            </a:pPr>
            <a:r>
              <a:rPr lang="en-US" altLang="zh-CN" sz="2000" b="1"/>
              <a:t>      </a:t>
            </a:r>
            <a:endParaRPr lang="en-US" altLang="zh-CN" sz="2400" b="1"/>
          </a:p>
        </p:txBody>
      </p:sp>
      <p:graphicFrame>
        <p:nvGraphicFramePr>
          <p:cNvPr id="76804" name="表格 76803"/>
          <p:cNvGraphicFramePr/>
          <p:nvPr/>
        </p:nvGraphicFramePr>
        <p:xfrm>
          <a:off x="1752600" y="2590800"/>
          <a:ext cx="4572000" cy="3048000"/>
        </p:xfrm>
        <a:graphic>
          <a:graphicData uri="http://schemas.openxmlformats.org/drawingml/2006/table">
            <a:tbl>
              <a:tblPr/>
              <a:tblGrid>
                <a:gridCol w="2286000"/>
                <a:gridCol w="2286000"/>
              </a:tblGrid>
              <a:tr h="1524000">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buNone/>
                      </a:pPr>
                      <a:r>
                        <a:rPr lang="zh-CN" altLang="en-US" b="1">
                          <a:solidFill>
                            <a:schemeClr val="bg1"/>
                          </a:solidFill>
                        </a:rPr>
                        <a:t>单一行业</a:t>
                      </a:r>
                      <a:endParaRPr lang="zh-CN" altLang="en-US" b="1">
                        <a:solidFill>
                          <a:schemeClr val="bg1"/>
                        </a:solidFill>
                      </a:endParaRPr>
                    </a:p>
                    <a:p>
                      <a:pPr marL="0" lvl="0" indent="0">
                        <a:buNone/>
                      </a:pPr>
                      <a:r>
                        <a:rPr lang="zh-CN" altLang="en-US" b="1">
                          <a:solidFill>
                            <a:schemeClr val="bg1"/>
                          </a:solidFill>
                        </a:rPr>
                        <a:t>多种类型</a:t>
                      </a:r>
                      <a:endParaRPr lang="zh-CN" altLang="en-US" b="1">
                        <a:solidFill>
                          <a:schemeClr val="bg1"/>
                        </a:solidFill>
                      </a:endParaRPr>
                    </a:p>
                    <a:p>
                      <a:pPr marL="0" lvl="0" indent="0">
                        <a:buNone/>
                      </a:pPr>
                      <a:r>
                        <a:rPr lang="zh-CN" altLang="en-US" sz="2000" b="1">
                          <a:solidFill>
                            <a:schemeClr val="bg1"/>
                          </a:solidFill>
                        </a:rPr>
                        <a:t>如：赛迪、</a:t>
                      </a:r>
                      <a:r>
                        <a:rPr lang="en-US" altLang="zh-CN" sz="2000" b="1">
                          <a:solidFill>
                            <a:schemeClr val="bg1"/>
                          </a:solidFill>
                        </a:rPr>
                        <a:t>IDC</a:t>
                      </a:r>
                      <a:endParaRPr lang="zh-CN" altLang="en-US" sz="2000" b="1">
                        <a:solidFill>
                          <a:schemeClr val="bg1"/>
                        </a:solidFill>
                      </a:endParaRPr>
                    </a:p>
                  </a:txBody>
                  <a:tcPr vert="horz" anchor="t">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3300">
                        <a:alpha val="100000"/>
                      </a:srgbClr>
                    </a:solid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buNone/>
                      </a:pPr>
                      <a:r>
                        <a:rPr lang="zh-CN" altLang="en-US" b="1">
                          <a:solidFill>
                            <a:schemeClr val="bg1"/>
                          </a:solidFill>
                        </a:rPr>
                        <a:t>多个行业</a:t>
                      </a:r>
                      <a:endParaRPr lang="zh-CN" altLang="en-US" b="1">
                        <a:solidFill>
                          <a:schemeClr val="bg1"/>
                        </a:solidFill>
                      </a:endParaRPr>
                    </a:p>
                    <a:p>
                      <a:pPr marL="0" lvl="0" indent="0">
                        <a:buNone/>
                      </a:pPr>
                      <a:r>
                        <a:rPr lang="zh-CN" altLang="en-US" b="1">
                          <a:solidFill>
                            <a:schemeClr val="bg1"/>
                          </a:solidFill>
                        </a:rPr>
                        <a:t>多种类型</a:t>
                      </a:r>
                      <a:endParaRPr lang="zh-CN" altLang="en-US" b="1">
                        <a:solidFill>
                          <a:schemeClr val="bg1"/>
                        </a:solidFill>
                      </a:endParaRPr>
                    </a:p>
                    <a:p>
                      <a:pPr marL="0" lvl="0" indent="0">
                        <a:buNone/>
                      </a:pPr>
                      <a:r>
                        <a:rPr lang="zh-CN" altLang="en-US" sz="2000" b="1">
                          <a:solidFill>
                            <a:schemeClr val="bg1"/>
                          </a:solidFill>
                        </a:rPr>
                        <a:t>如：央视、新华信</a:t>
                      </a:r>
                      <a:endParaRPr lang="zh-CN" altLang="en-US" sz="2000" b="1">
                        <a:solidFill>
                          <a:schemeClr val="bg1"/>
                        </a:solidFill>
                      </a:endParaRPr>
                    </a:p>
                  </a:txBody>
                  <a:tcPr vert="horz" anchor="t">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9050" cap="flat" cmpd="sng">
                      <a:solidFill>
                        <a:schemeClr val="tx1"/>
                      </a:solidFill>
                      <a:prstDash val="solid"/>
                      <a:headEnd type="none" w="med" len="med"/>
                      <a:tailEnd type="none" w="med" len="med"/>
                    </a:lnB>
                    <a:lnTlToBr>
                      <a:noFill/>
                    </a:lnTlToBr>
                    <a:lnBlToTr>
                      <a:noFill/>
                    </a:lnBlToTr>
                    <a:solidFill>
                      <a:schemeClr val="accent1">
                        <a:alpha val="100000"/>
                      </a:schemeClr>
                    </a:solidFill>
                  </a:tcPr>
                </a:tc>
              </a:tr>
              <a:tr h="1524000">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buNone/>
                      </a:pPr>
                      <a:r>
                        <a:rPr lang="zh-CN" altLang="en-US" b="1">
                          <a:solidFill>
                            <a:schemeClr val="bg1"/>
                          </a:solidFill>
                        </a:rPr>
                        <a:t>单一行业</a:t>
                      </a:r>
                      <a:endParaRPr lang="zh-CN" altLang="en-US" b="1">
                        <a:solidFill>
                          <a:schemeClr val="bg1"/>
                        </a:solidFill>
                      </a:endParaRPr>
                    </a:p>
                    <a:p>
                      <a:pPr marL="0" lvl="0" indent="0">
                        <a:buNone/>
                      </a:pPr>
                      <a:r>
                        <a:rPr lang="zh-CN" altLang="en-US" b="1">
                          <a:solidFill>
                            <a:schemeClr val="bg1"/>
                          </a:solidFill>
                        </a:rPr>
                        <a:t>单一类型</a:t>
                      </a:r>
                      <a:endParaRPr lang="zh-CN" altLang="en-US" b="1">
                        <a:solidFill>
                          <a:schemeClr val="bg1"/>
                        </a:solidFill>
                      </a:endParaRPr>
                    </a:p>
                    <a:p>
                      <a:pPr marL="0" lvl="0" indent="0">
                        <a:buNone/>
                      </a:pPr>
                      <a:r>
                        <a:rPr lang="zh-CN" altLang="en-US" sz="2000" b="1">
                          <a:solidFill>
                            <a:schemeClr val="bg1"/>
                          </a:solidFill>
                        </a:rPr>
                        <a:t>如：</a:t>
                      </a:r>
                      <a:endParaRPr lang="zh-CN" altLang="en-US" sz="2000" b="1">
                        <a:solidFill>
                          <a:schemeClr val="bg1"/>
                        </a:solidFill>
                      </a:endParaRPr>
                    </a:p>
                  </a:txBody>
                  <a:tcPr vert="horz" anchor="t">
                    <a:lnL w="28575" cap="flat" cmpd="sng">
                      <a:solidFill>
                        <a:schemeClr val="tx1"/>
                      </a:solidFill>
                      <a:prstDash val="solid"/>
                      <a:headEnd type="none" w="med" len="med"/>
                      <a:tailEnd type="none" w="med" len="med"/>
                    </a:lnL>
                    <a:lnR w="1905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00FF">
                        <a:alpha val="100000"/>
                      </a:srgbClr>
                    </a:solidFill>
                  </a:tcPr>
                </a:tc>
                <a:tc>
                  <a:txBody>
                    <a:bodyPr wrap="square"/>
                    <a:lstStyle>
                      <a:lvl1pPr marL="342900" lvl="0" indent="-342900" algn="l" defTabSz="91440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2"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2"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2"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2" charset="0"/>
                          <a:ea typeface="宋体" panose="02010600030101010101" pitchFamily="2" charset="-122"/>
                        </a:defRPr>
                      </a:lvl5pPr>
                    </a:lstStyle>
                    <a:p>
                      <a:pPr marL="0" lvl="0" indent="0">
                        <a:buNone/>
                      </a:pPr>
                      <a:r>
                        <a:rPr lang="zh-CN" altLang="en-US" b="1">
                          <a:solidFill>
                            <a:schemeClr val="bg1"/>
                          </a:solidFill>
                        </a:rPr>
                        <a:t>多个行业</a:t>
                      </a:r>
                      <a:endParaRPr lang="zh-CN" altLang="en-US" b="1">
                        <a:solidFill>
                          <a:schemeClr val="bg1"/>
                        </a:solidFill>
                      </a:endParaRPr>
                    </a:p>
                    <a:p>
                      <a:pPr marL="0" lvl="0" indent="0">
                        <a:buNone/>
                      </a:pPr>
                      <a:r>
                        <a:rPr lang="zh-CN" altLang="en-US" b="1">
                          <a:solidFill>
                            <a:schemeClr val="bg1"/>
                          </a:solidFill>
                        </a:rPr>
                        <a:t>单一类型</a:t>
                      </a:r>
                      <a:endParaRPr lang="zh-CN" altLang="en-US" b="1">
                        <a:solidFill>
                          <a:schemeClr val="bg1"/>
                        </a:solidFill>
                      </a:endParaRPr>
                    </a:p>
                    <a:p>
                      <a:pPr marL="0" lvl="0" indent="0">
                        <a:buNone/>
                      </a:pPr>
                      <a:r>
                        <a:rPr lang="zh-CN" altLang="en-US" sz="2000" b="1">
                          <a:solidFill>
                            <a:schemeClr val="bg1"/>
                          </a:solidFill>
                        </a:rPr>
                        <a:t>如：慧聪，经略</a:t>
                      </a:r>
                      <a:endParaRPr lang="zh-CN" altLang="en-US" b="1">
                        <a:solidFill>
                          <a:schemeClr val="bg1"/>
                        </a:solidFill>
                      </a:endParaRPr>
                    </a:p>
                  </a:txBody>
                  <a:tcPr vert="horz" anchor="t">
                    <a:lnL w="19050" cap="flat" cmpd="sng">
                      <a:solidFill>
                        <a:schemeClr val="tx1"/>
                      </a:solidFill>
                      <a:prstDash val="solid"/>
                      <a:headEnd type="none" w="med" len="med"/>
                      <a:tailEnd type="none" w="med" len="med"/>
                    </a:lnL>
                    <a:lnR w="19050" cap="flat" cmpd="sng">
                      <a:solidFill>
                        <a:schemeClr val="tx1"/>
                      </a:solidFill>
                      <a:prstDash val="solid"/>
                      <a:headEnd type="none" w="med" len="med"/>
                      <a:tailEnd type="none" w="med" len="med"/>
                    </a:lnR>
                    <a:lnT w="19050" cap="flat" cmpd="sng">
                      <a:solidFill>
                        <a:schemeClr val="tx1"/>
                      </a:solidFill>
                      <a:prstDash val="solid"/>
                      <a:headEnd type="none" w="med" len="med"/>
                      <a:tailEnd type="none" w="med" len="med"/>
                    </a:lnT>
                    <a:lnB w="19050" cap="flat" cmpd="sng">
                      <a:solidFill>
                        <a:schemeClr val="tx1"/>
                      </a:solidFill>
                      <a:prstDash val="solid"/>
                      <a:headEnd type="none" w="med" len="med"/>
                      <a:tailEnd type="none" w="med" len="med"/>
                    </a:lnB>
                    <a:lnTlToBr>
                      <a:noFill/>
                    </a:lnTlToBr>
                    <a:lnBlToTr>
                      <a:noFill/>
                    </a:lnBlToTr>
                    <a:solidFill>
                      <a:schemeClr val="hlink">
                        <a:alpha val="100000"/>
                      </a:schemeClr>
                    </a:solidFill>
                  </a:tcPr>
                </a:tc>
              </a:tr>
            </a:tbl>
          </a:graphicData>
        </a:graphic>
      </p:graphicFrame>
      <p:sp>
        <p:nvSpPr>
          <p:cNvPr id="76819" name="直接连接符 76818"/>
          <p:cNvSpPr/>
          <p:nvPr/>
        </p:nvSpPr>
        <p:spPr>
          <a:xfrm>
            <a:off x="6096000" y="5638800"/>
            <a:ext cx="1371600" cy="0"/>
          </a:xfrm>
          <a:prstGeom prst="line">
            <a:avLst/>
          </a:prstGeom>
          <a:ln w="9525" cap="flat" cmpd="sng">
            <a:solidFill>
              <a:schemeClr val="tx1"/>
            </a:solidFill>
            <a:prstDash val="solid"/>
            <a:headEnd type="none" w="med" len="med"/>
            <a:tailEnd type="triangle" w="med" len="med"/>
          </a:ln>
        </p:spPr>
      </p:sp>
      <p:sp>
        <p:nvSpPr>
          <p:cNvPr id="76820" name="直接连接符 76819"/>
          <p:cNvSpPr/>
          <p:nvPr/>
        </p:nvSpPr>
        <p:spPr>
          <a:xfrm>
            <a:off x="1752600" y="1676400"/>
            <a:ext cx="0" cy="990600"/>
          </a:xfrm>
          <a:prstGeom prst="line">
            <a:avLst/>
          </a:prstGeom>
          <a:ln w="9525" cap="flat" cmpd="sng">
            <a:solidFill>
              <a:schemeClr val="tx1"/>
            </a:solidFill>
            <a:prstDash val="solid"/>
            <a:headEnd type="triangle" w="med" len="med"/>
            <a:tailEnd type="none" w="med" len="med"/>
          </a:ln>
        </p:spPr>
      </p:sp>
      <p:sp>
        <p:nvSpPr>
          <p:cNvPr id="76821" name="文本框 76820"/>
          <p:cNvSpPr txBox="1"/>
          <p:nvPr/>
        </p:nvSpPr>
        <p:spPr>
          <a:xfrm>
            <a:off x="6934200" y="5791200"/>
            <a:ext cx="1676400" cy="336550"/>
          </a:xfrm>
          <a:prstGeom prst="rect">
            <a:avLst/>
          </a:prstGeom>
          <a:noFill/>
          <a:ln w="9525">
            <a:noFill/>
          </a:ln>
        </p:spPr>
        <p:txBody>
          <a:bodyPr>
            <a:spAutoFit/>
          </a:bodyPr>
          <a:p>
            <a:pPr>
              <a:spcBef>
                <a:spcPct val="50000"/>
              </a:spcBef>
            </a:pPr>
            <a:r>
              <a:rPr lang="zh-CN" altLang="en-US" sz="1600" b="1">
                <a:latin typeface="Times New Roman" panose="02020603050405020304" pitchFamily="2" charset="0"/>
              </a:rPr>
              <a:t>提供服务的行业</a:t>
            </a:r>
            <a:endParaRPr lang="zh-CN" altLang="en-US" sz="1600" b="1">
              <a:latin typeface="Times New Roman" panose="02020603050405020304" pitchFamily="2" charset="0"/>
            </a:endParaRPr>
          </a:p>
        </p:txBody>
      </p:sp>
      <p:sp>
        <p:nvSpPr>
          <p:cNvPr id="76822" name="文本框 76821"/>
          <p:cNvSpPr txBox="1"/>
          <p:nvPr/>
        </p:nvSpPr>
        <p:spPr>
          <a:xfrm>
            <a:off x="1219200" y="1524000"/>
            <a:ext cx="428625" cy="1676400"/>
          </a:xfrm>
          <a:prstGeom prst="rect">
            <a:avLst/>
          </a:prstGeom>
          <a:noFill/>
          <a:ln w="9525">
            <a:noFill/>
          </a:ln>
        </p:spPr>
        <p:txBody>
          <a:bodyPr vert="eaVert">
            <a:spAutoFit/>
          </a:bodyPr>
          <a:p>
            <a:pPr>
              <a:spcBef>
                <a:spcPct val="50000"/>
              </a:spcBef>
            </a:pPr>
            <a:r>
              <a:rPr lang="zh-CN" altLang="en-US" sz="1600" b="1">
                <a:latin typeface="Times New Roman" panose="02020603050405020304" pitchFamily="2" charset="0"/>
              </a:rPr>
              <a:t>提供服务的类型</a:t>
            </a:r>
            <a:endParaRPr lang="zh-CN" altLang="en-US" sz="1600" b="1">
              <a:latin typeface="Times New Roman" panose="02020603050405020304" pitchFamily="2"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7826" name="标题 77825"/>
          <p:cNvSpPr>
            <a:spLocks noGrp="1"/>
          </p:cNvSpPr>
          <p:nvPr>
            <p:ph type="title"/>
          </p:nvPr>
        </p:nvSpPr>
        <p:spPr>
          <a:xfrm>
            <a:off x="685800" y="304800"/>
            <a:ext cx="7772400" cy="1219200"/>
          </a:xfrm>
        </p:spPr>
        <p:txBody>
          <a:bodyPr anchor="ctr"/>
          <a:p>
            <a:pPr algn="r"/>
            <a:r>
              <a:rPr lang="zh-CN" altLang="en-US" sz="3200" b="1"/>
              <a:t>目  录</a:t>
            </a:r>
            <a:endParaRPr lang="zh-CN" altLang="en-US" sz="3200" b="1"/>
          </a:p>
        </p:txBody>
      </p:sp>
      <p:sp>
        <p:nvSpPr>
          <p:cNvPr id="77827" name="文本占位符 77826"/>
          <p:cNvSpPr>
            <a:spLocks noGrp="1"/>
          </p:cNvSpPr>
          <p:nvPr>
            <p:ph type="body" idx="1"/>
          </p:nvPr>
        </p:nvSpPr>
        <p:spPr>
          <a:xfrm>
            <a:off x="457200" y="1600200"/>
            <a:ext cx="8305800" cy="4953000"/>
          </a:xfrm>
        </p:spPr>
        <p:txBody>
          <a:bodyPr/>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1</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部分：市场研究简介</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2</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部分：市场研究的步骤</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3</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部分：市场研究的方法</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4</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部分：定量研究方法与步骤</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5</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部分：定性研究方法介绍</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6</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部分：市场研究的主要类型</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第</a:t>
            </a:r>
            <a:r>
              <a:rPr lang="en-US" altLang="zh-CN"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7</a:t>
            </a:r>
            <a:r>
              <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rPr>
              <a:t>部分：国内市场研究业的情况</a:t>
            </a:r>
            <a:endParaRPr lang="zh-CN" altLang="en-US" b="1">
              <a:solidFill>
                <a:schemeClr val="bg1"/>
              </a:solidFill>
              <a:effectDag name="">
                <a:effect ref="fillLine"/>
                <a:cont type="tree" name="">
                  <a:effect ref="fillLine"/>
                  <a:outerShdw dist="38100" dir="13500000" algn="br">
                    <a:srgbClr val="FFFFFF"/>
                  </a:outerShdw>
                </a:cont>
                <a:cont type="tree" name="">
                  <a:effect ref="fillLine"/>
                  <a:outerShdw dist="38100" dir="2700000" algn="tl">
                    <a:srgbClr val="999999"/>
                  </a:outerShdw>
                </a:cont>
              </a:effectDag>
            </a:endParaRPr>
          </a:p>
          <a:p>
            <a:pPr marL="1330325" indent="0">
              <a:buNone/>
            </a:pPr>
            <a:r>
              <a:rPr lang="zh-CN" altLang="en-US" b="1"/>
              <a:t>第</a:t>
            </a:r>
            <a:r>
              <a:rPr lang="en-US" altLang="zh-CN" b="1"/>
              <a:t>8</a:t>
            </a:r>
            <a:r>
              <a:rPr lang="zh-CN" altLang="en-US" b="1"/>
              <a:t>部分：市场研究个案介绍</a:t>
            </a:r>
            <a:endParaRPr lang="zh-CN" altLang="en-US" b="1"/>
          </a:p>
        </p:txBody>
      </p:sp>
      <p:sp>
        <p:nvSpPr>
          <p:cNvPr id="77828" name="右箭头 77827"/>
          <p:cNvSpPr/>
          <p:nvPr/>
        </p:nvSpPr>
        <p:spPr>
          <a:xfrm>
            <a:off x="914400" y="5715000"/>
            <a:ext cx="838200" cy="485775"/>
          </a:xfrm>
          <a:prstGeom prst="rightArrow">
            <a:avLst>
              <a:gd name="adj1" fmla="val 50000"/>
              <a:gd name="adj2" fmla="val 43137"/>
            </a:avLst>
          </a:pr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78850" name="标题 78849"/>
          <p:cNvSpPr>
            <a:spLocks noGrp="1"/>
          </p:cNvSpPr>
          <p:nvPr>
            <p:ph type="title"/>
          </p:nvPr>
        </p:nvSpPr>
        <p:spPr>
          <a:xfrm>
            <a:off x="304800" y="228600"/>
            <a:ext cx="8610600" cy="1143000"/>
          </a:xfrm>
        </p:spPr>
        <p:txBody>
          <a:bodyPr anchor="ctr"/>
          <a:p>
            <a:pPr algn="r"/>
            <a:r>
              <a:rPr lang="zh-CN" altLang="en-US" sz="3200" b="1"/>
              <a:t>市场研究个案介绍</a:t>
            </a:r>
            <a:endParaRPr lang="zh-CN" altLang="en-US" sz="3200" b="1"/>
          </a:p>
        </p:txBody>
      </p:sp>
      <p:sp>
        <p:nvSpPr>
          <p:cNvPr id="78851" name="文本占位符 78850"/>
          <p:cNvSpPr>
            <a:spLocks noGrp="1"/>
          </p:cNvSpPr>
          <p:nvPr>
            <p:ph type="body" idx="1"/>
          </p:nvPr>
        </p:nvSpPr>
        <p:spPr>
          <a:xfrm>
            <a:off x="304800" y="1295400"/>
            <a:ext cx="8534400" cy="5105400"/>
          </a:xfrm>
        </p:spPr>
        <p:txBody>
          <a:bodyPr/>
          <a:p>
            <a:pPr>
              <a:buNone/>
            </a:pPr>
            <a:endParaRPr lang="en-US" altLang="zh-CN" sz="2800" b="1"/>
          </a:p>
          <a:p>
            <a:pPr>
              <a:lnSpc>
                <a:spcPct val="120000"/>
              </a:lnSpc>
              <a:buNone/>
            </a:pPr>
            <a:r>
              <a:rPr lang="en-US" altLang="zh-CN" sz="2800" b="1"/>
              <a:t>     ◆ </a:t>
            </a:r>
            <a:r>
              <a:rPr lang="zh-CN" altLang="en-US" sz="2800" b="1"/>
              <a:t>通用汽车别克牌汽车大陆市场定位研究；</a:t>
            </a:r>
            <a:endParaRPr lang="zh-CN" altLang="en-US" sz="2800" b="1"/>
          </a:p>
          <a:p>
            <a:pPr>
              <a:lnSpc>
                <a:spcPct val="120000"/>
              </a:lnSpc>
              <a:buNone/>
            </a:pPr>
            <a:r>
              <a:rPr lang="zh-CN" altLang="en-US" sz="2800" b="1"/>
              <a:t>     </a:t>
            </a:r>
            <a:r>
              <a:rPr lang="en-US" altLang="zh-CN" sz="2800" b="1"/>
              <a:t>◆ </a:t>
            </a:r>
            <a:r>
              <a:rPr lang="zh-CN" altLang="en-US" sz="2800" b="1"/>
              <a:t>无锡小天鹅股份公司销售通路研究；</a:t>
            </a:r>
            <a:endParaRPr lang="zh-CN" altLang="en-US" sz="2800" b="1"/>
          </a:p>
          <a:p>
            <a:pPr>
              <a:lnSpc>
                <a:spcPct val="120000"/>
              </a:lnSpc>
              <a:buNone/>
            </a:pPr>
            <a:r>
              <a:rPr lang="zh-CN" altLang="en-US" sz="2800" b="1"/>
              <a:t>     </a:t>
            </a:r>
            <a:r>
              <a:rPr lang="en-US" altLang="zh-CN" sz="2800" b="1"/>
              <a:t>◆ </a:t>
            </a:r>
            <a:r>
              <a:rPr lang="zh-CN" altLang="en-US" sz="2800" b="1"/>
              <a:t>广东科龙电器多品牌形象研究；</a:t>
            </a:r>
            <a:endParaRPr lang="zh-CN" altLang="en-US" sz="2800" b="1"/>
          </a:p>
          <a:p>
            <a:pPr>
              <a:lnSpc>
                <a:spcPct val="120000"/>
              </a:lnSpc>
              <a:buNone/>
            </a:pPr>
            <a:r>
              <a:rPr lang="zh-CN" altLang="en-US" sz="2800" b="1"/>
              <a:t>     </a:t>
            </a:r>
            <a:r>
              <a:rPr lang="en-US" altLang="zh-CN" sz="2800" b="1"/>
              <a:t>◆ </a:t>
            </a:r>
            <a:r>
              <a:rPr lang="zh-CN" altLang="en-US" sz="2800" b="1"/>
              <a:t>步步高电子新产品上市研究；</a:t>
            </a:r>
            <a:endParaRPr lang="zh-CN" altLang="en-US" sz="2800" b="1"/>
          </a:p>
          <a:p>
            <a:pPr>
              <a:lnSpc>
                <a:spcPct val="120000"/>
              </a:lnSpc>
              <a:buNone/>
            </a:pPr>
            <a:r>
              <a:rPr lang="zh-CN" altLang="en-US" sz="2800" b="1"/>
              <a:t>     </a:t>
            </a:r>
            <a:r>
              <a:rPr lang="en-US" altLang="zh-CN" sz="2800" b="1"/>
              <a:t>◆ </a:t>
            </a:r>
            <a:r>
              <a:rPr lang="zh-CN" altLang="en-US" sz="2800" b="1"/>
              <a:t>联想家用电脑消费群体研究；</a:t>
            </a:r>
            <a:endParaRPr lang="zh-CN" altLang="en-US" sz="2800" b="1"/>
          </a:p>
          <a:p>
            <a:pPr>
              <a:lnSpc>
                <a:spcPct val="120000"/>
              </a:lnSpc>
              <a:buNone/>
            </a:pPr>
            <a:r>
              <a:rPr lang="zh-CN" altLang="en-US" sz="2800" b="1"/>
              <a:t>     </a:t>
            </a:r>
            <a:r>
              <a:rPr lang="en-US" altLang="zh-CN" sz="2800" b="1"/>
              <a:t>◆ </a:t>
            </a:r>
            <a:r>
              <a:rPr lang="zh-CN" altLang="en-US" sz="2800" b="1"/>
              <a:t>中国联通深圳公司用户满意度研究；</a:t>
            </a:r>
            <a:endParaRPr lang="zh-CN" altLang="en-US" sz="2800" b="1"/>
          </a:p>
          <a:p>
            <a:pPr>
              <a:buNone/>
            </a:pPr>
            <a:endParaRPr lang="zh-CN" altLang="en-US" sz="2800" b="1"/>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pic>
        <p:nvPicPr>
          <p:cNvPr id="79874" name="图片 79873" descr="PE01846_"/>
          <p:cNvPicPr>
            <a:picLocks noChangeAspect="1"/>
          </p:cNvPicPr>
          <p:nvPr/>
        </p:nvPicPr>
        <p:blipFill>
          <a:blip r:embed="rId1"/>
          <a:stretch>
            <a:fillRect/>
          </a:stretch>
        </p:blipFill>
        <p:spPr>
          <a:xfrm>
            <a:off x="2279650" y="1600200"/>
            <a:ext cx="4583113" cy="2895600"/>
          </a:xfrm>
          <a:prstGeom prst="rect">
            <a:avLst/>
          </a:prstGeom>
          <a:noFill/>
          <a:ln w="9525">
            <a:noFill/>
          </a:ln>
        </p:spPr>
      </p:pic>
      <p:sp>
        <p:nvSpPr>
          <p:cNvPr id="79875" name="矩形 79874" descr="白色大理石"/>
          <p:cNvSpPr/>
          <p:nvPr/>
        </p:nvSpPr>
        <p:spPr>
          <a:xfrm>
            <a:off x="2514600" y="4876800"/>
            <a:ext cx="3733800" cy="1143000"/>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zh-CN" altLang="en-US" sz="3600">
                <a:blipFill rotWithShape="0">
                  <a:blip r:embed="rId2"/>
                </a:blipFill>
                <a:latin typeface="隶书" charset="0"/>
                <a:ea typeface="隶书" charset="0"/>
              </a:rPr>
              <a:t>谢谢合作</a:t>
            </a:r>
            <a:endParaRPr lang="zh-CN" altLang="en-US" sz="3600">
              <a:blipFill rotWithShape="0">
                <a:blip r:embed="rId2"/>
              </a:blipFill>
              <a:latin typeface="隶书" charset="0"/>
              <a:ea typeface="隶书" charset="0"/>
            </a:endParaRPr>
          </a:p>
        </p:txBody>
      </p:sp>
    </p:spTree>
  </p:cSld>
  <p:clrMapOvr>
    <a:masterClrMapping/>
  </p:clrMapOvr>
</p:sld>
</file>

<file path=ppt/theme/theme1.xml><?xml version="1.0" encoding="utf-8"?>
<a:theme xmlns:a="http://schemas.openxmlformats.org/drawingml/2006/main" name="演示文稿模板">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33"/>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1E1E1"/>
        </a:accent5>
        <a:accent6>
          <a:srgbClr val="787878"/>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1E1E1"/>
        </a:accent5>
        <a:accent6>
          <a:srgbClr val="005BE5"/>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D:\F-box1\公司模板\演示文稿模板.pot</Template>
  <TotalTime>0</TotalTime>
  <Words>11687</Words>
  <Application>WPS 演示</Application>
  <PresentationFormat>在屏幕上显示</PresentationFormat>
  <Paragraphs>1039</Paragraphs>
  <Slides>77</Slides>
  <Notes>1</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77</vt:i4>
      </vt:variant>
    </vt:vector>
  </HeadingPairs>
  <TitlesOfParts>
    <vt:vector size="86" baseType="lpstr">
      <vt:lpstr>Arial</vt:lpstr>
      <vt:lpstr>宋体</vt:lpstr>
      <vt:lpstr>Wingdings</vt:lpstr>
      <vt:lpstr>Times New Roman</vt:lpstr>
      <vt:lpstr>微软雅黑</vt:lpstr>
      <vt:lpstr>Arial Unicode MS</vt:lpstr>
      <vt:lpstr>隶书</vt:lpstr>
      <vt:lpstr>演示文稿模板</vt:lpstr>
      <vt:lpstr>MSGraph.Chart.8</vt:lpstr>
      <vt:lpstr>市场研究方法讲义 MARKETING    RESEARCH</vt:lpstr>
      <vt:lpstr>目  录</vt:lpstr>
      <vt:lpstr>目  录</vt:lpstr>
      <vt:lpstr>市场研究的定义</vt:lpstr>
      <vt:lpstr>市场研究的作用</vt:lpstr>
      <vt:lpstr>市场研究的地位</vt:lpstr>
      <vt:lpstr>目  录</vt:lpstr>
      <vt:lpstr>市场研究的步骤</vt:lpstr>
      <vt:lpstr>市场研究的步骤</vt:lpstr>
      <vt:lpstr>市场研究的步骤</vt:lpstr>
      <vt:lpstr>市场研究的步骤</vt:lpstr>
      <vt:lpstr>市场研究的步骤</vt:lpstr>
      <vt:lpstr>市场研究的步骤</vt:lpstr>
      <vt:lpstr>市场研究的步骤</vt:lpstr>
      <vt:lpstr>市场研究的步骤</vt:lpstr>
      <vt:lpstr>市场研究的步骤</vt:lpstr>
      <vt:lpstr>目  录</vt:lpstr>
      <vt:lpstr>市场研究的方法</vt:lpstr>
      <vt:lpstr>二手资料研究</vt:lpstr>
      <vt:lpstr>二手资料研究</vt:lpstr>
      <vt:lpstr>二手资料研究</vt:lpstr>
      <vt:lpstr>二手资料研究</vt:lpstr>
      <vt:lpstr>二手资料研究</vt:lpstr>
      <vt:lpstr>观察技术</vt:lpstr>
      <vt:lpstr>观察技术</vt:lpstr>
      <vt:lpstr>观察技术</vt:lpstr>
      <vt:lpstr>定性研究</vt:lpstr>
      <vt:lpstr>定性研究</vt:lpstr>
      <vt:lpstr>定性研究</vt:lpstr>
      <vt:lpstr>定性研究</vt:lpstr>
      <vt:lpstr>定量研究</vt:lpstr>
      <vt:lpstr>定量研究</vt:lpstr>
      <vt:lpstr>定量研究的顺序</vt:lpstr>
      <vt:lpstr>定量研究方法的选择</vt:lpstr>
      <vt:lpstr>定量研究考虑的问题</vt:lpstr>
      <vt:lpstr>定性研究</vt:lpstr>
      <vt:lpstr>定性研究</vt:lpstr>
      <vt:lpstr>实验技术</vt:lpstr>
      <vt:lpstr>PowerPoint 演示文稿</vt:lpstr>
      <vt:lpstr>目  录</vt:lpstr>
      <vt:lpstr>电话访问</vt:lpstr>
      <vt:lpstr>定量研究的方法</vt:lpstr>
      <vt:lpstr>定量研究的方法</vt:lpstr>
      <vt:lpstr>定量研究的方法</vt:lpstr>
      <vt:lpstr>定量研究的方法</vt:lpstr>
      <vt:lpstr>定量研究的方法</vt:lpstr>
      <vt:lpstr>定量研究的步骤</vt:lpstr>
      <vt:lpstr>抽样的程序 </vt:lpstr>
      <vt:lpstr>抽样</vt:lpstr>
      <vt:lpstr>问卷设计</vt:lpstr>
      <vt:lpstr>问题的类型</vt:lpstr>
      <vt:lpstr>数据处理</vt:lpstr>
      <vt:lpstr>目  录</vt:lpstr>
      <vt:lpstr>定性研究方法</vt:lpstr>
      <vt:lpstr>座谈会</vt:lpstr>
      <vt:lpstr>座谈会</vt:lpstr>
      <vt:lpstr>座谈会</vt:lpstr>
      <vt:lpstr>座谈会</vt:lpstr>
      <vt:lpstr>深  访</vt:lpstr>
      <vt:lpstr>深  访</vt:lpstr>
      <vt:lpstr>不同研究方法使用的比例</vt:lpstr>
      <vt:lpstr>目  录</vt:lpstr>
      <vt:lpstr>市场研究的主要类型</vt:lpstr>
      <vt:lpstr>市场研究的主要类型</vt:lpstr>
      <vt:lpstr>市场研究的主要类型</vt:lpstr>
      <vt:lpstr>市场研究的主要类型</vt:lpstr>
      <vt:lpstr>市场研究的主要类型</vt:lpstr>
      <vt:lpstr>市场研究的主要类型</vt:lpstr>
      <vt:lpstr>市场研究的主要类型</vt:lpstr>
      <vt:lpstr>市场研究的主要类型</vt:lpstr>
      <vt:lpstr>目  录</vt:lpstr>
      <vt:lpstr>国内市场研究业</vt:lpstr>
      <vt:lpstr>市场研究业务类型</vt:lpstr>
      <vt:lpstr>市场研究公司的类型</vt:lpstr>
      <vt:lpstr>目  录</vt:lpstr>
      <vt:lpstr>市场研究个案介绍</vt:lpstr>
      <vt:lpstr>PowerPoint 演示文稿</vt:lpstr>
    </vt:vector>
  </TitlesOfParts>
  <Company>ccid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cp:lastModifiedBy>寒小鱼</cp:lastModifiedBy>
  <cp:revision>93</cp:revision>
  <dcterms:created xsi:type="dcterms:W3CDTF">2000-10-16T08:41:00Z</dcterms:created>
  <dcterms:modified xsi:type="dcterms:W3CDTF">2021-01-28T02:19:10Z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2052-11.1.0.9305</vt:lpwstr>
  </property>
</Properties>
</file>