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432" r:id="rId5"/>
    <p:sldId id="417" r:id="rId6"/>
    <p:sldId id="257" r:id="rId7"/>
    <p:sldId id="258" r:id="rId8"/>
    <p:sldId id="259" r:id="rId9"/>
    <p:sldId id="262" r:id="rId10"/>
    <p:sldId id="266" r:id="rId11"/>
    <p:sldId id="268" r:id="rId12"/>
    <p:sldId id="398" r:id="rId13"/>
    <p:sldId id="399" r:id="rId14"/>
    <p:sldId id="400" r:id="rId15"/>
    <p:sldId id="269" r:id="rId16"/>
    <p:sldId id="271" r:id="rId17"/>
    <p:sldId id="273" r:id="rId18"/>
    <p:sldId id="274" r:id="rId19"/>
    <p:sldId id="277" r:id="rId20"/>
    <p:sldId id="276" r:id="rId21"/>
    <p:sldId id="278" r:id="rId22"/>
    <p:sldId id="279" r:id="rId23"/>
    <p:sldId id="361" r:id="rId24"/>
    <p:sldId id="362" r:id="rId25"/>
    <p:sldId id="363" r:id="rId26"/>
    <p:sldId id="401" r:id="rId27"/>
    <p:sldId id="402" r:id="rId28"/>
    <p:sldId id="403" r:id="rId29"/>
    <p:sldId id="404" r:id="rId30"/>
    <p:sldId id="405" r:id="rId31"/>
    <p:sldId id="406" r:id="rId32"/>
    <p:sldId id="407" r:id="rId33"/>
    <p:sldId id="408" r:id="rId34"/>
    <p:sldId id="409" r:id="rId35"/>
    <p:sldId id="410" r:id="rId36"/>
    <p:sldId id="411" r:id="rId37"/>
    <p:sldId id="412" r:id="rId38"/>
    <p:sldId id="413" r:id="rId39"/>
    <p:sldId id="414" r:id="rId40"/>
    <p:sldId id="415" r:id="rId41"/>
    <p:sldId id="364" r:id="rId42"/>
    <p:sldId id="365" r:id="rId43"/>
    <p:sldId id="366" r:id="rId44"/>
    <p:sldId id="367" r:id="rId45"/>
    <p:sldId id="561" r:id="rId46"/>
    <p:sldId id="368" r:id="rId47"/>
    <p:sldId id="369" r:id="rId48"/>
    <p:sldId id="370" r:id="rId49"/>
    <p:sldId id="371" r:id="rId50"/>
    <p:sldId id="372" r:id="rId51"/>
    <p:sldId id="373" r:id="rId52"/>
    <p:sldId id="374" r:id="rId53"/>
    <p:sldId id="375" r:id="rId54"/>
    <p:sldId id="376" r:id="rId55"/>
    <p:sldId id="377" r:id="rId56"/>
    <p:sldId id="378" r:id="rId57"/>
    <p:sldId id="379" r:id="rId58"/>
    <p:sldId id="380" r:id="rId59"/>
    <p:sldId id="280" r:id="rId60"/>
    <p:sldId id="381" r:id="rId61"/>
    <p:sldId id="388" r:id="rId62"/>
    <p:sldId id="382" r:id="rId63"/>
    <p:sldId id="383" r:id="rId64"/>
    <p:sldId id="389" r:id="rId65"/>
    <p:sldId id="390" r:id="rId66"/>
    <p:sldId id="391" r:id="rId67"/>
    <p:sldId id="392" r:id="rId68"/>
    <p:sldId id="384" r:id="rId69"/>
    <p:sldId id="385" r:id="rId70"/>
    <p:sldId id="386" r:id="rId71"/>
    <p:sldId id="393" r:id="rId72"/>
    <p:sldId id="394" r:id="rId73"/>
    <p:sldId id="395" r:id="rId74"/>
    <p:sldId id="387" r:id="rId75"/>
    <p:sldId id="281" r:id="rId76"/>
    <p:sldId id="396" r:id="rId77"/>
    <p:sldId id="397" r:id="rId78"/>
    <p:sldId id="283" r:id="rId79"/>
    <p:sldId id="287" r:id="rId80"/>
    <p:sldId id="288" r:id="rId81"/>
    <p:sldId id="289" r:id="rId82"/>
    <p:sldId id="290" r:id="rId83"/>
    <p:sldId id="291" r:id="rId84"/>
    <p:sldId id="360" r:id="rId85"/>
    <p:sldId id="292" r:id="rId86"/>
    <p:sldId id="422" r:id="rId87"/>
    <p:sldId id="425" r:id="rId88"/>
    <p:sldId id="428" r:id="rId89"/>
  </p:sldIdLst>
  <p:sldSz cx="9144000" cy="6858000" type="screen4x3"/>
  <p:notesSz cx="6858000" cy="9144000"/>
  <p:custDataLst>
    <p:tags r:id="rId93"/>
  </p:custDataLst>
  <p:defaultTextStyle>
    <a:defPPr>
      <a:defRPr lang="ru-RU"/>
    </a:defPPr>
    <a:lvl1pPr marL="0" lvl="0" indent="0" algn="l" defTabSz="914400" rtl="0" eaLnBrk="1" fontAlgn="base" latinLnBrk="0" hangingPunct="1">
      <a:lnSpc>
        <a:spcPct val="100000"/>
      </a:lnSpc>
      <a:spcBef>
        <a:spcPct val="0"/>
      </a:spcBef>
      <a:spcAft>
        <a:spcPct val="0"/>
      </a:spcAft>
      <a:buSzPct val="100000"/>
      <a:buNone/>
      <a:defRPr b="0" i="0" u="none" kern="1200">
        <a:solidFill>
          <a:schemeClr val="tx1"/>
        </a:solidFill>
        <a:latin typeface="Garamond"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SzPct val="100000"/>
      <a:buFontTx/>
      <a:buNone/>
      <a:defRPr sz="1800" b="0" i="0" u="none" kern="1200">
        <a:solidFill>
          <a:schemeClr val="tx1"/>
        </a:solidFill>
        <a:latin typeface="Garamond"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SzPct val="100000"/>
      <a:buFontTx/>
      <a:buNone/>
      <a:defRPr sz="1800" b="0" i="0" u="none" kern="1200">
        <a:solidFill>
          <a:schemeClr val="tx1"/>
        </a:solidFill>
        <a:latin typeface="Garamond"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SzPct val="100000"/>
      <a:buFontTx/>
      <a:buNone/>
      <a:defRPr sz="1800" b="0" i="0" u="none" kern="1200">
        <a:solidFill>
          <a:schemeClr val="tx1"/>
        </a:solidFill>
        <a:latin typeface="Garamond"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SzPct val="100000"/>
      <a:buFontTx/>
      <a:buNone/>
      <a:defRPr sz="1800" b="0" i="0" u="none" kern="1200">
        <a:solidFill>
          <a:schemeClr val="tx1"/>
        </a:solidFill>
        <a:latin typeface="Garamond"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ClrTx/>
      <a:buSzPct val="100000"/>
      <a:buFontTx/>
      <a:buNone/>
      <a:defRPr sz="1800" b="0" i="0" u="none" kern="1200">
        <a:solidFill>
          <a:schemeClr val="tx1"/>
        </a:solidFill>
        <a:latin typeface="Garamond"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ClrTx/>
      <a:buSzPct val="100000"/>
      <a:buFontTx/>
      <a:buNone/>
      <a:defRPr sz="1800" b="0" i="0" u="none" kern="1200">
        <a:solidFill>
          <a:schemeClr val="tx1"/>
        </a:solidFill>
        <a:latin typeface="Garamond"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ClrTx/>
      <a:buSzPct val="100000"/>
      <a:buFontTx/>
      <a:buNone/>
      <a:defRPr sz="1800" b="0" i="0" u="none" kern="1200">
        <a:solidFill>
          <a:schemeClr val="tx1"/>
        </a:solidFill>
        <a:latin typeface="Garamond"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ClrTx/>
      <a:buSzPct val="100000"/>
      <a:buFontTx/>
      <a:buNone/>
      <a:defRPr sz="1800" b="0" i="0" u="none" kern="1200">
        <a:solidFill>
          <a:schemeClr val="tx1"/>
        </a:solidFill>
        <a:latin typeface="Garamond"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76" d="100"/>
          <a:sy n="76" d="100"/>
        </p:scale>
        <p:origin x="-102" y="-26"/>
      </p:cViewPr>
      <p:guideLst>
        <p:guide orient="horz" pos="2160"/>
        <p:guide pos="287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3" Type="http://schemas.openxmlformats.org/officeDocument/2006/relationships/tags" Target="tags/tag5.xml"/><Relationship Id="rId92" Type="http://schemas.openxmlformats.org/officeDocument/2006/relationships/tableStyles" Target="tableStyles.xml"/><Relationship Id="rId91" Type="http://schemas.openxmlformats.org/officeDocument/2006/relationships/viewProps" Target="viewProps.xml"/><Relationship Id="rId90" Type="http://schemas.openxmlformats.org/officeDocument/2006/relationships/presProps" Target="presProps.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en-US" altLang="zh-CN"/>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p:nvPr>
            <p:ph type="dt" sz="half"/>
          </p:nvPr>
        </p:nvSpPr>
        <p:spPr>
          <a:xfrm>
            <a:off x="457200" y="6251575"/>
            <a:ext cx="2133600" cy="476250"/>
          </a:xfrm>
          <a:prstGeom prst="rect">
            <a:avLst/>
          </a:prstGeom>
          <a:noFill/>
          <a:ln w="9525">
            <a:noFill/>
          </a:ln>
        </p:spPr>
        <p:txBody>
          <a:bodyPr anchor="b"/>
          <a:lstStyle>
            <a:lvl1pPr marL="0" indent="0" algn="l" fontAlgn="base">
              <a:buFont typeface="Garamond" pitchFamily="18" charset="0"/>
              <a:defRPr sz="12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endParaRPr lang="en-US" altLang="zh-CN"/>
          </a:p>
        </p:txBody>
      </p:sp>
      <p:sp>
        <p:nvSpPr>
          <p:cNvPr id="1027" name="Rectangle 3"/>
          <p:cNvSpPr/>
          <p:nvPr>
            <p:ph type="sldNum" sz="quarter" idx="1"/>
          </p:nvPr>
        </p:nvSpPr>
        <p:spPr>
          <a:xfrm>
            <a:off x="6553200" y="6248400"/>
            <a:ext cx="2133600" cy="476250"/>
          </a:xfrm>
          <a:prstGeom prst="rect">
            <a:avLst/>
          </a:prstGeom>
          <a:noFill/>
          <a:ln w="9525">
            <a:noFill/>
          </a:ln>
        </p:spPr>
        <p:txBody>
          <a:bodyPr anchor="b"/>
          <a:lstStyle>
            <a:lvl1pPr marL="0" indent="0" algn="r" fontAlgn="base">
              <a:buFont typeface="Garamond" pitchFamily="18" charset="0"/>
              <a:defRPr sz="12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grpSp>
        <p:nvGrpSpPr>
          <p:cNvPr id="1028" name="组合 1027"/>
          <p:cNvGrpSpPr/>
          <p:nvPr/>
        </p:nvGrpSpPr>
        <p:grpSpPr>
          <a:xfrm>
            <a:off x="0" y="0"/>
            <a:ext cx="9140825" cy="6850063"/>
            <a:chOff x="0" y="0"/>
            <a:chExt cx="5758" cy="4315"/>
          </a:xfrm>
        </p:grpSpPr>
        <p:grpSp>
          <p:nvGrpSpPr>
            <p:cNvPr id="1029" name="组合 1028"/>
            <p:cNvGrpSpPr/>
            <p:nvPr/>
          </p:nvGrpSpPr>
          <p:grpSpPr>
            <a:xfrm>
              <a:off x="1728" y="2230"/>
              <a:ext cx="4027" cy="2085"/>
              <a:chOff x="1728" y="2230"/>
              <a:chExt cx="4027" cy="2085"/>
            </a:xfrm>
          </p:grpSpPr>
          <p:sp>
            <p:nvSpPr>
              <p:cNvPr id="1030" name="Freeform 6"/>
              <p:cNvSpPr/>
              <p:nvPr/>
            </p:nvSpPr>
            <p:spPr>
              <a:xfrm>
                <a:off x="1728" y="2644"/>
                <a:ext cx="2882" cy="1671"/>
              </a:xfrm>
              <a:gradFill rotWithShape="0">
                <a:gsLst>
                  <a:gs pos="0">
                    <a:srgbClr val="003399"/>
                  </a:gs>
                  <a:gs pos="100000">
                    <a:srgbClr val="002E8B"/>
                  </a:gs>
                </a:gsLst>
                <a:lin ang="0"/>
                <a:tileRect/>
              </a:gradFill>
              <a:ln w="9525">
                <a:noFill/>
              </a:ln>
            </p:spPr>
            <p:txBody>
              <a:bodyPr/>
              <a:p>
                <a:endParaRPr lang="zh-CN" altLang="en-US"/>
              </a:p>
            </p:txBody>
          </p:sp>
          <p:sp>
            <p:nvSpPr>
              <p:cNvPr id="1031" name="Freeform 7"/>
              <p:cNvSpPr/>
              <p:nvPr/>
            </p:nvSpPr>
            <p:spPr>
              <a:xfrm>
                <a:off x="4170" y="2671"/>
                <a:ext cx="1259" cy="811"/>
              </a:xfrm>
              <a:gradFill rotWithShape="0">
                <a:gsLst>
                  <a:gs pos="0">
                    <a:srgbClr val="003399"/>
                  </a:gs>
                  <a:gs pos="100000">
                    <a:srgbClr val="002E8B"/>
                  </a:gs>
                </a:gsLst>
                <a:lin ang="2700000"/>
                <a:tileRect/>
              </a:gradFill>
              <a:ln w="9525">
                <a:noFill/>
              </a:ln>
            </p:spPr>
            <p:txBody>
              <a:bodyPr/>
              <a:p>
                <a:endParaRPr lang="zh-CN" altLang="en-US"/>
              </a:p>
            </p:txBody>
          </p:sp>
          <p:sp>
            <p:nvSpPr>
              <p:cNvPr id="1032" name="Freeform 8"/>
              <p:cNvSpPr/>
              <p:nvPr/>
            </p:nvSpPr>
            <p:spPr>
              <a:xfrm>
                <a:off x="2900" y="3346"/>
                <a:ext cx="2849" cy="969"/>
              </a:xfrm>
              <a:gradFill rotWithShape="0">
                <a:gsLst>
                  <a:gs pos="0">
                    <a:srgbClr val="002A7D"/>
                  </a:gs>
                  <a:gs pos="100000">
                    <a:srgbClr val="003399"/>
                  </a:gs>
                </a:gsLst>
                <a:lin ang="5400000"/>
                <a:tileRect/>
              </a:gradFill>
              <a:ln w="9525">
                <a:noFill/>
              </a:ln>
            </p:spPr>
            <p:txBody>
              <a:bodyPr/>
              <a:p>
                <a:endParaRPr lang="zh-CN" altLang="en-US"/>
              </a:p>
            </p:txBody>
          </p:sp>
          <p:sp>
            <p:nvSpPr>
              <p:cNvPr id="1033" name="Freeform 9"/>
              <p:cNvSpPr/>
              <p:nvPr/>
            </p:nvSpPr>
            <p:spPr>
              <a:xfrm>
                <a:off x="2748" y="2230"/>
                <a:ext cx="3007" cy="2085"/>
              </a:xfrm>
              <a:solidFill>
                <a:srgbClr val="003399"/>
              </a:solidFill>
              <a:ln w="9525">
                <a:noFill/>
              </a:ln>
            </p:spPr>
            <p:txBody>
              <a:bodyPr/>
              <a:p>
                <a:endParaRPr lang="zh-CN" altLang="en-US"/>
              </a:p>
            </p:txBody>
          </p:sp>
          <p:sp>
            <p:nvSpPr>
              <p:cNvPr id="1034" name="Freeform 10"/>
              <p:cNvSpPr/>
              <p:nvPr/>
            </p:nvSpPr>
            <p:spPr>
              <a:xfrm>
                <a:off x="4501" y="2317"/>
                <a:ext cx="1248" cy="539"/>
              </a:xfrm>
              <a:gradFill rotWithShape="0">
                <a:gsLst>
                  <a:gs pos="0">
                    <a:srgbClr val="002D86"/>
                  </a:gs>
                  <a:gs pos="100000">
                    <a:srgbClr val="003399"/>
                  </a:gs>
                </a:gsLst>
                <a:lin ang="2700000"/>
                <a:tileRect/>
              </a:gradFill>
              <a:ln w="9525">
                <a:noFill/>
              </a:ln>
            </p:spPr>
            <p:txBody>
              <a:bodyPr/>
              <a:p>
                <a:endParaRPr lang="zh-CN" altLang="en-US"/>
              </a:p>
            </p:txBody>
          </p:sp>
        </p:grpSp>
        <p:sp>
          <p:nvSpPr>
            <p:cNvPr id="1035" name="Freeform 11"/>
            <p:cNvSpPr/>
            <p:nvPr/>
          </p:nvSpPr>
          <p:spPr>
            <a:xfrm>
              <a:off x="3322" y="1341"/>
              <a:ext cx="1825" cy="1537"/>
            </a:xfrm>
            <a:gradFill rotWithShape="0">
              <a:gsLst>
                <a:gs pos="0">
                  <a:srgbClr val="002B82"/>
                </a:gs>
                <a:gs pos="100000">
                  <a:srgbClr val="003399"/>
                </a:gs>
              </a:gsLst>
              <a:lin ang="2700000"/>
              <a:tileRect/>
            </a:gradFill>
            <a:ln w="9525">
              <a:noFill/>
            </a:ln>
          </p:spPr>
          <p:txBody>
            <a:bodyPr/>
            <a:p>
              <a:endParaRPr lang="zh-CN" altLang="en-US"/>
            </a:p>
          </p:txBody>
        </p:sp>
        <p:sp>
          <p:nvSpPr>
            <p:cNvPr id="1036" name="Freeform 12"/>
            <p:cNvSpPr/>
            <p:nvPr/>
          </p:nvSpPr>
          <p:spPr>
            <a:xfrm>
              <a:off x="0" y="0"/>
              <a:ext cx="5758" cy="1776"/>
            </a:xfrm>
            <a:gradFill rotWithShape="0">
              <a:gsLst>
                <a:gs pos="0">
                  <a:srgbClr val="000514"/>
                </a:gs>
                <a:gs pos="100000">
                  <a:srgbClr val="003399"/>
                </a:gs>
              </a:gsLst>
              <a:lin ang="5400000"/>
              <a:tileRect/>
            </a:gradFill>
            <a:ln w="9525">
              <a:noFill/>
            </a:ln>
          </p:spPr>
          <p:txBody>
            <a:bodyPr/>
            <a:p>
              <a:endParaRPr lang="zh-CN" altLang="en-US"/>
            </a:p>
          </p:txBody>
        </p:sp>
      </p:grpSp>
      <p:sp>
        <p:nvSpPr>
          <p:cNvPr id="1037" name="Rectangle 13"/>
          <p:cNvSpPr/>
          <p:nvPr>
            <p:ph type="title" idx="2"/>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38" name="Rectangle 14"/>
          <p:cNvSpPr/>
          <p:nvPr>
            <p:ph type="ftr" sz="quarter" idx="3"/>
          </p:nvPr>
        </p:nvSpPr>
        <p:spPr>
          <a:xfrm>
            <a:off x="3124200" y="6248400"/>
            <a:ext cx="2895600" cy="476250"/>
          </a:xfrm>
          <a:prstGeom prst="rect">
            <a:avLst/>
          </a:prstGeom>
          <a:noFill/>
          <a:ln w="9525">
            <a:noFill/>
          </a:ln>
        </p:spPr>
        <p:txBody>
          <a:bodyPr anchor="b"/>
          <a:lstStyle>
            <a:lvl1pPr marL="0" indent="0" algn="ctr" fontAlgn="base">
              <a:buFont typeface="Garamond" pitchFamily="18" charset="0"/>
              <a:defRPr sz="12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endParaRPr lang="en-US" altLang="zh-CN"/>
          </a:p>
        </p:txBody>
      </p:sp>
      <p:sp>
        <p:nvSpPr>
          <p:cNvPr id="1039" name="Rectangle 15"/>
          <p:cNvSpPr/>
          <p:nvPr>
            <p:ph type="body" idx="4"/>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pic>
        <p:nvPicPr>
          <p:cNvPr id="2" name="图片 1" descr="1611799847(1)"/>
          <p:cNvPicPr>
            <a:picLocks noChangeAspect="1"/>
          </p:cNvPicPr>
          <p:nvPr userDrawn="1"/>
        </p:nvPicPr>
        <p:blipFill>
          <a:blip r:embed="rId12"/>
          <a:stretch>
            <a:fillRect/>
          </a:stretch>
        </p:blipFill>
        <p:spPr>
          <a:xfrm>
            <a:off x="8555355" y="0"/>
            <a:ext cx="571500" cy="523875"/>
          </a:xfrm>
          <a:prstGeom prst="rect">
            <a:avLst/>
          </a:prstGeom>
        </p:spPr>
      </p:pic>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marL="0" lvl="0" indent="0" algn="ctr" defTabSz="914400" rtl="0" eaLnBrk="0" fontAlgn="base" hangingPunct="0">
        <a:lnSpc>
          <a:spcPct val="100000"/>
        </a:lnSpc>
        <a:spcBef>
          <a:spcPct val="0"/>
        </a:spcBef>
        <a:spcAft>
          <a:spcPct val="0"/>
        </a:spcAft>
        <a:buSzPct val="100000"/>
        <a:buNone/>
        <a:defRPr sz="4400" b="1" i="0" u="none" kern="1200">
          <a:solidFill>
            <a:schemeClr val="tx2"/>
          </a:solidFill>
          <a:effectLst>
            <a:outerShdw blurRad="38100" dist="38100" dir="2700000">
              <a:srgbClr val="000000"/>
            </a:outerShdw>
          </a:effectLst>
          <a:latin typeface="+mj-lt"/>
          <a:ea typeface="+mj-ea"/>
          <a:cs typeface="+mj-cs"/>
        </a:defRPr>
      </a:lvl1pPr>
      <a:lvl2pPr marL="0" lvl="1"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2pPr>
      <a:lvl3pPr marL="0" lvl="2"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3pPr>
      <a:lvl4pPr marL="0" lvl="3"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4pPr>
      <a:lvl5pPr marL="0" lvl="4"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3200" b="0" i="0" u="none" kern="1200">
          <a:solidFill>
            <a:schemeClr val="tx1"/>
          </a:solidFill>
          <a:effectLst>
            <a:outerShdw blurRad="38100" dist="38100" dir="2700000">
              <a:srgbClr val="000000"/>
            </a:outerShdw>
          </a:effectLst>
          <a:latin typeface="+mn-lt"/>
          <a:ea typeface="+mn-ea"/>
          <a:cs typeface="+mn-cs"/>
        </a:defRPr>
      </a:lvl1pPr>
      <a:lvl2pPr marL="742950" lvl="1" indent="-28575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n"/>
        <a:defRPr sz="28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2pPr>
      <a:lvl3pPr marL="1143000" lvl="2" indent="-228600" algn="l" defTabSz="914400" rtl="0" eaLnBrk="0" fontAlgn="base" hangingPunct="0">
        <a:lnSpc>
          <a:spcPct val="100000"/>
        </a:lnSpc>
        <a:spcBef>
          <a:spcPct val="20000"/>
        </a:spcBef>
        <a:spcAft>
          <a:spcPct val="0"/>
        </a:spcAft>
        <a:buClr>
          <a:schemeClr val="tx2"/>
        </a:buClr>
        <a:buSzPct val="70000"/>
        <a:buFont typeface="Wingdings" panose="05000000000000000000" pitchFamily="2" charset="2"/>
        <a:buChar char="n"/>
        <a:defRPr sz="24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3pPr>
      <a:lvl4pPr marL="1600200" lvl="3"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4pPr>
      <a:lvl5pPr marL="2057400" lvl="4"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42" name="组合 1041"/>
          <p:cNvGrpSpPr/>
          <p:nvPr/>
        </p:nvGrpSpPr>
        <p:grpSpPr>
          <a:xfrm>
            <a:off x="0" y="0"/>
            <a:ext cx="9140825" cy="6850063"/>
            <a:chOff x="0" y="0"/>
            <a:chExt cx="5758" cy="4315"/>
          </a:xfrm>
        </p:grpSpPr>
        <p:grpSp>
          <p:nvGrpSpPr>
            <p:cNvPr id="1043" name="组合 1042"/>
            <p:cNvGrpSpPr/>
            <p:nvPr/>
          </p:nvGrpSpPr>
          <p:grpSpPr>
            <a:xfrm>
              <a:off x="1728" y="2230"/>
              <a:ext cx="4027" cy="2085"/>
              <a:chOff x="1728" y="2230"/>
              <a:chExt cx="4027" cy="2085"/>
            </a:xfrm>
          </p:grpSpPr>
          <p:sp>
            <p:nvSpPr>
              <p:cNvPr id="1044" name="Freeform 4"/>
              <p:cNvSpPr/>
              <p:nvPr/>
            </p:nvSpPr>
            <p:spPr>
              <a:xfrm>
                <a:off x="1728" y="2644"/>
                <a:ext cx="2882" cy="1671"/>
              </a:xfrm>
              <a:gradFill rotWithShape="0">
                <a:gsLst>
                  <a:gs pos="0">
                    <a:srgbClr val="003399"/>
                  </a:gs>
                  <a:gs pos="100000">
                    <a:srgbClr val="002E8B"/>
                  </a:gs>
                </a:gsLst>
                <a:lin ang="0"/>
                <a:tileRect/>
              </a:gradFill>
              <a:ln w="9525">
                <a:noFill/>
              </a:ln>
            </p:spPr>
            <p:txBody>
              <a:bodyPr/>
              <a:p>
                <a:endParaRPr lang="zh-CN" altLang="en-US"/>
              </a:p>
            </p:txBody>
          </p:sp>
          <p:sp>
            <p:nvSpPr>
              <p:cNvPr id="1045" name="Freeform 5"/>
              <p:cNvSpPr/>
              <p:nvPr/>
            </p:nvSpPr>
            <p:spPr>
              <a:xfrm>
                <a:off x="4170" y="2671"/>
                <a:ext cx="1259" cy="811"/>
              </a:xfrm>
              <a:gradFill rotWithShape="0">
                <a:gsLst>
                  <a:gs pos="0">
                    <a:srgbClr val="003399"/>
                  </a:gs>
                  <a:gs pos="100000">
                    <a:srgbClr val="002E8B"/>
                  </a:gs>
                </a:gsLst>
                <a:lin ang="2700000"/>
                <a:tileRect/>
              </a:gradFill>
              <a:ln w="9525">
                <a:noFill/>
              </a:ln>
            </p:spPr>
            <p:txBody>
              <a:bodyPr/>
              <a:p>
                <a:endParaRPr lang="zh-CN" altLang="en-US"/>
              </a:p>
            </p:txBody>
          </p:sp>
          <p:sp>
            <p:nvSpPr>
              <p:cNvPr id="1046" name="Freeform 6"/>
              <p:cNvSpPr/>
              <p:nvPr/>
            </p:nvSpPr>
            <p:spPr>
              <a:xfrm>
                <a:off x="2900" y="3346"/>
                <a:ext cx="2849" cy="969"/>
              </a:xfrm>
              <a:gradFill rotWithShape="0">
                <a:gsLst>
                  <a:gs pos="0">
                    <a:srgbClr val="002A7D"/>
                  </a:gs>
                  <a:gs pos="100000">
                    <a:srgbClr val="003399"/>
                  </a:gs>
                </a:gsLst>
                <a:lin ang="5400000"/>
                <a:tileRect/>
              </a:gradFill>
              <a:ln w="9525">
                <a:noFill/>
              </a:ln>
            </p:spPr>
            <p:txBody>
              <a:bodyPr/>
              <a:p>
                <a:endParaRPr lang="zh-CN" altLang="en-US"/>
              </a:p>
            </p:txBody>
          </p:sp>
          <p:sp>
            <p:nvSpPr>
              <p:cNvPr id="1047" name="Freeform 7"/>
              <p:cNvSpPr/>
              <p:nvPr/>
            </p:nvSpPr>
            <p:spPr>
              <a:xfrm>
                <a:off x="2748" y="2230"/>
                <a:ext cx="3007" cy="2085"/>
              </a:xfrm>
              <a:solidFill>
                <a:srgbClr val="003399"/>
              </a:solidFill>
              <a:ln w="9525">
                <a:noFill/>
              </a:ln>
            </p:spPr>
            <p:txBody>
              <a:bodyPr/>
              <a:p>
                <a:endParaRPr lang="zh-CN" altLang="en-US"/>
              </a:p>
            </p:txBody>
          </p:sp>
          <p:sp>
            <p:nvSpPr>
              <p:cNvPr id="1048" name="Freeform 8"/>
              <p:cNvSpPr/>
              <p:nvPr/>
            </p:nvSpPr>
            <p:spPr>
              <a:xfrm>
                <a:off x="4501" y="2317"/>
                <a:ext cx="1248" cy="539"/>
              </a:xfrm>
              <a:gradFill rotWithShape="0">
                <a:gsLst>
                  <a:gs pos="0">
                    <a:srgbClr val="002D86"/>
                  </a:gs>
                  <a:gs pos="100000">
                    <a:srgbClr val="003399"/>
                  </a:gs>
                </a:gsLst>
                <a:lin ang="2700000"/>
                <a:tileRect/>
              </a:gradFill>
              <a:ln w="9525">
                <a:noFill/>
              </a:ln>
            </p:spPr>
            <p:txBody>
              <a:bodyPr/>
              <a:p>
                <a:endParaRPr lang="zh-CN" altLang="en-US"/>
              </a:p>
            </p:txBody>
          </p:sp>
        </p:grpSp>
        <p:sp>
          <p:nvSpPr>
            <p:cNvPr id="1049" name="Freeform 9"/>
            <p:cNvSpPr/>
            <p:nvPr/>
          </p:nvSpPr>
          <p:spPr>
            <a:xfrm>
              <a:off x="3322" y="1341"/>
              <a:ext cx="1825" cy="1537"/>
            </a:xfrm>
            <a:gradFill rotWithShape="0">
              <a:gsLst>
                <a:gs pos="0">
                  <a:srgbClr val="002B82"/>
                </a:gs>
                <a:gs pos="100000">
                  <a:srgbClr val="003399"/>
                </a:gs>
              </a:gsLst>
              <a:lin ang="2700000"/>
              <a:tileRect/>
            </a:gradFill>
            <a:ln w="9525">
              <a:noFill/>
            </a:ln>
          </p:spPr>
          <p:txBody>
            <a:bodyPr/>
            <a:p>
              <a:endParaRPr lang="zh-CN" altLang="en-US"/>
            </a:p>
          </p:txBody>
        </p:sp>
        <p:sp>
          <p:nvSpPr>
            <p:cNvPr id="1050" name="Freeform 10"/>
            <p:cNvSpPr/>
            <p:nvPr/>
          </p:nvSpPr>
          <p:spPr>
            <a:xfrm>
              <a:off x="0" y="0"/>
              <a:ext cx="5758" cy="1776"/>
            </a:xfrm>
            <a:gradFill rotWithShape="0">
              <a:gsLst>
                <a:gs pos="0">
                  <a:srgbClr val="000514"/>
                </a:gs>
                <a:gs pos="100000">
                  <a:srgbClr val="003399"/>
                </a:gs>
              </a:gsLst>
              <a:lin ang="5400000"/>
              <a:tileRect/>
            </a:gradFill>
            <a:ln w="9525">
              <a:noFill/>
            </a:ln>
          </p:spPr>
          <p:txBody>
            <a:bodyPr/>
            <a:p>
              <a:endParaRPr lang="zh-CN" altLang="en-US"/>
            </a:p>
          </p:txBody>
        </p:sp>
      </p:grpSp>
      <p:sp>
        <p:nvSpPr>
          <p:cNvPr id="1051" name="Rectangle 13"/>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52" name="Rectangle 15"/>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53" name="Rectangle 13"/>
          <p:cNvSpPr/>
          <p:nvPr>
            <p:ph type="dt" sz="quarter" idx="2"/>
          </p:nvPr>
        </p:nvSpPr>
        <p:spPr>
          <a:xfrm>
            <a:off x="457200" y="6248400"/>
            <a:ext cx="2133600" cy="476250"/>
          </a:xfrm>
          <a:prstGeom prst="rect">
            <a:avLst/>
          </a:prstGeom>
          <a:noFill/>
          <a:ln w="9525">
            <a:noFill/>
          </a:ln>
        </p:spPr>
        <p:txBody>
          <a:bodyPr anchor="b"/>
          <a:lstStyle>
            <a:lvl1pPr marL="0" indent="0" algn="l" fontAlgn="base">
              <a:buFont typeface="Garamond" pitchFamily="18" charset="0"/>
              <a:defRPr sz="12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endParaRPr lang="en-US" altLang="zh-CN"/>
          </a:p>
        </p:txBody>
      </p:sp>
      <p:sp>
        <p:nvSpPr>
          <p:cNvPr id="1054" name="Rectangle 14"/>
          <p:cNvSpPr/>
          <p:nvPr>
            <p:ph type="ftr" sz="quarter" idx="3"/>
          </p:nvPr>
        </p:nvSpPr>
        <p:spPr>
          <a:xfrm>
            <a:off x="3124200" y="6251575"/>
            <a:ext cx="2895600" cy="476250"/>
          </a:xfrm>
          <a:prstGeom prst="rect">
            <a:avLst/>
          </a:prstGeom>
          <a:noFill/>
          <a:ln w="9525">
            <a:noFill/>
          </a:ln>
        </p:spPr>
        <p:txBody>
          <a:bodyPr anchor="b"/>
          <a:lstStyle>
            <a:lvl1pPr marL="0" indent="0" algn="ctr" fontAlgn="base">
              <a:buFont typeface="Garamond" pitchFamily="18" charset="0"/>
              <a:defRPr sz="12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endParaRPr lang="en-US" altLang="zh-CN"/>
          </a:p>
        </p:txBody>
      </p:sp>
      <p:sp>
        <p:nvSpPr>
          <p:cNvPr id="1055" name="Rectangle 15"/>
          <p:cNvSpPr/>
          <p:nvPr>
            <p:ph type="sldNum" sz="quarter" idx="4"/>
          </p:nvPr>
        </p:nvSpPr>
        <p:spPr>
          <a:xfrm>
            <a:off x="6553200" y="6254750"/>
            <a:ext cx="2133600" cy="476250"/>
          </a:xfrm>
          <a:prstGeom prst="rect">
            <a:avLst/>
          </a:prstGeom>
          <a:noFill/>
          <a:ln w="9525">
            <a:noFill/>
          </a:ln>
        </p:spPr>
        <p:txBody>
          <a:bodyPr anchor="b"/>
          <a:lstStyle>
            <a:lvl1pPr marL="0" indent="0" algn="r" fontAlgn="base">
              <a:buFont typeface="Garamond" pitchFamily="18" charset="0"/>
              <a:defRPr sz="1200">
                <a:solidFill>
                  <a:schemeClr val="tx1"/>
                </a:solidFill>
                <a:latin typeface="Arial" panose="020B0604020202020204" pitchFamily="34" charset="0"/>
                <a:ea typeface="宋体" panose="02010600030101010101" pitchFamily="2" charset="-122"/>
              </a:defRPr>
            </a:lvl1pPr>
          </a:lstStyle>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marL="0" lvl="0" indent="0" algn="ctr" defTabSz="914400" rtl="0" eaLnBrk="0" fontAlgn="base" hangingPunct="0">
        <a:lnSpc>
          <a:spcPct val="100000"/>
        </a:lnSpc>
        <a:spcBef>
          <a:spcPct val="0"/>
        </a:spcBef>
        <a:spcAft>
          <a:spcPct val="0"/>
        </a:spcAft>
        <a:buSzPct val="100000"/>
        <a:buNone/>
        <a:defRPr sz="4400" b="1" i="0" u="none" kern="1200">
          <a:solidFill>
            <a:schemeClr val="tx2"/>
          </a:solidFill>
          <a:effectLst>
            <a:outerShdw blurRad="38100" dist="38100" dir="2700000">
              <a:srgbClr val="000000"/>
            </a:outerShdw>
          </a:effectLst>
          <a:latin typeface="+mj-lt"/>
          <a:ea typeface="+mj-ea"/>
          <a:cs typeface="+mj-cs"/>
        </a:defRPr>
      </a:lvl1pPr>
      <a:lvl2pPr marL="0" lvl="1"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2pPr>
      <a:lvl3pPr marL="0" lvl="2"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3pPr>
      <a:lvl4pPr marL="0" lvl="3"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4pPr>
      <a:lvl5pPr marL="0" lvl="4" indent="0" algn="ctr" defTabSz="914400" rtl="0" eaLnBrk="0" fontAlgn="base" hangingPunct="0">
        <a:lnSpc>
          <a:spcPct val="100000"/>
        </a:lnSpc>
        <a:spcBef>
          <a:spcPct val="0"/>
        </a:spcBef>
        <a:spcAft>
          <a:spcPct val="0"/>
        </a:spcAft>
        <a:buClrTx/>
        <a:buSzPct val="100000"/>
        <a:buFontTx/>
        <a:buNone/>
        <a:defRPr sz="4400" b="1" i="0" u="none" kern="1200">
          <a:solidFill>
            <a:schemeClr val="tx2"/>
          </a:solidFill>
          <a:effectLst>
            <a:outerShdw blurRad="38100" dist="38100" dir="2700000">
              <a:srgbClr val="000000"/>
            </a:outerShdw>
          </a:effectLst>
          <a:latin typeface="Garamond" pitchFamily="18"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3200" b="0" i="0" u="none" kern="1200">
          <a:solidFill>
            <a:schemeClr val="tx1"/>
          </a:solidFill>
          <a:effectLst>
            <a:outerShdw blurRad="38100" dist="38100" dir="2700000">
              <a:srgbClr val="000000"/>
            </a:outerShdw>
          </a:effectLst>
          <a:latin typeface="+mn-lt"/>
          <a:ea typeface="+mn-ea"/>
          <a:cs typeface="+mn-cs"/>
        </a:defRPr>
      </a:lvl1pPr>
      <a:lvl2pPr marL="742950" lvl="1" indent="-28575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n"/>
        <a:defRPr sz="28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2pPr>
      <a:lvl3pPr marL="1143000" lvl="2" indent="-228600" algn="l" defTabSz="914400" rtl="0" eaLnBrk="0" fontAlgn="base" hangingPunct="0">
        <a:lnSpc>
          <a:spcPct val="100000"/>
        </a:lnSpc>
        <a:spcBef>
          <a:spcPct val="20000"/>
        </a:spcBef>
        <a:spcAft>
          <a:spcPct val="0"/>
        </a:spcAft>
        <a:buClr>
          <a:schemeClr val="tx2"/>
        </a:buClr>
        <a:buSzPct val="70000"/>
        <a:buFont typeface="Wingdings" panose="05000000000000000000" pitchFamily="2" charset="2"/>
        <a:buChar char="n"/>
        <a:defRPr sz="24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3pPr>
      <a:lvl4pPr marL="1600200" lvl="3" indent="-228600" algn="l" defTabSz="914400" rtl="0" eaLnBrk="0" fontAlgn="base" hangingPunct="0">
        <a:lnSpc>
          <a:spcPct val="100000"/>
        </a:lnSpc>
        <a:spcBef>
          <a:spcPct val="20000"/>
        </a:spcBef>
        <a:spcAft>
          <a:spcPct val="0"/>
        </a:spcAft>
        <a:buClr>
          <a:schemeClr val="accent2"/>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4pPr>
      <a:lvl5pPr marL="2057400" lvl="4"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
          <a:schemeClr val="hlink"/>
        </a:buClr>
        <a:buSzPct val="70000"/>
        <a:buFont typeface="Wingdings" panose="05000000000000000000" pitchFamily="2" charset="2"/>
        <a:buChar char="n"/>
        <a:defRPr sz="2000" b="0" i="0" u="none" kern="1200">
          <a:solidFill>
            <a:schemeClr val="tx1"/>
          </a:solidFill>
          <a:effectLst>
            <a:outerShdw blurRad="38100" dist="38100" dir="2700000">
              <a:srgbClr val="000000"/>
            </a:outerShdw>
          </a:effectLst>
          <a:latin typeface="Garamond"/>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Garamond" pitchFamily="18"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50" name="Rectangle 2"/>
          <p:cNvSpPr/>
          <p:nvPr>
            <p:ph type="ctrTitle" idx="4294967295"/>
          </p:nvPr>
        </p:nvSpPr>
        <p:spPr>
          <a:xfrm>
            <a:off x="685800" y="533400"/>
            <a:ext cx="8077200" cy="3810000"/>
          </a:xfrm>
        </p:spPr>
        <p:txBody>
          <a:bodyPr wrap="square" lIns="91440" tIns="45720" rIns="91440" bIns="45720" anchor="ctr"/>
          <a:lstStyle>
            <a:lvl1pPr marL="0" lvl="0" indent="0" algn="ctr" defTabSz="914400" rtl="0" eaLnBrk="0" fontAlgn="base" latinLnBrk="0" hangingPunct="0">
              <a:lnSpc>
                <a:spcPct val="100000"/>
              </a:lnSpc>
              <a:spcBef>
                <a:spcPct val="0"/>
              </a:spcBef>
              <a:spcAft>
                <a:spcPct val="0"/>
              </a:spcAft>
              <a:buClrTx/>
              <a:buSzPct val="100000"/>
              <a:buFontTx/>
              <a:buNone/>
              <a:defRPr sz="4400" b="1" i="0" u="none">
                <a:solidFill>
                  <a:schemeClr val="tx2"/>
                </a:solidFill>
                <a:latin typeface="Garamond" pitchFamily="18" charset="0"/>
                <a:ea typeface="宋体" panose="02010600030101010101" pitchFamily="2" charset="-122"/>
              </a:defRPr>
            </a:lvl1pPr>
          </a:lstStyle>
          <a:p>
            <a:pPr lvl="0" eaLnBrk="1" hangingPunct="1"/>
            <a:br>
              <a:rPr lang="zh-CN" altLang="en-US" sz="2400">
                <a:solidFill>
                  <a:schemeClr val="tx1"/>
                </a:solidFill>
                <a:ea typeface="微软雅黑" panose="020B0503020204020204" charset="-122"/>
              </a:rPr>
            </a:br>
            <a:r>
              <a:rPr lang="zh-CN" altLang="en-US" sz="2400">
                <a:solidFill>
                  <a:schemeClr val="tx1"/>
                </a:solidFill>
                <a:ea typeface="微软雅黑" panose="020B0503020204020204" charset="-122"/>
              </a:rPr>
              <a:t>        </a:t>
            </a:r>
            <a:br>
              <a:rPr lang="zh-CN" altLang="en-US" sz="2400">
                <a:solidFill>
                  <a:schemeClr val="tx1"/>
                </a:solidFill>
                <a:ea typeface="微软雅黑" panose="020B0503020204020204" charset="-122"/>
              </a:rPr>
            </a:br>
            <a:r>
              <a:rPr lang="zh-CN" altLang="en-US" sz="8000">
                <a:solidFill>
                  <a:schemeClr val="hlink"/>
                </a:solidFill>
                <a:ea typeface="微软雅黑" panose="020B0503020204020204" charset="-122"/>
              </a:rPr>
              <a:t>营销师</a:t>
            </a:r>
            <a:br>
              <a:rPr lang="zh-CN" altLang="en-US" sz="8000">
                <a:solidFill>
                  <a:schemeClr val="hlink"/>
                </a:solidFill>
                <a:ea typeface="微软雅黑" panose="020B0503020204020204" charset="-122"/>
              </a:rPr>
            </a:br>
            <a:br>
              <a:rPr lang="zh-CN" altLang="en-US" sz="4000">
                <a:solidFill>
                  <a:schemeClr val="hlink"/>
                </a:solidFill>
                <a:ea typeface="微软雅黑" panose="020B0503020204020204" charset="-122"/>
              </a:rPr>
            </a:br>
            <a:r>
              <a:rPr lang="zh-CN" altLang="en-US">
                <a:solidFill>
                  <a:schemeClr val="tx1"/>
                </a:solidFill>
                <a:ea typeface="微软雅黑" panose="020B0503020204020204" charset="-122"/>
              </a:rPr>
              <a:t>产品销售</a:t>
            </a:r>
            <a:endParaRPr lang="zh-CN" altLang="en-US">
              <a:solidFill>
                <a:schemeClr val="tx1"/>
              </a:solidFill>
              <a:ea typeface="微软雅黑" panose="020B0503020204020204" charset="-122"/>
            </a:endParaRPr>
          </a:p>
        </p:txBody>
      </p:sp>
      <p:sp>
        <p:nvSpPr>
          <p:cNvPr id="2051" name="Rectangle 3"/>
          <p:cNvSpPr/>
          <p:nvPr>
            <p:ph type="subTitle" idx="4294967295"/>
          </p:nvPr>
        </p:nvSpPr>
        <p:spPr>
          <a:xfrm>
            <a:off x="1295400" y="4724400"/>
            <a:ext cx="6400800" cy="1752600"/>
          </a:xfrm>
        </p:spPr>
        <p:txBody>
          <a:bodyPr wrap="square" lIns="91440" tIns="45720" rIns="91440" bIns="45720" anchor="t"/>
          <a:lstStyle>
            <a:lvl1pPr marL="0" lvl="0" indent="0" algn="ctr"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None/>
              <a:defRPr sz="3200" b="0" i="0" u="none">
                <a:solidFill>
                  <a:schemeClr val="tx1"/>
                </a:solidFill>
                <a:latin typeface="Garamond" pitchFamily="18" charset="0"/>
                <a:ea typeface="宋体" panose="02010600030101010101" pitchFamily="2" charset="-122"/>
              </a:defRPr>
            </a:lvl1pPr>
            <a:lvl2pPr marL="457200" lvl="1" indent="0" algn="ctr" defTabSz="914400" rtl="0" eaLnBrk="0" fontAlgn="base" latinLnBrk="0" hangingPunct="0">
              <a:lnSpc>
                <a:spcPct val="100000"/>
              </a:lnSpc>
              <a:spcBef>
                <a:spcPct val="20000"/>
              </a:spcBef>
              <a:spcAft>
                <a:spcPct val="0"/>
              </a:spcAft>
              <a:buClr>
                <a:schemeClr val="accent2"/>
              </a:buClr>
              <a:buSzPct val="70000"/>
              <a:buFont typeface="Wingdings" panose="05000000000000000000" pitchFamily="2" charset="2"/>
              <a:buNone/>
              <a:defRPr sz="2800" b="0" i="0" u="none">
                <a:solidFill>
                  <a:schemeClr val="tx1"/>
                </a:solidFill>
                <a:latin typeface="Garamond" pitchFamily="18" charset="0"/>
                <a:ea typeface="宋体" panose="02010600030101010101" pitchFamily="2" charset="-122"/>
              </a:defRPr>
            </a:lvl2pPr>
            <a:lvl3pPr marL="914400" lvl="2" indent="0" algn="ctr" defTabSz="914400" rtl="0" eaLnBrk="0" fontAlgn="base" latinLnBrk="0" hangingPunct="0">
              <a:lnSpc>
                <a:spcPct val="100000"/>
              </a:lnSpc>
              <a:spcBef>
                <a:spcPct val="20000"/>
              </a:spcBef>
              <a:spcAft>
                <a:spcPct val="0"/>
              </a:spcAft>
              <a:buClr>
                <a:schemeClr val="tx2"/>
              </a:buClr>
              <a:buSzPct val="70000"/>
              <a:buFont typeface="Wingdings" panose="05000000000000000000" pitchFamily="2" charset="2"/>
              <a:buNone/>
              <a:defRPr sz="2400" b="0" i="0" u="none">
                <a:solidFill>
                  <a:schemeClr val="tx1"/>
                </a:solidFill>
                <a:latin typeface="Garamond" pitchFamily="18" charset="0"/>
                <a:ea typeface="宋体" panose="02010600030101010101" pitchFamily="2" charset="-122"/>
              </a:defRPr>
            </a:lvl3pPr>
            <a:lvl4pPr marL="1371600" lvl="3" indent="0" algn="ctr" defTabSz="914400" rtl="0" eaLnBrk="0" fontAlgn="base" latinLnBrk="0" hangingPunct="0">
              <a:lnSpc>
                <a:spcPct val="100000"/>
              </a:lnSpc>
              <a:spcBef>
                <a:spcPct val="20000"/>
              </a:spcBef>
              <a:spcAft>
                <a:spcPct val="0"/>
              </a:spcAft>
              <a:buClr>
                <a:schemeClr val="accent2"/>
              </a:buClr>
              <a:buSzPct val="70000"/>
              <a:buFont typeface="Wingdings" panose="05000000000000000000" pitchFamily="2" charset="2"/>
              <a:buNone/>
              <a:defRPr sz="2000" b="0" i="0" u="none">
                <a:solidFill>
                  <a:schemeClr val="tx1"/>
                </a:solidFill>
                <a:latin typeface="Garamond" pitchFamily="18" charset="0"/>
                <a:ea typeface="宋体" panose="02010600030101010101" pitchFamily="2" charset="-122"/>
              </a:defRPr>
            </a:lvl4pPr>
            <a:lvl5pPr marL="1828800" lvl="4" indent="0" algn="ctr"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None/>
              <a:defRPr sz="2000" b="0" i="0" u="none">
                <a:solidFill>
                  <a:schemeClr val="tx1"/>
                </a:solidFill>
                <a:latin typeface="Garamond" pitchFamily="18" charset="0"/>
                <a:ea typeface="宋体" panose="02010600030101010101" pitchFamily="2" charset="-122"/>
              </a:defRPr>
            </a:lvl5pPr>
          </a:lstStyle>
          <a:p>
            <a:pPr marL="0" lvl="0" indent="0" eaLnBrk="1" hangingPunct="1">
              <a:buClr>
                <a:schemeClr val="hlink"/>
              </a:buClr>
              <a:buSzPct val="70000"/>
            </a:pPr>
            <a:endParaRPr lang="zh-CN" altLang="en-US">
              <a:solidFill>
                <a:srgbClr val="FFFF66"/>
              </a:solidFill>
              <a:latin typeface="华文中宋" pitchFamily="2" charset="-122"/>
              <a:ea typeface="微软雅黑" panose="020B0503020204020204" charset="-122"/>
            </a:endParaRPr>
          </a:p>
          <a:p>
            <a:pPr marL="0" lvl="0" indent="0" eaLnBrk="1" hangingPunct="1">
              <a:buClr>
                <a:schemeClr val="hlink"/>
              </a:buClr>
              <a:buSzPct val="70000"/>
            </a:pPr>
            <a:r>
              <a:rPr lang="zh-CN" altLang="en-US" sz="2400">
                <a:solidFill>
                  <a:schemeClr val="tx1"/>
                </a:solidFill>
                <a:effectLst>
                  <a:outerShdw blurRad="38100" dist="19050" dir="2700000" algn="tl" rotWithShape="0">
                    <a:schemeClr val="dk1">
                      <a:alpha val="40000"/>
                    </a:schemeClr>
                  </a:outerShdw>
                </a:effectLst>
                <a:latin typeface="华文中宋" pitchFamily="2" charset="-122"/>
                <a:ea typeface="微软雅黑" panose="020B0503020204020204" charset="-122"/>
              </a:rPr>
              <a:t>老师：匡华敏</a:t>
            </a:r>
            <a:endParaRPr lang="zh-CN" altLang="en-US" sz="2400">
              <a:solidFill>
                <a:schemeClr val="tx1"/>
              </a:solidFill>
              <a:effectLst>
                <a:outerShdw blurRad="38100" dist="19050" dir="2700000" algn="tl" rotWithShape="0">
                  <a:schemeClr val="dk1">
                    <a:alpha val="40000"/>
                  </a:schemeClr>
                </a:outerShdw>
              </a:effectLst>
              <a:latin typeface="华文中宋" pitchFamily="2" charset="-122"/>
              <a:ea typeface="微软雅黑" panose="020B0503020204020204" charset="-122"/>
            </a:endParaRPr>
          </a:p>
        </p:txBody>
      </p:sp>
      <p:pic>
        <p:nvPicPr>
          <p:cNvPr id="4" name="图片 3" descr="1611799847(1)"/>
          <p:cNvPicPr>
            <a:picLocks noChangeAspect="1"/>
          </p:cNvPicPr>
          <p:nvPr/>
        </p:nvPicPr>
        <p:blipFill>
          <a:blip r:embed="rId1"/>
          <a:stretch>
            <a:fillRect/>
          </a:stretch>
        </p:blipFill>
        <p:spPr>
          <a:xfrm>
            <a:off x="8575675" y="9525"/>
            <a:ext cx="571500" cy="5238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54" name="文本框 25"/>
          <p:cNvSpPr/>
          <p:nvPr/>
        </p:nvSpPr>
        <p:spPr>
          <a:xfrm>
            <a:off x="900113" y="2205038"/>
            <a:ext cx="7596187" cy="2124075"/>
          </a:xfrm>
          <a:prstGeom prst="rect">
            <a:avLst/>
          </a:prstGeom>
          <a:noFill/>
          <a:ln w="9525">
            <a:noFill/>
          </a:ln>
        </p:spPr>
        <p:txBody>
          <a:bodyPr/>
          <a:p>
            <a:pPr algn="ctr" eaLnBrk="0" hangingPunct="0"/>
            <a:r>
              <a:rPr lang="zh-CN" altLang="en-US" sz="6000">
                <a:solidFill>
                  <a:srgbClr val="262626"/>
                </a:solidFill>
                <a:latin typeface="微软雅黑" panose="020B0503020204020204" charset="-122"/>
                <a:ea typeface="微软雅黑" panose="020B0503020204020204" charset="-122"/>
              </a:rPr>
              <a:t>整  体  概  述</a:t>
            </a:r>
            <a:endParaRPr lang="zh-CN" altLang="en-US" sz="6000">
              <a:solidFill>
                <a:srgbClr val="262626"/>
              </a:solidFill>
              <a:latin typeface="微软雅黑" panose="020B0503020204020204" charset="-122"/>
              <a:ea typeface="微软雅黑" panose="020B0503020204020204" charset="-122"/>
            </a:endParaRPr>
          </a:p>
          <a:p>
            <a:pPr algn="dist" eaLnBrk="0" hangingPunct="0"/>
            <a:endParaRPr lang="en-US" altLang="zh-CN" sz="2400" b="1">
              <a:solidFill>
                <a:srgbClr val="262626"/>
              </a:solidFill>
              <a:latin typeface="微软雅黑" panose="020B0503020204020204" charset="-122"/>
              <a:ea typeface="微软雅黑" panose="020B0503020204020204" charset="-122"/>
            </a:endParaRPr>
          </a:p>
          <a:p>
            <a:pPr algn="dist" eaLnBrk="0" hangingPunct="0"/>
            <a:r>
              <a:rPr lang="en-US" altLang="zh-CN" sz="2400">
                <a:solidFill>
                  <a:srgbClr val="BFBFBF"/>
                </a:solidFill>
                <a:latin typeface="微软雅黑" panose="020B0503020204020204" charset="-122"/>
                <a:ea typeface="微软雅黑" panose="020B0503020204020204" charset="-122"/>
              </a:rPr>
              <a:t>THE FIRST PART OF THE OVERALL OVERVIEW, PLEASE SUMMARIZE THE CONTENT</a:t>
            </a:r>
            <a:endParaRPr lang="en-US" altLang="zh-CN" sz="2400">
              <a:solidFill>
                <a:srgbClr val="BFBFBF"/>
              </a:solidFill>
              <a:latin typeface="微软雅黑" panose="020B0503020204020204" charset="-122"/>
              <a:ea typeface="微软雅黑" panose="020B0503020204020204" charset="-122"/>
            </a:endParaRPr>
          </a:p>
        </p:txBody>
      </p:sp>
      <p:sp>
        <p:nvSpPr>
          <p:cNvPr id="2055" name="椭圆 18"/>
          <p:cNvSpPr/>
          <p:nvPr/>
        </p:nvSpPr>
        <p:spPr>
          <a:xfrm>
            <a:off x="8813800" y="1347788"/>
            <a:ext cx="293688" cy="293687"/>
          </a:xfrm>
          <a:prstGeom prst="ellipse">
            <a:avLst/>
          </a:prstGeom>
          <a:solidFill>
            <a:srgbClr val="435369"/>
          </a:solidFill>
          <a:ln w="25400">
            <a:noFill/>
          </a:ln>
        </p:spPr>
        <p:txBody>
          <a:bodyPr anchor="ctr"/>
          <a:p>
            <a:pPr algn="ctr" eaLnBrk="0" hangingPunct="0"/>
            <a:endParaRPr lang="zh-CN" altLang="en-US" sz="24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056" name="椭圆 19"/>
          <p:cNvSpPr/>
          <p:nvPr/>
        </p:nvSpPr>
        <p:spPr>
          <a:xfrm>
            <a:off x="8556625" y="1876425"/>
            <a:ext cx="131763" cy="131763"/>
          </a:xfrm>
          <a:prstGeom prst="ellipse">
            <a:avLst/>
          </a:prstGeom>
          <a:solidFill>
            <a:srgbClr val="435369"/>
          </a:solidFill>
          <a:ln w="25400">
            <a:noFill/>
          </a:ln>
        </p:spPr>
        <p:txBody>
          <a:bodyPr anchor="ctr"/>
          <a:p>
            <a:pPr algn="ctr" eaLnBrk="0" hangingPunct="0"/>
            <a:endParaRPr lang="zh-CN" altLang="en-US" sz="24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057" name="椭圆 20"/>
          <p:cNvSpPr/>
          <p:nvPr/>
        </p:nvSpPr>
        <p:spPr>
          <a:xfrm>
            <a:off x="15875" y="6092825"/>
            <a:ext cx="396875" cy="396875"/>
          </a:xfrm>
          <a:prstGeom prst="ellipse">
            <a:avLst/>
          </a:prstGeom>
          <a:solidFill>
            <a:srgbClr val="435369"/>
          </a:solidFill>
          <a:ln w="25400">
            <a:noFill/>
          </a:ln>
        </p:spPr>
        <p:txBody>
          <a:bodyPr anchor="ctr"/>
          <a:p>
            <a:pPr algn="ctr" eaLnBrk="0" hangingPunct="0"/>
            <a:endParaRPr lang="zh-CN" altLang="en-US" sz="24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058" name="等腰三角形 21"/>
          <p:cNvSpPr/>
          <p:nvPr/>
        </p:nvSpPr>
        <p:spPr>
          <a:xfrm flipV="1">
            <a:off x="4379913" y="-26987"/>
            <a:ext cx="636587" cy="376237"/>
          </a:xfrm>
          <a:prstGeom prst="triangle">
            <a:avLst>
              <a:gd name="adj" fmla="val 50000"/>
            </a:avLst>
          </a:prstGeom>
          <a:solidFill>
            <a:srgbClr val="435369"/>
          </a:solidFill>
          <a:ln w="12700">
            <a:noFill/>
          </a:ln>
        </p:spPr>
        <p:txBody>
          <a:bodyPr anchor="ctr"/>
          <a:p>
            <a:pPr algn="ctr" eaLnBrk="0" hangingPunct="0"/>
            <a:endParaRPr lang="zh-CN" altLang="en-US" sz="2400" b="1">
              <a:solidFill>
                <a:srgbClr val="FFFFFF"/>
              </a:solidFill>
              <a:latin typeface="微软雅黑" panose="020B0503020204020204" charset="-122"/>
              <a:ea typeface="微软雅黑" panose="020B0503020204020204" charset="-122"/>
            </a:endParaRPr>
          </a:p>
        </p:txBody>
      </p:sp>
      <p:sp>
        <p:nvSpPr>
          <p:cNvPr id="2059" name="矩形 1"/>
          <p:cNvSpPr/>
          <p:nvPr/>
        </p:nvSpPr>
        <p:spPr>
          <a:xfrm>
            <a:off x="3411538" y="1606550"/>
            <a:ext cx="2574925" cy="461963"/>
          </a:xfrm>
          <a:prstGeom prst="rect">
            <a:avLst/>
          </a:prstGeom>
          <a:noFill/>
          <a:ln w="9525">
            <a:noFill/>
          </a:ln>
        </p:spPr>
        <p:txBody>
          <a:bodyPr/>
          <a:p>
            <a:pPr algn="dist" eaLnBrk="0" hangingPunct="0"/>
            <a:r>
              <a:rPr lang="zh-CN" altLang="en-US" sz="2400">
                <a:solidFill>
                  <a:srgbClr val="404040"/>
                </a:solidFill>
                <a:latin typeface="微软雅黑" panose="020B0503020204020204" charset="-122"/>
                <a:ea typeface="微软雅黑" panose="020B0503020204020204" charset="-122"/>
                <a:sym typeface="微软雅黑" panose="020B0503020204020204" charset="-122"/>
              </a:rPr>
              <a:t>第一部分</a:t>
            </a:r>
            <a:endParaRPr lang="zh-CN" altLang="en-US" sz="2400">
              <a:solidFill>
                <a:srgbClr val="404040"/>
              </a:solidFill>
              <a:latin typeface="微软雅黑" panose="020B0503020204020204" charset="-122"/>
              <a:ea typeface="微软雅黑" panose="020B0503020204020204" charset="-122"/>
              <a:sym typeface="微软雅黑" panose="020B0503020204020204" charset="-122"/>
            </a:endParaRPr>
          </a:p>
        </p:txBody>
      </p:sp>
      <p:pic>
        <p:nvPicPr>
          <p:cNvPr id="3" name="图片 2" descr="1611799847(1)"/>
          <p:cNvPicPr>
            <a:picLocks noChangeAspect="1"/>
          </p:cNvPicPr>
          <p:nvPr/>
        </p:nvPicPr>
        <p:blipFill>
          <a:blip r:embed="rId1"/>
          <a:stretch>
            <a:fillRect/>
          </a:stretch>
        </p:blipFill>
        <p:spPr>
          <a:xfrm>
            <a:off x="8556625" y="-26670"/>
            <a:ext cx="571500" cy="523875"/>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childTnLst>
                                    <p:set>
                                      <p:cBhvr additive="base">
                                        <p:cTn id="6" dur="1" fill="hold">
                                          <p:stCondLst>
                                            <p:cond delay="0"/>
                                          </p:stCondLst>
                                        </p:cTn>
                                        <p:tgtEl>
                                          <p:spTgt spid="2054"/>
                                        </p:tgtEl>
                                        <p:attrNameLst>
                                          <p:attrName>style.visibility</p:attrName>
                                        </p:attrNameLst>
                                      </p:cBhvr>
                                      <p:to>
                                        <p:strVal val="visible"/>
                                      </p:to>
                                    </p:set>
                                    <p:anim calcmode="lin" valueType="num">
                                      <p:cBhvr additive="base">
                                        <p:cTn id="7" dur="500" fill="hold"/>
                                        <p:tgtEl>
                                          <p:spTgt spid="2054"/>
                                        </p:tgtEl>
                                        <p:attrNameLst>
                                          <p:attrName>ppt_x</p:attrName>
                                        </p:attrNameLst>
                                      </p:cBhvr>
                                      <p:tavLst>
                                        <p:tav tm="0">
                                          <p:val>
                                            <p:strVal val="#ppt_x"/>
                                          </p:val>
                                        </p:tav>
                                        <p:tav tm="100000">
                                          <p:val>
                                            <p:strVal val="#ppt_x"/>
                                          </p:val>
                                        </p:tav>
                                      </p:tavLst>
                                    </p:anim>
                                    <p:anim calcmode="lin" valueType="num">
                                      <p:cBhvr additive="base">
                                        <p:cTn id="8"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4" nodeType="clickEffect">
                                  <p:childTnLst>
                                    <p:set>
                                      <p:cBhvr additive="base">
                                        <p:cTn id="12" dur="1" fill="hold">
                                          <p:stCondLst>
                                            <p:cond delay="0"/>
                                          </p:stCondLst>
                                        </p:cTn>
                                        <p:tgtEl>
                                          <p:spTgt spid="2058"/>
                                        </p:tgtEl>
                                        <p:attrNameLst>
                                          <p:attrName>style.visibility</p:attrName>
                                        </p:attrNameLst>
                                      </p:cBhvr>
                                      <p:to>
                                        <p:strVal val="visible"/>
                                      </p:to>
                                    </p:set>
                                    <p:animEffect transition="in" filter="fade">
                                      <p:cBhvr additive="base">
                                        <p:cTn id="13" dur="1000"/>
                                        <p:tgtEl>
                                          <p:spTgt spid="2058"/>
                                        </p:tgtEl>
                                      </p:cBhvr>
                                    </p:animEffect>
                                    <p:anim calcmode="lin" valueType="num">
                                      <p:cBhvr additive="base">
                                        <p:cTn id="14" dur="1000" fill="hold"/>
                                        <p:tgtEl>
                                          <p:spTgt spid="2058"/>
                                        </p:tgtEl>
                                        <p:attrNameLst>
                                          <p:attrName>ppt_x</p:attrName>
                                        </p:attrNameLst>
                                      </p:cBhvr>
                                      <p:tavLst>
                                        <p:tav tm="0">
                                          <p:val>
                                            <p:strVal val="#ppt_x"/>
                                          </p:val>
                                        </p:tav>
                                        <p:tav tm="100000">
                                          <p:val>
                                            <p:strVal val="#ppt_x"/>
                                          </p:val>
                                        </p:tav>
                                      </p:tavLst>
                                    </p:anim>
                                    <p:anim calcmode="lin" valueType="num">
                                      <p:cBhvr additive="base">
                                        <p:cTn id="15" dur="1000" fill="hold"/>
                                        <p:tgtEl>
                                          <p:spTgt spid="205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3" nodeType="clickEffect">
                                  <p:childTnLst>
                                    <p:set>
                                      <p:cBhvr additive="base">
                                        <p:cTn id="19" dur="1" fill="hold">
                                          <p:stCondLst>
                                            <p:cond delay="0"/>
                                          </p:stCondLst>
                                        </p:cTn>
                                        <p:tgtEl>
                                          <p:spTgt spid="2057"/>
                                        </p:tgtEl>
                                        <p:attrNameLst>
                                          <p:attrName>style.visibility</p:attrName>
                                        </p:attrNameLst>
                                      </p:cBhvr>
                                      <p:to>
                                        <p:strVal val="visible"/>
                                      </p:to>
                                    </p:set>
                                    <p:animEffect transition="in" filter="fade">
                                      <p:cBhvr additive="base">
                                        <p:cTn id="20" dur="500"/>
                                        <p:tgtEl>
                                          <p:spTgt spid="2057"/>
                                        </p:tgtEl>
                                      </p:cBhvr>
                                    </p:animEffect>
                                  </p:childTnLst>
                                </p:cTn>
                              </p:par>
                              <p:par>
                                <p:cTn id="21" presetID="10" presetClass="entr" presetSubtype="0" fill="hold" grpId="1" nodeType="withEffect">
                                  <p:childTnLst>
                                    <p:set>
                                      <p:cBhvr additive="base">
                                        <p:cTn id="22" dur="1" fill="hold">
                                          <p:stCondLst>
                                            <p:cond delay="0"/>
                                          </p:stCondLst>
                                        </p:cTn>
                                        <p:tgtEl>
                                          <p:spTgt spid="2055"/>
                                        </p:tgtEl>
                                        <p:attrNameLst>
                                          <p:attrName>style.visibility</p:attrName>
                                        </p:attrNameLst>
                                      </p:cBhvr>
                                      <p:to>
                                        <p:strVal val="visible"/>
                                      </p:to>
                                    </p:set>
                                    <p:animEffect transition="in" filter="fade">
                                      <p:cBhvr additive="base">
                                        <p:cTn id="23" dur="500"/>
                                        <p:tgtEl>
                                          <p:spTgt spid="2055"/>
                                        </p:tgtEl>
                                      </p:cBhvr>
                                    </p:animEffect>
                                  </p:childTnLst>
                                </p:cTn>
                              </p:par>
                              <p:par>
                                <p:cTn id="24" presetID="10" presetClass="entr" presetSubtype="0" fill="hold" grpId="2" nodeType="withEffect">
                                  <p:childTnLst>
                                    <p:set>
                                      <p:cBhvr additive="base">
                                        <p:cTn id="25" dur="1" fill="hold">
                                          <p:stCondLst>
                                            <p:cond delay="0"/>
                                          </p:stCondLst>
                                        </p:cTn>
                                        <p:tgtEl>
                                          <p:spTgt spid="2056"/>
                                        </p:tgtEl>
                                        <p:attrNameLst>
                                          <p:attrName>style.visibility</p:attrName>
                                        </p:attrNameLst>
                                      </p:cBhvr>
                                      <p:to>
                                        <p:strVal val="visible"/>
                                      </p:to>
                                    </p:set>
                                    <p:animEffect transition="in" filter="fade">
                                      <p:cBhvr additive="base">
                                        <p:cTn id="26"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animBg="1"/>
      <p:bldP spid="2055" grpId="1" animBg="1"/>
      <p:bldP spid="2056" grpId="2" animBg="1"/>
      <p:bldP spid="2057" grpId="3" animBg="1"/>
      <p:bldP spid="2058" grpId="4"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pic>
        <p:nvPicPr>
          <p:cNvPr id="2065" name="图片 2064"/>
          <p:cNvPicPr>
            <a:picLocks noChangeAspect="1"/>
          </p:cNvPicPr>
          <p:nvPr/>
        </p:nvPicPr>
        <p:blipFill>
          <a:blip r:embed="rId1"/>
          <a:stretch>
            <a:fillRect/>
          </a:stretch>
        </p:blipFill>
        <p:spPr>
          <a:xfrm>
            <a:off x="0" y="280988"/>
            <a:ext cx="8991600" cy="6191250"/>
          </a:xfrm>
          <a:prstGeom prst="rect">
            <a:avLst/>
          </a:prstGeom>
          <a:noFill/>
          <a:ln w="9525">
            <a:noFill/>
          </a:ln>
        </p:spPr>
      </p:pic>
      <p:pic>
        <p:nvPicPr>
          <p:cNvPr id="3" name="图片 2" descr="1611799847(1)"/>
          <p:cNvPicPr>
            <a:picLocks noChangeAspect="1"/>
          </p:cNvPicPr>
          <p:nvPr/>
        </p:nvPicPr>
        <p:blipFill>
          <a:blip r:embed="rId2"/>
          <a:stretch>
            <a:fillRect/>
          </a:stretch>
        </p:blipFill>
        <p:spPr>
          <a:xfrm>
            <a:off x="8567420" y="10160"/>
            <a:ext cx="571500" cy="523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71" name="Rectangle 2"/>
          <p:cNvSpPr/>
          <p:nvPr>
            <p:ph type="title" idx="4294967295"/>
          </p:nvPr>
        </p:nvSpPr>
        <p:spPr/>
        <p:txBody>
          <a:bodyPr wrap="square" lIns="91440" tIns="45720" rIns="91440" bIns="45720" anchor="ctr"/>
          <a:p>
            <a:pPr eaLnBrk="1" hangingPunct="1"/>
            <a:r>
              <a:rPr lang="zh-CN" altLang="en-US">
                <a:solidFill>
                  <a:schemeClr val="hlink"/>
                </a:solidFill>
                <a:latin typeface="华文中宋" pitchFamily="2" charset="-122"/>
                <a:ea typeface="微软雅黑" panose="020B0503020204020204" charset="-122"/>
              </a:rPr>
              <a:t>第三章  产品销售</a:t>
            </a:r>
            <a:endParaRPr lang="zh-CN" altLang="en-US">
              <a:solidFill>
                <a:schemeClr val="hlink"/>
              </a:solidFill>
              <a:latin typeface="华文中宋" pitchFamily="2" charset="-122"/>
              <a:ea typeface="微软雅黑" panose="020B0503020204020204" charset="-122"/>
            </a:endParaRPr>
          </a:p>
        </p:txBody>
      </p:sp>
      <p:sp>
        <p:nvSpPr>
          <p:cNvPr id="2072"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拜访与接近顾客</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商务洽谈</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试行订约</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货品管理</a:t>
            </a:r>
            <a:endParaRPr lang="zh-CN" altLang="en-US">
              <a:ea typeface="微软雅黑" panose="020B0503020204020204" charset="-122"/>
            </a:endParaRPr>
          </a:p>
          <a:p>
            <a:pPr eaLnBrk="1" hangingPunct="1">
              <a:buClr>
                <a:schemeClr val="hlink"/>
              </a:buClr>
            </a:pPr>
            <a:endParaRPr lang="zh-CN" altLang="en-US">
              <a:ea typeface="微软雅黑" panose="020B0503020204020204" charset="-122"/>
            </a:endParaRPr>
          </a:p>
          <a:p>
            <a:pPr eaLnBrk="1" hangingPunct="1">
              <a:buClr>
                <a:schemeClr val="hlink"/>
              </a:buClr>
              <a:buNone/>
            </a:pPr>
            <a:r>
              <a:rPr lang="zh-CN" altLang="en-US">
                <a:ea typeface="微软雅黑" panose="020B0503020204020204" charset="-122"/>
              </a:rPr>
              <a:t>产品销售是高级营销员日常工作中</a:t>
            </a:r>
            <a:r>
              <a:rPr lang="zh-CN" altLang="en-US">
                <a:solidFill>
                  <a:schemeClr val="hlink"/>
                </a:solidFill>
                <a:ea typeface="微软雅黑" panose="020B0503020204020204" charset="-122"/>
              </a:rPr>
              <a:t>最重要的内容</a:t>
            </a:r>
            <a:r>
              <a:rPr lang="zh-CN" altLang="en-US">
                <a:ea typeface="微软雅黑" panose="020B0503020204020204" charset="-122"/>
              </a:rPr>
              <a:t>，也是企业市场营销活动的</a:t>
            </a:r>
            <a:r>
              <a:rPr lang="zh-CN" altLang="en-US">
                <a:solidFill>
                  <a:schemeClr val="hlink"/>
                </a:solidFill>
                <a:ea typeface="微软雅黑" panose="020B0503020204020204" charset="-122"/>
              </a:rPr>
              <a:t>核心部分</a:t>
            </a:r>
            <a:endParaRPr lang="zh-CN" altLang="en-US">
              <a:solidFill>
                <a:schemeClr val="hlink"/>
              </a:solidFill>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75"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拜访与接近顾客</a:t>
            </a:r>
            <a:endParaRPr lang="zh-CN" altLang="en-US">
              <a:solidFill>
                <a:schemeClr val="hlink"/>
              </a:solidFill>
              <a:ea typeface="微软雅黑" panose="020B0503020204020204" charset="-122"/>
            </a:endParaRPr>
          </a:p>
        </p:txBody>
      </p:sp>
      <p:sp>
        <p:nvSpPr>
          <p:cNvPr id="2076" name="Rectangle 3"/>
          <p:cNvSpPr/>
          <p:nvPr>
            <p:ph type="body" idx="4294967295"/>
          </p:nvPr>
        </p:nvSpPr>
        <p:spPr>
          <a:xfrm>
            <a:off x="228600" y="1600200"/>
            <a:ext cx="8610600" cy="4525963"/>
          </a:xfrm>
        </p:spPr>
        <p:txBody>
          <a:bodyPr wrap="square" lIns="91440" tIns="45720" rIns="91440" bIns="45720" anchor="t"/>
          <a:p>
            <a:pPr eaLnBrk="1" hangingPunct="1">
              <a:buClr>
                <a:schemeClr val="hlink"/>
              </a:buClr>
            </a:pPr>
            <a:r>
              <a:rPr lang="zh-CN" altLang="en-US" sz="3400">
                <a:latin typeface="华文中宋" pitchFamily="2" charset="-122"/>
                <a:ea typeface="微软雅黑" panose="020B0503020204020204" charset="-122"/>
              </a:rPr>
              <a:t>寻找潜在顾客</a:t>
            </a:r>
            <a:endParaRPr lang="zh-CN" altLang="en-US" sz="3400">
              <a:latin typeface="华文中宋" pitchFamily="2" charset="-122"/>
              <a:ea typeface="微软雅黑" panose="020B0503020204020204" charset="-122"/>
            </a:endParaRPr>
          </a:p>
          <a:p>
            <a:pPr eaLnBrk="1" hangingPunct="1">
              <a:buClr>
                <a:schemeClr val="hlink"/>
              </a:buClr>
            </a:pPr>
            <a:r>
              <a:rPr lang="zh-CN" altLang="en-US" sz="3400">
                <a:latin typeface="华文中宋" pitchFamily="2" charset="-122"/>
                <a:ea typeface="微软雅黑" panose="020B0503020204020204" charset="-122"/>
              </a:rPr>
              <a:t>拟定</a:t>
            </a:r>
            <a:r>
              <a:rPr lang="zh-CN" altLang="en-US">
                <a:ea typeface="微软雅黑" panose="020B0503020204020204" charset="-122"/>
              </a:rPr>
              <a:t>拜访计划</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接近潜在顾客</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拜访与接近潜在顾客的要点</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认定顾客资格</a:t>
            </a:r>
            <a:endParaRPr lang="zh-CN" altLang="en-US">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79"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寻找潜在顾客</a:t>
            </a:r>
            <a:endParaRPr lang="zh-CN" altLang="en-US">
              <a:solidFill>
                <a:schemeClr val="hlink"/>
              </a:solidFill>
              <a:ea typeface="微软雅黑" panose="020B0503020204020204" charset="-122"/>
            </a:endParaRPr>
          </a:p>
        </p:txBody>
      </p:sp>
      <p:sp>
        <p:nvSpPr>
          <p:cNvPr id="2080" name="Rectangle 3"/>
          <p:cNvSpPr/>
          <p:nvPr>
            <p:ph type="body" idx="4294967295"/>
          </p:nvPr>
        </p:nvSpPr>
        <p:spPr>
          <a:xfrm>
            <a:off x="457200" y="1371600"/>
            <a:ext cx="6477000" cy="5181600"/>
          </a:xfrm>
        </p:spPr>
        <p:txBody>
          <a:bodyPr wrap="square" lIns="91440" tIns="45720" rIns="91440" bIns="45720" anchor="t"/>
          <a:p>
            <a:pPr eaLnBrk="1" hangingPunct="1">
              <a:buClr>
                <a:schemeClr val="hlink"/>
              </a:buClr>
            </a:pPr>
            <a:r>
              <a:rPr lang="zh-CN" altLang="en-US">
                <a:latin typeface="华文中宋" pitchFamily="2" charset="-122"/>
                <a:ea typeface="微软雅黑" panose="020B0503020204020204" charset="-122"/>
              </a:rPr>
              <a:t>营销人员寻找潜在客户的途径</a:t>
            </a:r>
            <a:endParaRPr lang="zh-CN" altLang="en-US">
              <a:latin typeface="华文中宋" pitchFamily="2" charset="-122"/>
              <a:ea typeface="微软雅黑" panose="020B0503020204020204" charset="-122"/>
            </a:endParaRPr>
          </a:p>
          <a:p>
            <a:pPr lvl="1" eaLnBrk="1" hangingPunct="1">
              <a:buClr>
                <a:schemeClr val="accent2"/>
              </a:buClr>
              <a:buFont typeface="Wingdings" panose="05000000000000000000" pitchFamily="2" charset="2"/>
              <a:buChar char="Ø"/>
            </a:pPr>
            <a:endParaRPr lang="zh-CN" altLang="en-US"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逐户访问</a:t>
            </a:r>
            <a:endParaRPr lang="zh-CN" altLang="en-US"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广告搜寻</a:t>
            </a:r>
            <a:endParaRPr lang="zh-CN" altLang="en-US"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连锁介绍</a:t>
            </a:r>
            <a:endParaRPr lang="zh-CN" altLang="en-US"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名人介绍</a:t>
            </a:r>
            <a:endParaRPr lang="zh-CN" altLang="en-US"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会议寻找</a:t>
            </a:r>
            <a:endParaRPr lang="zh-CN" altLang="en-US"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电话寻找</a:t>
            </a:r>
            <a:endParaRPr lang="zh-CN" altLang="en-US"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信函寻找</a:t>
            </a:r>
            <a:endParaRPr lang="zh-CN" altLang="en-US">
              <a:solidFill>
                <a:schemeClr val="hlink"/>
              </a:solidFill>
              <a:ea typeface="微软雅黑" panose="020B0503020204020204" charset="-122"/>
            </a:endParaRPr>
          </a:p>
        </p:txBody>
      </p:sp>
      <p:sp>
        <p:nvSpPr>
          <p:cNvPr id="2081" name="Rectangle 8"/>
          <p:cNvSpPr/>
          <p:nvPr/>
        </p:nvSpPr>
        <p:spPr>
          <a:xfrm>
            <a:off x="3733800" y="1371600"/>
            <a:ext cx="3657600" cy="4876800"/>
          </a:xfrm>
          <a:prstGeom prst="rect">
            <a:avLst/>
          </a:prstGeom>
          <a:noFill/>
          <a:ln w="9525">
            <a:noFill/>
          </a:ln>
        </p:spPr>
        <p:txBody>
          <a:bodyPr/>
          <a:p>
            <a:pPr marL="342900" indent="-342900">
              <a:spcBef>
                <a:spcPct val="20000"/>
              </a:spcBef>
              <a:buClr>
                <a:schemeClr val="hlink"/>
              </a:buClr>
              <a:buSzPct val="70000"/>
              <a:buFont typeface="Wingdings" panose="05000000000000000000" pitchFamily="2" charset="2"/>
              <a:buChar char="n"/>
            </a:pPr>
            <a:endParaRPr lang="en-US" altLang="zh-CN" sz="3200">
              <a:latin typeface="华文中宋" pitchFamily="2" charset="-122"/>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endParaRPr lang="en-US" altLang="zh-CN" sz="2800" i="1">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r>
              <a:rPr lang="zh-CN" altLang="en-US" sz="2800" i="1">
                <a:ea typeface="微软雅黑" panose="020B0503020204020204" charset="-122"/>
              </a:rPr>
              <a:t>资料查询</a:t>
            </a:r>
            <a:endParaRPr lang="zh-CN" altLang="en-US" sz="2800" i="1">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r>
              <a:rPr lang="zh-CN" altLang="en-US" sz="2800" i="1">
                <a:ea typeface="微软雅黑" panose="020B0503020204020204" charset="-122"/>
              </a:rPr>
              <a:t>市场咨询</a:t>
            </a:r>
            <a:endParaRPr lang="zh-CN" altLang="en-US" sz="2800" i="1">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r>
              <a:rPr lang="zh-CN" altLang="en-US" sz="2800" i="1">
                <a:ea typeface="微软雅黑" panose="020B0503020204020204" charset="-122"/>
              </a:rPr>
              <a:t>个人观察</a:t>
            </a:r>
            <a:endParaRPr lang="zh-CN" altLang="en-US" sz="2800" i="1">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r>
              <a:rPr lang="zh-CN" altLang="en-US" sz="2800" i="1">
                <a:ea typeface="微软雅黑" panose="020B0503020204020204" charset="-122"/>
              </a:rPr>
              <a:t>设立代理</a:t>
            </a:r>
            <a:endParaRPr lang="zh-CN" altLang="en-US" sz="2800" i="1">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r>
              <a:rPr lang="zh-CN" altLang="en-US" sz="2800" i="1">
                <a:ea typeface="微软雅黑" panose="020B0503020204020204" charset="-122"/>
              </a:rPr>
              <a:t>竞争插足</a:t>
            </a:r>
            <a:endParaRPr lang="zh-CN" altLang="en-US" sz="2800" i="1">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r>
              <a:rPr lang="zh-CN" altLang="en-US" sz="2800" i="1">
                <a:ea typeface="微软雅黑" panose="020B0503020204020204" charset="-122"/>
              </a:rPr>
              <a:t>委托助手</a:t>
            </a:r>
            <a:endParaRPr lang="zh-CN" altLang="en-US" sz="2800" i="1">
              <a:ea typeface="微软雅黑" panose="020B0503020204020204" charset="-122"/>
            </a:endParaRPr>
          </a:p>
          <a:p>
            <a:pPr marL="742950" lvl="1" indent="-285750" eaLnBrk="1" hangingPunct="1">
              <a:spcBef>
                <a:spcPct val="20000"/>
              </a:spcBef>
              <a:buClr>
                <a:srgbClr val="99FF33"/>
              </a:buClr>
              <a:buSzPct val="70000"/>
              <a:buFont typeface="Wingdings" panose="05000000000000000000" pitchFamily="2" charset="2"/>
              <a:buChar char="Ø"/>
            </a:pPr>
            <a:r>
              <a:rPr lang="zh-CN" altLang="en-US" sz="2800" i="1">
                <a:ea typeface="微软雅黑" panose="020B0503020204020204" charset="-122"/>
              </a:rPr>
              <a:t>行业突击</a:t>
            </a:r>
            <a:endParaRPr lang="zh-CN" altLang="en-US" sz="2800" i="1">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84"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可供查询的资料</a:t>
            </a:r>
            <a:endParaRPr lang="zh-CN" altLang="en-US">
              <a:solidFill>
                <a:schemeClr val="hlink"/>
              </a:solidFill>
              <a:ea typeface="微软雅黑" panose="020B0503020204020204" charset="-122"/>
            </a:endParaRPr>
          </a:p>
        </p:txBody>
      </p:sp>
      <p:sp>
        <p:nvSpPr>
          <p:cNvPr id="2085" name="Rectangle 3"/>
          <p:cNvSpPr/>
          <p:nvPr>
            <p:ph type="body" idx="4294967295"/>
          </p:nvPr>
        </p:nvSpPr>
        <p:spPr>
          <a:xfrm>
            <a:off x="762000" y="1676400"/>
            <a:ext cx="7772400" cy="4648200"/>
          </a:xfrm>
        </p:spPr>
        <p:txBody>
          <a:bodyPr wrap="square" lIns="91440" tIns="45720" rIns="91440" bIns="45720" anchor="t"/>
          <a:p>
            <a:pPr eaLnBrk="1" hangingPunct="1">
              <a:lnSpc>
                <a:spcPct val="80000"/>
              </a:lnSpc>
              <a:buClr>
                <a:schemeClr val="hlink"/>
              </a:buClr>
            </a:pPr>
            <a:r>
              <a:rPr lang="zh-CN" altLang="en-US" sz="2800">
                <a:ea typeface="微软雅黑" panose="020B0503020204020204" charset="-122"/>
              </a:rPr>
              <a:t>工商企业名录</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商标公告</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产品目录</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各类统计年鉴</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银行账号</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专业团体会员名册</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市场介绍</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专业书报杂志</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电话号码簿</a:t>
            </a:r>
            <a:endParaRPr lang="zh-CN" altLang="en-US" sz="2800">
              <a:ea typeface="微软雅黑" panose="020B0503020204020204" charset="-122"/>
            </a:endParaRPr>
          </a:p>
          <a:p>
            <a:pPr eaLnBrk="1" hangingPunct="1">
              <a:lnSpc>
                <a:spcPct val="80000"/>
              </a:lnSpc>
              <a:buClr>
                <a:schemeClr val="hlink"/>
              </a:buClr>
            </a:pPr>
            <a:r>
              <a:rPr lang="zh-CN" altLang="en-US" sz="2800">
                <a:ea typeface="微软雅黑" panose="020B0503020204020204" charset="-122"/>
              </a:rPr>
              <a:t>邮政编码</a:t>
            </a:r>
            <a:endParaRPr lang="zh-CN" altLang="en-US" sz="2800">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88"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拜访计划的内容</a:t>
            </a:r>
            <a:endParaRPr lang="zh-CN" altLang="en-US">
              <a:solidFill>
                <a:schemeClr val="hlink"/>
              </a:solidFill>
              <a:ea typeface="微软雅黑" panose="020B0503020204020204" charset="-122"/>
            </a:endParaRPr>
          </a:p>
        </p:txBody>
      </p:sp>
      <p:sp>
        <p:nvSpPr>
          <p:cNvPr id="2089" name="Rectangle 3"/>
          <p:cNvSpPr/>
          <p:nvPr>
            <p:ph type="body" idx="4294967295"/>
          </p:nvPr>
        </p:nvSpPr>
        <p:spPr>
          <a:xfrm>
            <a:off x="457200" y="1600200"/>
            <a:ext cx="8229600" cy="4800600"/>
          </a:xfrm>
        </p:spPr>
        <p:txBody>
          <a:bodyPr wrap="square" lIns="91440" tIns="45720" rIns="91440" bIns="45720" anchor="t"/>
          <a:p>
            <a:pPr eaLnBrk="1" hangingPunct="1">
              <a:buClr>
                <a:schemeClr val="hlink"/>
              </a:buClr>
            </a:pPr>
            <a:r>
              <a:rPr lang="zh-CN" altLang="en-US">
                <a:ea typeface="微软雅黑" panose="020B0503020204020204" charset="-122"/>
              </a:rPr>
              <a:t>确定拜访顾客名单</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选择拜访路线</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安排拜访时间和地点</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拟定现场行动纲要</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准备销售工具</a:t>
            </a:r>
            <a:endParaRPr lang="zh-CN" altLang="en-US">
              <a:ea typeface="微软雅黑" panose="020B0503020204020204" charset="-122"/>
            </a:endParaRPr>
          </a:p>
          <a:p>
            <a:pPr eaLnBrk="1" hangingPunct="1">
              <a:buClr>
                <a:schemeClr val="hlink"/>
              </a:buClr>
              <a:buNone/>
            </a:pPr>
            <a:endParaRPr lang="en-US" altLang="zh-CN">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92"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接近潜在顾客</a:t>
            </a:r>
            <a:endParaRPr lang="zh-CN" altLang="en-US">
              <a:solidFill>
                <a:schemeClr val="hlink"/>
              </a:solidFill>
              <a:ea typeface="微软雅黑" panose="020B0503020204020204" charset="-122"/>
            </a:endParaRPr>
          </a:p>
        </p:txBody>
      </p:sp>
      <p:sp>
        <p:nvSpPr>
          <p:cNvPr id="2093" name="Rectangle 3"/>
          <p:cNvSpPr/>
          <p:nvPr>
            <p:ph type="body" idx="4294967295"/>
          </p:nvPr>
        </p:nvSpPr>
        <p:spPr>
          <a:xfrm>
            <a:off x="381000" y="1676400"/>
            <a:ext cx="4038600" cy="4876800"/>
          </a:xfrm>
        </p:spPr>
        <p:txBody>
          <a:bodyPr wrap="square" lIns="91440" tIns="45720" rIns="91440" bIns="45720" anchor="t"/>
          <a:p>
            <a:pPr eaLnBrk="1" hangingPunct="1">
              <a:buClr>
                <a:schemeClr val="hlink"/>
              </a:buClr>
            </a:pPr>
            <a:r>
              <a:rPr lang="zh-CN" altLang="en-US">
                <a:ea typeface="微软雅黑" panose="020B0503020204020204" charset="-122"/>
              </a:rPr>
              <a:t>商品接近法</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介绍接近法</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社交接近法</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馈赠接近法</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赞美接近法</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反复接近法</a:t>
            </a:r>
            <a:endParaRPr lang="zh-CN" altLang="en-US">
              <a:ea typeface="微软雅黑" panose="020B0503020204020204" charset="-122"/>
            </a:endParaRPr>
          </a:p>
        </p:txBody>
      </p:sp>
      <p:sp>
        <p:nvSpPr>
          <p:cNvPr id="2094" name="Rectangle 27"/>
          <p:cNvSpPr/>
          <p:nvPr/>
        </p:nvSpPr>
        <p:spPr>
          <a:xfrm>
            <a:off x="4495800" y="1676400"/>
            <a:ext cx="4038600" cy="4876800"/>
          </a:xfrm>
          <a:prstGeom prst="rect">
            <a:avLst/>
          </a:prstGeom>
          <a:noFill/>
          <a:ln w="9525">
            <a:noFill/>
          </a:ln>
        </p:spPr>
        <p:txBody>
          <a:bodyPr/>
          <a:p>
            <a:pPr marL="342900" indent="-342900">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服务接近法</a:t>
            </a:r>
            <a:endParaRPr lang="zh-CN" altLang="en-US" sz="3200">
              <a:effectLst>
                <a:outerShdw blurRad="38100" dist="38100" dir="2700000">
                  <a:srgbClr val="000000"/>
                </a:outerShdw>
              </a:effectLst>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利益接近法</a:t>
            </a:r>
            <a:endParaRPr lang="zh-CN" altLang="en-US" sz="3200">
              <a:effectLst>
                <a:outerShdw blurRad="38100" dist="38100" dir="2700000">
                  <a:srgbClr val="000000"/>
                </a:outerShdw>
              </a:effectLst>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好奇接近法</a:t>
            </a:r>
            <a:endParaRPr lang="zh-CN" altLang="en-US" sz="3200">
              <a:effectLst>
                <a:outerShdw blurRad="38100" dist="38100" dir="2700000">
                  <a:srgbClr val="000000"/>
                </a:outerShdw>
              </a:effectLst>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求教接近法</a:t>
            </a:r>
            <a:endParaRPr lang="zh-CN" altLang="en-US" sz="3200">
              <a:effectLst>
                <a:outerShdw blurRad="38100" dist="38100" dir="2700000">
                  <a:srgbClr val="000000"/>
                </a:outerShdw>
              </a:effectLst>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问题接近法</a:t>
            </a:r>
            <a:endParaRPr lang="zh-CN" altLang="en-US" sz="3200">
              <a:effectLst>
                <a:outerShdw blurRad="38100" dist="38100" dir="2700000">
                  <a:srgbClr val="000000"/>
                </a:outerShdw>
              </a:effectLst>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调查接近法</a:t>
            </a:r>
            <a:endParaRPr lang="zh-CN" altLang="en-US" sz="3200">
              <a:effectLst>
                <a:outerShdw blurRad="38100" dist="38100" dir="2700000">
                  <a:srgbClr val="000000"/>
                </a:outerShdw>
              </a:effectLst>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097" name="文本占位符 2096"/>
          <p:cNvSpPr/>
          <p:nvPr>
            <p:ph type="body" idx="4294967295"/>
          </p:nvPr>
        </p:nvSpPr>
        <p:spPr>
          <a:xfrm>
            <a:off x="457200" y="457200"/>
            <a:ext cx="8229600" cy="5668963"/>
          </a:xfrm>
        </p:spPr>
        <p:txBody>
          <a:bodyPr/>
          <a:p>
            <a:pPr>
              <a:lnSpc>
                <a:spcPct val="90000"/>
              </a:lnSpc>
              <a:buClr>
                <a:schemeClr val="hlink"/>
              </a:buClr>
              <a:buNone/>
            </a:pPr>
            <a:r>
              <a:rPr lang="en-US" altLang="zh-CN">
                <a:latin typeface="黑体" panose="02010609060101010101" pitchFamily="2" charset="-122"/>
                <a:ea typeface="微软雅黑" panose="020B0503020204020204" charset="-122"/>
              </a:rPr>
              <a:t>1</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商品接近法</a:t>
            </a:r>
            <a:r>
              <a:rPr lang="zh-CN" altLang="en-US">
                <a:latin typeface="黑体" panose="02010609060101010101" pitchFamily="2" charset="-122"/>
                <a:ea typeface="微软雅黑" panose="020B0503020204020204" charset="-122"/>
              </a:rPr>
              <a:t>是指销售员利用某种商品特征引起顾客兴趣，从而接近客户的方法。</a:t>
            </a:r>
            <a:endParaRPr lang="zh-CN" altLang="en-US">
              <a:latin typeface="黑体" panose="02010609060101010101" pitchFamily="2" charset="-122"/>
              <a:ea typeface="微软雅黑" panose="020B0503020204020204" charset="-122"/>
            </a:endParaRPr>
          </a:p>
          <a:p>
            <a:pPr>
              <a:lnSpc>
                <a:spcPct val="90000"/>
              </a:lnSpc>
              <a:buClr>
                <a:schemeClr val="hlink"/>
              </a:buClr>
              <a:buNone/>
            </a:pPr>
            <a:r>
              <a:rPr lang="en-US" altLang="zh-CN">
                <a:latin typeface="黑体" panose="02010609060101010101" pitchFamily="2" charset="-122"/>
                <a:ea typeface="微软雅黑" panose="020B0503020204020204" charset="-122"/>
              </a:rPr>
              <a:t>2</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介绍接近法</a:t>
            </a:r>
            <a:r>
              <a:rPr lang="zh-CN" altLang="en-US">
                <a:latin typeface="黑体" panose="02010609060101010101" pitchFamily="2" charset="-122"/>
                <a:ea typeface="微软雅黑" panose="020B0503020204020204" charset="-122"/>
              </a:rPr>
              <a:t>是指通过销售人员的自我介绍或者他人的自我介绍来接近顾客的方法。</a:t>
            </a:r>
            <a:endParaRPr lang="zh-CN" altLang="en-US">
              <a:latin typeface="黑体" panose="02010609060101010101" pitchFamily="2" charset="-122"/>
              <a:ea typeface="微软雅黑" panose="020B0503020204020204" charset="-122"/>
            </a:endParaRPr>
          </a:p>
          <a:p>
            <a:pPr>
              <a:lnSpc>
                <a:spcPct val="90000"/>
              </a:lnSpc>
              <a:buClr>
                <a:schemeClr val="hlink"/>
              </a:buClr>
              <a:buNone/>
            </a:pPr>
            <a:r>
              <a:rPr lang="en-US" altLang="zh-CN">
                <a:latin typeface="黑体" panose="02010609060101010101" pitchFamily="2" charset="-122"/>
                <a:ea typeface="微软雅黑" panose="020B0503020204020204" charset="-122"/>
              </a:rPr>
              <a:t>3</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社交接近法</a:t>
            </a:r>
            <a:r>
              <a:rPr lang="zh-CN" altLang="en-US">
                <a:latin typeface="黑体" panose="02010609060101010101" pitchFamily="2" charset="-122"/>
                <a:ea typeface="微软雅黑" panose="020B0503020204020204" charset="-122"/>
              </a:rPr>
              <a:t>是指通过与顾客开展社会方法来接近顾客的方法。</a:t>
            </a:r>
            <a:endParaRPr lang="zh-CN" altLang="en-US">
              <a:latin typeface="黑体" panose="02010609060101010101" pitchFamily="2" charset="-122"/>
              <a:ea typeface="微软雅黑" panose="020B0503020204020204" charset="-122"/>
            </a:endParaRPr>
          </a:p>
          <a:p>
            <a:pPr>
              <a:lnSpc>
                <a:spcPct val="90000"/>
              </a:lnSpc>
              <a:buClr>
                <a:schemeClr val="hlink"/>
              </a:buClr>
              <a:buNone/>
            </a:pPr>
            <a:r>
              <a:rPr lang="en-US" altLang="zh-CN">
                <a:latin typeface="黑体" panose="02010609060101010101" pitchFamily="2" charset="-122"/>
                <a:ea typeface="微软雅黑" panose="020B0503020204020204" charset="-122"/>
              </a:rPr>
              <a:t>4</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馈赠接近法</a:t>
            </a:r>
            <a:r>
              <a:rPr lang="zh-CN" altLang="en-US">
                <a:latin typeface="黑体" panose="02010609060101010101" pitchFamily="2" charset="-122"/>
                <a:ea typeface="微软雅黑" panose="020B0503020204020204" charset="-122"/>
              </a:rPr>
              <a:t>是指销售人员通过赠送礼品来接近顾客的方法</a:t>
            </a:r>
            <a:endParaRPr lang="zh-CN" altLang="en-US">
              <a:latin typeface="黑体" panose="02010609060101010101" pitchFamily="2" charset="-122"/>
              <a:ea typeface="微软雅黑" panose="020B0503020204020204" charset="-122"/>
            </a:endParaRPr>
          </a:p>
          <a:p>
            <a:pPr>
              <a:lnSpc>
                <a:spcPct val="90000"/>
              </a:lnSpc>
              <a:buClr>
                <a:schemeClr val="hlink"/>
              </a:buClr>
              <a:buNone/>
            </a:pPr>
            <a:r>
              <a:rPr lang="en-US" altLang="zh-CN">
                <a:latin typeface="黑体" panose="02010609060101010101" pitchFamily="2" charset="-122"/>
                <a:ea typeface="微软雅黑" panose="020B0503020204020204" charset="-122"/>
              </a:rPr>
              <a:t>5</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赞美接近法</a:t>
            </a:r>
            <a:r>
              <a:rPr lang="zh-CN" altLang="en-US">
                <a:latin typeface="黑体" panose="02010609060101010101" pitchFamily="2" charset="-122"/>
                <a:ea typeface="微软雅黑" panose="020B0503020204020204" charset="-122"/>
              </a:rPr>
              <a:t>是指销售人员利用一般顾客有虚荣心，以称赞的语言博得顾客的好感，接近顾客的方法</a:t>
            </a:r>
            <a:endParaRPr lang="zh-CN" altLang="en-US">
              <a:latin typeface="黑体" panose="02010609060101010101" pitchFamily="2" charset="-122"/>
              <a:ea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00" name="文本占位符 2099"/>
          <p:cNvSpPr/>
          <p:nvPr>
            <p:ph type="body" idx="4294967295"/>
          </p:nvPr>
        </p:nvSpPr>
        <p:spPr>
          <a:xfrm>
            <a:off x="457200" y="304800"/>
            <a:ext cx="8229600" cy="6553200"/>
          </a:xfrm>
        </p:spPr>
        <p:txBody>
          <a:bodyPr/>
          <a:p>
            <a:pPr>
              <a:lnSpc>
                <a:spcPct val="150000"/>
              </a:lnSpc>
              <a:buClr>
                <a:schemeClr val="hlink"/>
              </a:buClr>
              <a:buNone/>
            </a:pPr>
            <a:r>
              <a:rPr lang="en-US" altLang="zh-CN" sz="2800">
                <a:latin typeface="黑体" panose="02010609060101010101" pitchFamily="2" charset="-122"/>
                <a:ea typeface="微软雅黑" panose="020B0503020204020204" charset="-122"/>
              </a:rPr>
              <a:t>6</a:t>
            </a:r>
            <a:r>
              <a:rPr lang="zh-CN" altLang="en-US" sz="2800">
                <a:latin typeface="黑体" panose="02010609060101010101" pitchFamily="2" charset="-122"/>
                <a:ea typeface="微软雅黑" panose="020B0503020204020204" charset="-122"/>
              </a:rPr>
              <a:t>、</a:t>
            </a:r>
            <a:r>
              <a:rPr lang="zh-CN" altLang="en-US" sz="2800">
                <a:solidFill>
                  <a:srgbClr val="FF0000"/>
                </a:solidFill>
                <a:latin typeface="黑体" panose="02010609060101010101" pitchFamily="2" charset="-122"/>
                <a:ea typeface="微软雅黑" panose="020B0503020204020204" charset="-122"/>
              </a:rPr>
              <a:t>反复接近法</a:t>
            </a:r>
            <a:r>
              <a:rPr lang="zh-CN" altLang="en-US" sz="2800">
                <a:latin typeface="黑体" panose="02010609060101010101" pitchFamily="2" charset="-122"/>
                <a:ea typeface="微软雅黑" panose="020B0503020204020204" charset="-122"/>
              </a:rPr>
              <a:t>是指销售人员在一两次接交不能达成交易的情况下，采用多次进行接近拜访来接近顾客的方法。</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7</a:t>
            </a:r>
            <a:r>
              <a:rPr lang="zh-CN" altLang="en-US" sz="2800">
                <a:latin typeface="黑体" panose="02010609060101010101" pitchFamily="2" charset="-122"/>
                <a:ea typeface="微软雅黑" panose="020B0503020204020204" charset="-122"/>
              </a:rPr>
              <a:t>、</a:t>
            </a:r>
            <a:r>
              <a:rPr lang="zh-CN" altLang="en-US" sz="2800">
                <a:solidFill>
                  <a:srgbClr val="FF0000"/>
                </a:solidFill>
                <a:latin typeface="黑体" panose="02010609060101010101" pitchFamily="2" charset="-122"/>
                <a:ea typeface="微软雅黑" panose="020B0503020204020204" charset="-122"/>
              </a:rPr>
              <a:t>服务接近法</a:t>
            </a:r>
            <a:r>
              <a:rPr lang="zh-CN" altLang="en-US" sz="2800">
                <a:latin typeface="黑体" panose="02010609060101010101" pitchFamily="2" charset="-122"/>
                <a:ea typeface="微软雅黑" panose="020B0503020204020204" charset="-122"/>
              </a:rPr>
              <a:t>就是指销售人员为顾客提供有效并符合需要的服务来博得顾客的好感，获取顾客信任来接近顾客的方法。</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8</a:t>
            </a:r>
            <a:r>
              <a:rPr lang="zh-CN" altLang="en-US" sz="2800">
                <a:latin typeface="黑体" panose="02010609060101010101" pitchFamily="2" charset="-122"/>
                <a:ea typeface="微软雅黑" panose="020B0503020204020204" charset="-122"/>
              </a:rPr>
              <a:t>、</a:t>
            </a:r>
            <a:r>
              <a:rPr lang="zh-CN" altLang="en-US" sz="2800">
                <a:solidFill>
                  <a:srgbClr val="FF0000"/>
                </a:solidFill>
                <a:latin typeface="黑体" panose="02010609060101010101" pitchFamily="2" charset="-122"/>
                <a:ea typeface="微软雅黑" panose="020B0503020204020204" charset="-122"/>
              </a:rPr>
              <a:t>利益接近法</a:t>
            </a:r>
            <a:r>
              <a:rPr lang="zh-CN" altLang="en-US" sz="2800">
                <a:latin typeface="黑体" panose="02010609060101010101" pitchFamily="2" charset="-122"/>
                <a:ea typeface="微软雅黑" panose="020B0503020204020204" charset="-122"/>
              </a:rPr>
              <a:t>是指销售人员利用商品或服务能为顾客带来实际利益以引起顾客的兴趣来接近顾客的方法</a:t>
            </a:r>
            <a:endParaRPr lang="zh-CN" altLang="en-US" sz="2800">
              <a:latin typeface="黑体" panose="02010609060101010101" pitchFamily="2" charset="-122"/>
              <a:ea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03" name="文本占位符 2102"/>
          <p:cNvSpPr/>
          <p:nvPr>
            <p:ph type="body" idx="4294967295"/>
          </p:nvPr>
        </p:nvSpPr>
        <p:spPr>
          <a:xfrm>
            <a:off x="457200" y="304800"/>
            <a:ext cx="8229600" cy="6553200"/>
          </a:xfrm>
        </p:spPr>
        <p:txBody>
          <a:bodyPr/>
          <a:p>
            <a:pPr>
              <a:lnSpc>
                <a:spcPct val="150000"/>
              </a:lnSpc>
              <a:buClr>
                <a:schemeClr val="hlink"/>
              </a:buClr>
              <a:buNone/>
            </a:pPr>
            <a:r>
              <a:rPr lang="en-US" altLang="zh-CN">
                <a:latin typeface="黑体" panose="02010609060101010101" pitchFamily="2" charset="-122"/>
                <a:ea typeface="微软雅黑" panose="020B0503020204020204" charset="-122"/>
              </a:rPr>
              <a:t>9</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好奇接近法</a:t>
            </a:r>
            <a:r>
              <a:rPr lang="zh-CN" altLang="en-US">
                <a:latin typeface="黑体" panose="02010609060101010101" pitchFamily="2" charset="-122"/>
                <a:ea typeface="微软雅黑" panose="020B0503020204020204" charset="-122"/>
              </a:rPr>
              <a:t>是指销售人员通过发顾客的好奇心来接近顾客的方法</a:t>
            </a:r>
            <a:endParaRPr lang="zh-CN" altLang="en-US">
              <a:latin typeface="黑体" panose="02010609060101010101" pitchFamily="2" charset="-122"/>
              <a:ea typeface="微软雅黑" panose="020B0503020204020204" charset="-122"/>
            </a:endParaRPr>
          </a:p>
          <a:p>
            <a:pPr>
              <a:lnSpc>
                <a:spcPct val="150000"/>
              </a:lnSpc>
              <a:buClr>
                <a:schemeClr val="hlink"/>
              </a:buClr>
              <a:buNone/>
            </a:pPr>
            <a:r>
              <a:rPr lang="en-US" altLang="zh-CN">
                <a:latin typeface="黑体" panose="02010609060101010101" pitchFamily="2" charset="-122"/>
                <a:ea typeface="微软雅黑" panose="020B0503020204020204" charset="-122"/>
              </a:rPr>
              <a:t>10</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求教接近法</a:t>
            </a:r>
            <a:r>
              <a:rPr lang="zh-CN" altLang="en-US">
                <a:latin typeface="黑体" panose="02010609060101010101" pitchFamily="2" charset="-122"/>
                <a:ea typeface="微软雅黑" panose="020B0503020204020204" charset="-122"/>
              </a:rPr>
              <a:t>是指通过顾客帮忙来解答疑难问题的方法；</a:t>
            </a:r>
            <a:endParaRPr lang="zh-CN" altLang="en-US">
              <a:latin typeface="黑体" panose="02010609060101010101" pitchFamily="2" charset="-122"/>
              <a:ea typeface="微软雅黑" panose="020B0503020204020204" charset="-122"/>
            </a:endParaRPr>
          </a:p>
          <a:p>
            <a:pPr>
              <a:lnSpc>
                <a:spcPct val="150000"/>
              </a:lnSpc>
              <a:buClr>
                <a:schemeClr val="hlink"/>
              </a:buClr>
              <a:buNone/>
            </a:pPr>
            <a:r>
              <a:rPr lang="en-US" altLang="zh-CN">
                <a:latin typeface="黑体" panose="02010609060101010101" pitchFamily="2" charset="-122"/>
                <a:ea typeface="微软雅黑" panose="020B0503020204020204" charset="-122"/>
              </a:rPr>
              <a:t>11</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问题接近法</a:t>
            </a:r>
            <a:r>
              <a:rPr lang="zh-CN" altLang="en-US">
                <a:latin typeface="黑体" panose="02010609060101010101" pitchFamily="2" charset="-122"/>
                <a:ea typeface="微软雅黑" panose="020B0503020204020204" charset="-122"/>
              </a:rPr>
              <a:t>是指销售人员通过直接向顾客提问的方式来接近顾客的方法</a:t>
            </a:r>
            <a:endParaRPr lang="zh-CN" altLang="en-US">
              <a:latin typeface="黑体" panose="02010609060101010101" pitchFamily="2" charset="-122"/>
              <a:ea typeface="微软雅黑" panose="020B0503020204020204" charset="-122"/>
            </a:endParaRPr>
          </a:p>
          <a:p>
            <a:pPr>
              <a:lnSpc>
                <a:spcPct val="150000"/>
              </a:lnSpc>
              <a:buClr>
                <a:schemeClr val="hlink"/>
              </a:buClr>
              <a:buNone/>
            </a:pPr>
            <a:r>
              <a:rPr lang="en-US" altLang="zh-CN">
                <a:latin typeface="黑体" panose="02010609060101010101" pitchFamily="2" charset="-122"/>
                <a:ea typeface="微软雅黑" panose="020B0503020204020204" charset="-122"/>
              </a:rPr>
              <a:t>12</a:t>
            </a:r>
            <a:r>
              <a:rPr lang="zh-CN" altLang="en-US">
                <a:latin typeface="黑体" panose="02010609060101010101" pitchFamily="2" charset="-122"/>
                <a:ea typeface="微软雅黑" panose="020B0503020204020204" charset="-122"/>
              </a:rPr>
              <a:t>、</a:t>
            </a:r>
            <a:r>
              <a:rPr lang="zh-CN" altLang="en-US">
                <a:solidFill>
                  <a:srgbClr val="FF0000"/>
                </a:solidFill>
                <a:latin typeface="黑体" panose="02010609060101010101" pitchFamily="2" charset="-122"/>
                <a:ea typeface="微软雅黑" panose="020B0503020204020204" charset="-122"/>
              </a:rPr>
              <a:t>调查接近法</a:t>
            </a:r>
            <a:r>
              <a:rPr lang="zh-CN" altLang="en-US">
                <a:latin typeface="黑体" panose="02010609060101010101" pitchFamily="2" charset="-122"/>
                <a:ea typeface="微软雅黑" panose="020B0503020204020204" charset="-122"/>
              </a:rPr>
              <a:t>是指销售人员利用市场调查的机会来接近顾客的方法</a:t>
            </a:r>
            <a:endParaRPr lang="zh-CN" altLang="en-US">
              <a:latin typeface="黑体" panose="02010609060101010101" pitchFamily="2"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06"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接近潜在客户的案例</a:t>
            </a:r>
            <a:endParaRPr lang="zh-CN" altLang="en-US" sz="3600" b="0">
              <a:solidFill>
                <a:schemeClr val="hlink"/>
              </a:solidFill>
              <a:ea typeface="微软雅黑" panose="020B0503020204020204" charset="-122"/>
            </a:endParaRPr>
          </a:p>
        </p:txBody>
      </p:sp>
      <p:sp>
        <p:nvSpPr>
          <p:cNvPr id="2107" name="Rectangle 3"/>
          <p:cNvSpPr/>
          <p:nvPr>
            <p:ph type="body" idx="4294967295"/>
          </p:nvPr>
        </p:nvSpPr>
        <p:spPr/>
        <p:txBody>
          <a:bodyPr wrap="square" lIns="91440" tIns="45720" rIns="91440" bIns="45720" anchor="t"/>
          <a:p>
            <a:pPr eaLnBrk="1" hangingPunct="1">
              <a:lnSpc>
                <a:spcPct val="90000"/>
              </a:lnSpc>
              <a:buClr>
                <a:schemeClr val="hlink"/>
              </a:buClr>
            </a:pPr>
            <a:r>
              <a:rPr lang="zh-CN" altLang="en-US" sz="2800">
                <a:ea typeface="微软雅黑" panose="020B0503020204020204" charset="-122"/>
              </a:rPr>
              <a:t>利用商品的某些特征引发顾客兴趣</a:t>
            </a:r>
            <a:r>
              <a:rPr lang="zh-CN" altLang="en-US" sz="2800">
                <a:solidFill>
                  <a:schemeClr val="hlink"/>
                </a:solidFill>
                <a:ea typeface="微软雅黑" panose="020B0503020204020204" charset="-122"/>
              </a:rPr>
              <a:t>（商品）</a:t>
            </a:r>
            <a:endParaRPr lang="zh-CN" altLang="en-US" sz="2800">
              <a:solidFill>
                <a:schemeClr val="hlink"/>
              </a:solidFill>
              <a:ea typeface="微软雅黑" panose="020B0503020204020204" charset="-122"/>
            </a:endParaRPr>
          </a:p>
          <a:p>
            <a:pPr eaLnBrk="1" hangingPunct="1">
              <a:lnSpc>
                <a:spcPct val="90000"/>
              </a:lnSpc>
              <a:buClr>
                <a:schemeClr val="hlink"/>
              </a:buClr>
            </a:pPr>
            <a:r>
              <a:rPr lang="zh-CN" altLang="en-US" sz="2800">
                <a:ea typeface="微软雅黑" panose="020B0503020204020204" charset="-122"/>
              </a:rPr>
              <a:t>与顾客开展社会往来</a:t>
            </a:r>
            <a:r>
              <a:rPr lang="zh-CN" altLang="en-US" sz="2800">
                <a:solidFill>
                  <a:schemeClr val="hlink"/>
                </a:solidFill>
                <a:ea typeface="微软雅黑" panose="020B0503020204020204" charset="-122"/>
              </a:rPr>
              <a:t>（社交）</a:t>
            </a:r>
            <a:endParaRPr lang="zh-CN" altLang="en-US" sz="2800">
              <a:solidFill>
                <a:schemeClr val="hlink"/>
              </a:solidFill>
              <a:ea typeface="微软雅黑" panose="020B0503020204020204" charset="-122"/>
            </a:endParaRPr>
          </a:p>
          <a:p>
            <a:pPr eaLnBrk="1" hangingPunct="1">
              <a:lnSpc>
                <a:spcPct val="90000"/>
              </a:lnSpc>
              <a:buClr>
                <a:schemeClr val="hlink"/>
              </a:buClr>
            </a:pPr>
            <a:r>
              <a:rPr lang="zh-CN" altLang="en-US" sz="2800">
                <a:latin typeface="华文中宋" pitchFamily="2" charset="-122"/>
                <a:ea typeface="微软雅黑" panose="020B0503020204020204" charset="-122"/>
              </a:rPr>
              <a:t>“</a:t>
            </a:r>
            <a:r>
              <a:rPr lang="zh-CN" altLang="en-US" sz="2800">
                <a:ea typeface="微软雅黑" panose="020B0503020204020204" charset="-122"/>
              </a:rPr>
              <a:t>我们厂出口的账册、簿记比其他厂的产品便宜三成</a:t>
            </a:r>
            <a:r>
              <a:rPr lang="zh-CN" altLang="en-US" sz="2800">
                <a:latin typeface="华文中宋" pitchFamily="2" charset="-122"/>
                <a:ea typeface="微软雅黑" panose="020B0503020204020204" charset="-122"/>
              </a:rPr>
              <a:t>”</a:t>
            </a:r>
            <a:r>
              <a:rPr lang="zh-CN" altLang="en-US" sz="2800">
                <a:solidFill>
                  <a:schemeClr val="hlink"/>
                </a:solidFill>
                <a:ea typeface="微软雅黑" panose="020B0503020204020204" charset="-122"/>
              </a:rPr>
              <a:t>（利益）</a:t>
            </a:r>
            <a:endParaRPr lang="zh-CN" altLang="en-US" sz="2800">
              <a:solidFill>
                <a:schemeClr val="hlink"/>
              </a:solidFill>
              <a:ea typeface="微软雅黑" panose="020B0503020204020204" charset="-122"/>
            </a:endParaRPr>
          </a:p>
          <a:p>
            <a:pPr eaLnBrk="1" hangingPunct="1">
              <a:lnSpc>
                <a:spcPct val="90000"/>
              </a:lnSpc>
              <a:buClr>
                <a:schemeClr val="hlink"/>
              </a:buClr>
            </a:pPr>
            <a:r>
              <a:rPr lang="zh-CN" altLang="en-US" sz="2800">
                <a:latin typeface="华文中宋" pitchFamily="2" charset="-122"/>
                <a:ea typeface="微软雅黑" panose="020B0503020204020204" charset="-122"/>
              </a:rPr>
              <a:t>“</a:t>
            </a:r>
            <a:r>
              <a:rPr lang="zh-CN" altLang="en-US" sz="2800">
                <a:ea typeface="微软雅黑" panose="020B0503020204020204" charset="-122"/>
              </a:rPr>
              <a:t>我有办法让你每年花在办公用品上的成本减少</a:t>
            </a:r>
            <a:r>
              <a:rPr lang="en-US" altLang="zh-CN" sz="2800">
                <a:ea typeface="微软雅黑" panose="020B0503020204020204" charset="-122"/>
              </a:rPr>
              <a:t>30%</a:t>
            </a:r>
            <a:r>
              <a:rPr lang="en-US" altLang="zh-CN" sz="2800">
                <a:latin typeface="华文中宋" pitchFamily="2" charset="-122"/>
                <a:ea typeface="微软雅黑" panose="020B0503020204020204" charset="-122"/>
              </a:rPr>
              <a:t>”</a:t>
            </a:r>
            <a:r>
              <a:rPr lang="zh-CN" altLang="en-US" sz="2800">
                <a:solidFill>
                  <a:schemeClr val="hlink"/>
                </a:solidFill>
                <a:ea typeface="微软雅黑" panose="020B0503020204020204" charset="-122"/>
              </a:rPr>
              <a:t>（好奇）</a:t>
            </a:r>
            <a:endParaRPr lang="zh-CN" altLang="en-US" sz="2800">
              <a:solidFill>
                <a:schemeClr val="hlink"/>
              </a:solidFill>
              <a:ea typeface="微软雅黑" panose="020B0503020204020204" charset="-122"/>
            </a:endParaRPr>
          </a:p>
          <a:p>
            <a:pPr eaLnBrk="1" hangingPunct="1">
              <a:lnSpc>
                <a:spcPct val="90000"/>
              </a:lnSpc>
              <a:buClr>
                <a:schemeClr val="hlink"/>
              </a:buClr>
            </a:pPr>
            <a:r>
              <a:rPr lang="zh-CN" altLang="en-US" sz="2800">
                <a:latin typeface="华文中宋" pitchFamily="2" charset="-122"/>
                <a:ea typeface="微软雅黑" panose="020B0503020204020204" charset="-122"/>
              </a:rPr>
              <a:t>“</a:t>
            </a:r>
            <a:r>
              <a:rPr lang="zh-CN" altLang="en-US" sz="2800">
                <a:ea typeface="微软雅黑" panose="020B0503020204020204" charset="-122"/>
              </a:rPr>
              <a:t>你是机电产品方面的专家，我厂研制并生产的产品有哪些优势</a:t>
            </a:r>
            <a:r>
              <a:rPr lang="zh-CN" altLang="en-US" sz="2800">
                <a:latin typeface="华文中宋" pitchFamily="2" charset="-122"/>
                <a:ea typeface="微软雅黑" panose="020B0503020204020204" charset="-122"/>
              </a:rPr>
              <a:t>”</a:t>
            </a:r>
            <a:r>
              <a:rPr lang="zh-CN" altLang="en-US" sz="2800">
                <a:solidFill>
                  <a:schemeClr val="hlink"/>
                </a:solidFill>
                <a:ea typeface="微软雅黑" panose="020B0503020204020204" charset="-122"/>
              </a:rPr>
              <a:t>（求教）</a:t>
            </a:r>
            <a:endParaRPr lang="zh-CN" altLang="en-US" sz="2800">
              <a:solidFill>
                <a:schemeClr val="hlink"/>
              </a:solidFill>
              <a:ea typeface="微软雅黑" panose="020B0503020204020204" charset="-122"/>
            </a:endParaRPr>
          </a:p>
          <a:p>
            <a:pPr eaLnBrk="1" hangingPunct="1">
              <a:lnSpc>
                <a:spcPct val="90000"/>
              </a:lnSpc>
              <a:buClr>
                <a:schemeClr val="hlink"/>
              </a:buClr>
            </a:pPr>
            <a:r>
              <a:rPr lang="zh-CN" altLang="en-US" sz="2800">
                <a:latin typeface="华文中宋" pitchFamily="2" charset="-122"/>
                <a:ea typeface="微软雅黑" panose="020B0503020204020204" charset="-122"/>
              </a:rPr>
              <a:t>“</a:t>
            </a:r>
            <a:r>
              <a:rPr lang="zh-CN" altLang="en-US" sz="2800">
                <a:ea typeface="微软雅黑" panose="020B0503020204020204" charset="-122"/>
              </a:rPr>
              <a:t>我有一本书能帮助你改善业务流程，如果您打开后发现很有趣，您会读一读吗</a:t>
            </a:r>
            <a:r>
              <a:rPr lang="zh-CN" altLang="en-US" sz="2800">
                <a:latin typeface="华文中宋" pitchFamily="2" charset="-122"/>
                <a:ea typeface="微软雅黑" panose="020B0503020204020204" charset="-122"/>
              </a:rPr>
              <a:t>”</a:t>
            </a:r>
            <a:r>
              <a:rPr lang="zh-CN" altLang="en-US" sz="2800">
                <a:solidFill>
                  <a:schemeClr val="hlink"/>
                </a:solidFill>
                <a:ea typeface="微软雅黑" panose="020B0503020204020204" charset="-122"/>
              </a:rPr>
              <a:t>（问题）</a:t>
            </a:r>
            <a:endParaRPr lang="zh-CN" altLang="en-US" sz="2800">
              <a:solidFill>
                <a:schemeClr val="hlink"/>
              </a:solidFill>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10"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拜访与接近潜在顾客的要点</a:t>
            </a:r>
            <a:endParaRPr lang="zh-CN" altLang="en-US">
              <a:solidFill>
                <a:schemeClr val="hlink"/>
              </a:solidFill>
              <a:ea typeface="微软雅黑" panose="020B0503020204020204" charset="-122"/>
            </a:endParaRPr>
          </a:p>
        </p:txBody>
      </p:sp>
      <p:sp>
        <p:nvSpPr>
          <p:cNvPr id="2111"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巧妙地开场</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运用</a:t>
            </a:r>
            <a:r>
              <a:rPr lang="en-US" altLang="zh-CN">
                <a:ea typeface="微软雅黑" panose="020B0503020204020204" charset="-122"/>
              </a:rPr>
              <a:t>FABE</a:t>
            </a:r>
            <a:r>
              <a:rPr lang="zh-CN" altLang="en-US">
                <a:ea typeface="微软雅黑" panose="020B0503020204020204" charset="-122"/>
              </a:rPr>
              <a:t>法则介绍产品</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把握顾客的兴趣点</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进行精彩的示范</a:t>
            </a:r>
            <a:endParaRPr lang="zh-CN" altLang="en-US">
              <a:solidFill>
                <a:schemeClr val="hlink"/>
              </a:solidFill>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14"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开场的方式</a:t>
            </a:r>
            <a:endParaRPr lang="zh-CN" altLang="en-US" sz="3600">
              <a:solidFill>
                <a:schemeClr val="hlink"/>
              </a:solidFill>
              <a:ea typeface="微软雅黑" panose="020B0503020204020204" charset="-122"/>
            </a:endParaRPr>
          </a:p>
        </p:txBody>
      </p:sp>
      <p:sp>
        <p:nvSpPr>
          <p:cNvPr id="2115" name="Rectangle 3"/>
          <p:cNvSpPr/>
          <p:nvPr>
            <p:ph type="body" idx="4294967295"/>
          </p:nvPr>
        </p:nvSpPr>
        <p:spPr>
          <a:xfrm>
            <a:off x="457200" y="1600200"/>
            <a:ext cx="8229600" cy="4953000"/>
          </a:xfrm>
        </p:spPr>
        <p:txBody>
          <a:bodyPr wrap="square" lIns="91440" tIns="45720" rIns="91440" bIns="45720" anchor="t"/>
          <a:p>
            <a:pPr eaLnBrk="1" hangingPunct="1">
              <a:buClr>
                <a:schemeClr val="hlink"/>
              </a:buClr>
            </a:pPr>
            <a:r>
              <a:rPr lang="zh-CN" altLang="en-US" sz="2800" i="1">
                <a:ea typeface="微软雅黑" panose="020B0503020204020204" charset="-122"/>
              </a:rPr>
              <a:t>以提出问题开场</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以讲述有趣之事开场</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以引证别人的意见</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以赠送礼品开场</a:t>
            </a:r>
            <a:endParaRPr lang="zh-CN" altLang="en-US" sz="2800" i="1">
              <a:ea typeface="微软雅黑" panose="020B0503020204020204" charset="-122"/>
            </a:endParaRPr>
          </a:p>
          <a:p>
            <a:pPr eaLnBrk="1" hangingPunct="1">
              <a:buClr>
                <a:schemeClr val="hlink"/>
              </a:buClr>
            </a:pPr>
            <a:endParaRPr lang="zh-CN" altLang="en-US" sz="2800" i="1">
              <a:ea typeface="微软雅黑" panose="020B0503020204020204" charset="-122"/>
            </a:endParaRPr>
          </a:p>
          <a:p>
            <a:pPr eaLnBrk="1" hangingPunct="1">
              <a:buClr>
                <a:schemeClr val="hlink"/>
              </a:buClr>
              <a:buNone/>
            </a:pPr>
            <a:r>
              <a:rPr lang="zh-CN" altLang="en-US" sz="2800" i="1">
                <a:ea typeface="微软雅黑" panose="020B0503020204020204" charset="-122"/>
              </a:rPr>
              <a:t>注意例子：</a:t>
            </a:r>
            <a:endParaRPr lang="zh-CN" altLang="en-US" sz="2800" i="1">
              <a:ea typeface="微软雅黑" panose="020B0503020204020204" charset="-122"/>
            </a:endParaRPr>
          </a:p>
          <a:p>
            <a:pPr lvl="1" eaLnBrk="1" hangingPunct="1">
              <a:buClr>
                <a:schemeClr val="accent2"/>
              </a:buClr>
            </a:pPr>
            <a:r>
              <a:rPr lang="zh-CN" altLang="en-US" sz="2400" i="1">
                <a:solidFill>
                  <a:schemeClr val="hlink"/>
                </a:solidFill>
                <a:latin typeface="华文中宋" pitchFamily="2" charset="-122"/>
                <a:ea typeface="微软雅黑" panose="020B0503020204020204" charset="-122"/>
              </a:rPr>
              <a:t>“</a:t>
            </a:r>
            <a:r>
              <a:rPr lang="zh-CN" altLang="en-US" sz="2400" i="1">
                <a:solidFill>
                  <a:schemeClr val="hlink"/>
                </a:solidFill>
                <a:ea typeface="微软雅黑" panose="020B0503020204020204" charset="-122"/>
              </a:rPr>
              <a:t>你希望减低</a:t>
            </a:r>
            <a:r>
              <a:rPr lang="en-US" altLang="zh-CN" sz="2400" i="1">
                <a:solidFill>
                  <a:schemeClr val="hlink"/>
                </a:solidFill>
                <a:ea typeface="微软雅黑" panose="020B0503020204020204" charset="-122"/>
              </a:rPr>
              <a:t>20%</a:t>
            </a:r>
            <a:r>
              <a:rPr lang="zh-CN" altLang="en-US" sz="2400" i="1">
                <a:solidFill>
                  <a:schemeClr val="hlink"/>
                </a:solidFill>
                <a:ea typeface="微软雅黑" panose="020B0503020204020204" charset="-122"/>
              </a:rPr>
              <a:t>的原料消耗吗？</a:t>
            </a:r>
            <a:r>
              <a:rPr lang="zh-CN" altLang="en-US" sz="2400" i="1">
                <a:solidFill>
                  <a:schemeClr val="hlink"/>
                </a:solidFill>
                <a:latin typeface="华文中宋" pitchFamily="2" charset="-122"/>
                <a:ea typeface="微软雅黑" panose="020B0503020204020204" charset="-122"/>
              </a:rPr>
              <a:t>”</a:t>
            </a:r>
            <a:endParaRPr lang="zh-CN" altLang="en-US" sz="2400" i="1">
              <a:solidFill>
                <a:schemeClr val="hlink"/>
              </a:solidFill>
              <a:ea typeface="微软雅黑" panose="020B0503020204020204" charset="-122"/>
            </a:endParaRPr>
          </a:p>
          <a:p>
            <a:pPr lvl="1" eaLnBrk="1" hangingPunct="1">
              <a:buClr>
                <a:schemeClr val="accent2"/>
              </a:buClr>
            </a:pPr>
            <a:r>
              <a:rPr lang="zh-CN" altLang="en-US" sz="2400" i="1">
                <a:solidFill>
                  <a:schemeClr val="hlink"/>
                </a:solidFill>
                <a:latin typeface="华文中宋" pitchFamily="2" charset="-122"/>
                <a:ea typeface="微软雅黑" panose="020B0503020204020204" charset="-122"/>
              </a:rPr>
              <a:t>“</a:t>
            </a:r>
            <a:r>
              <a:rPr lang="zh-CN" altLang="en-US" sz="2400" i="1">
                <a:solidFill>
                  <a:schemeClr val="hlink"/>
                </a:solidFill>
                <a:ea typeface="微软雅黑" panose="020B0503020204020204" charset="-122"/>
              </a:rPr>
              <a:t>你看过我们</a:t>
            </a:r>
            <a:r>
              <a:rPr lang="en-US" altLang="zh-CN" sz="2400" i="1">
                <a:solidFill>
                  <a:schemeClr val="hlink"/>
                </a:solidFill>
                <a:ea typeface="微软雅黑" panose="020B0503020204020204" charset="-122"/>
              </a:rPr>
              <a:t>XX</a:t>
            </a:r>
            <a:r>
              <a:rPr lang="zh-CN" altLang="en-US" sz="2400" i="1">
                <a:solidFill>
                  <a:schemeClr val="hlink"/>
                </a:solidFill>
                <a:ea typeface="微软雅黑" panose="020B0503020204020204" charset="-122"/>
              </a:rPr>
              <a:t>产品吗？</a:t>
            </a:r>
            <a:r>
              <a:rPr lang="zh-CN" altLang="en-US" sz="2400" i="1">
                <a:solidFill>
                  <a:schemeClr val="hlink"/>
                </a:solidFill>
                <a:latin typeface="华文中宋" pitchFamily="2" charset="-122"/>
                <a:ea typeface="微软雅黑" panose="020B0503020204020204" charset="-122"/>
              </a:rPr>
              <a:t>”</a:t>
            </a:r>
            <a:endParaRPr lang="zh-CN" altLang="en-US" sz="2400" i="1">
              <a:solidFill>
                <a:schemeClr val="hlink"/>
              </a:solidFill>
              <a:ea typeface="微软雅黑" panose="020B0503020204020204" charset="-122"/>
            </a:endParaRPr>
          </a:p>
          <a:p>
            <a:pPr lvl="1" eaLnBrk="1" hangingPunct="1">
              <a:buClr>
                <a:schemeClr val="accent2"/>
              </a:buClr>
            </a:pPr>
            <a:r>
              <a:rPr lang="zh-CN" altLang="en-US" sz="2400" i="1">
                <a:solidFill>
                  <a:schemeClr val="hlink"/>
                </a:solidFill>
                <a:latin typeface="华文中宋" pitchFamily="2" charset="-122"/>
                <a:ea typeface="微软雅黑" panose="020B0503020204020204" charset="-122"/>
              </a:rPr>
              <a:t>“</a:t>
            </a:r>
            <a:r>
              <a:rPr lang="zh-CN" altLang="en-US" sz="2400" i="1">
                <a:solidFill>
                  <a:schemeClr val="hlink"/>
                </a:solidFill>
                <a:ea typeface="微软雅黑" panose="020B0503020204020204" charset="-122"/>
              </a:rPr>
              <a:t>王先生，你的同事李先生要我前来拜访，跟你谈一个你可能兴趣的问题</a:t>
            </a:r>
            <a:r>
              <a:rPr lang="zh-CN" altLang="en-US" sz="2400" i="1">
                <a:solidFill>
                  <a:schemeClr val="hlink"/>
                </a:solidFill>
                <a:latin typeface="华文中宋" pitchFamily="2" charset="-122"/>
                <a:ea typeface="微软雅黑" panose="020B0503020204020204" charset="-122"/>
              </a:rPr>
              <a:t>”</a:t>
            </a:r>
            <a:endParaRPr lang="zh-CN" altLang="en-US" sz="2400" i="1">
              <a:solidFill>
                <a:schemeClr val="hlink"/>
              </a:solidFill>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18" name="Rectangle 2"/>
          <p:cNvSpPr/>
          <p:nvPr>
            <p:ph type="title" idx="4294967295"/>
          </p:nvPr>
        </p:nvSpPr>
        <p:spPr/>
        <p:txBody>
          <a:bodyPr wrap="square" lIns="91440" tIns="45720" rIns="91440" bIns="45720" anchor="ctr"/>
          <a:p>
            <a:pPr eaLnBrk="1" hangingPunct="1"/>
            <a:r>
              <a:rPr lang="en-US" altLang="zh-CN">
                <a:solidFill>
                  <a:schemeClr val="hlink"/>
                </a:solidFill>
                <a:ea typeface="微软雅黑" panose="020B0503020204020204" charset="-122"/>
              </a:rPr>
              <a:t>FABE</a:t>
            </a:r>
            <a:r>
              <a:rPr lang="zh-CN" altLang="en-US">
                <a:solidFill>
                  <a:schemeClr val="hlink"/>
                </a:solidFill>
                <a:ea typeface="微软雅黑" panose="020B0503020204020204" charset="-122"/>
              </a:rPr>
              <a:t>法则</a:t>
            </a:r>
            <a:endParaRPr lang="zh-CN" altLang="en-US" sz="3600">
              <a:solidFill>
                <a:schemeClr val="hlink"/>
              </a:solidFill>
              <a:ea typeface="微软雅黑" panose="020B0503020204020204" charset="-122"/>
            </a:endParaRPr>
          </a:p>
        </p:txBody>
      </p:sp>
      <p:sp>
        <p:nvSpPr>
          <p:cNvPr id="2119" name="Rectangle 3"/>
          <p:cNvSpPr/>
          <p:nvPr>
            <p:ph type="body" idx="4294967295"/>
          </p:nvPr>
        </p:nvSpPr>
        <p:spPr>
          <a:xfrm>
            <a:off x="457200" y="1828800"/>
            <a:ext cx="8229600" cy="4297363"/>
          </a:xfrm>
        </p:spPr>
        <p:txBody>
          <a:bodyPr wrap="square" lIns="91440" tIns="45720" rIns="91440" bIns="45720" anchor="t"/>
          <a:p>
            <a:pPr eaLnBrk="1" hangingPunct="1">
              <a:buClr>
                <a:schemeClr val="hlink"/>
              </a:buClr>
            </a:pPr>
            <a:r>
              <a:rPr lang="zh-CN" altLang="en-US" sz="2800" i="1">
                <a:ea typeface="微软雅黑" panose="020B0503020204020204" charset="-122"/>
              </a:rPr>
              <a:t>介绍产品的特征（</a:t>
            </a:r>
            <a:r>
              <a:rPr lang="en-US" altLang="zh-CN" sz="2800" i="1">
                <a:solidFill>
                  <a:schemeClr val="hlink"/>
                </a:solidFill>
                <a:ea typeface="微软雅黑" panose="020B0503020204020204" charset="-122"/>
              </a:rPr>
              <a:t>Feature</a:t>
            </a:r>
            <a:r>
              <a:rPr lang="zh-CN" altLang="en-US" sz="2800" i="1">
                <a:ea typeface="微软雅黑" panose="020B0503020204020204" charset="-122"/>
              </a:rPr>
              <a:t>）</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分析产品的优点（</a:t>
            </a:r>
            <a:r>
              <a:rPr lang="en-US" altLang="zh-CN" sz="2800" i="1">
                <a:solidFill>
                  <a:schemeClr val="hlink"/>
                </a:solidFill>
                <a:ea typeface="微软雅黑" panose="020B0503020204020204" charset="-122"/>
              </a:rPr>
              <a:t>Advantage</a:t>
            </a:r>
            <a:r>
              <a:rPr lang="zh-CN" altLang="en-US" sz="2800" i="1">
                <a:ea typeface="微软雅黑" panose="020B0503020204020204" charset="-122"/>
              </a:rPr>
              <a:t>）</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介绍产品给客户带来的利益（</a:t>
            </a:r>
            <a:r>
              <a:rPr lang="en-US" altLang="zh-CN" sz="2800" i="1">
                <a:solidFill>
                  <a:schemeClr val="hlink"/>
                </a:solidFill>
                <a:ea typeface="微软雅黑" panose="020B0503020204020204" charset="-122"/>
              </a:rPr>
              <a:t>Benefit</a:t>
            </a:r>
            <a:r>
              <a:rPr lang="zh-CN" altLang="en-US" sz="2800" i="1">
                <a:ea typeface="微软雅黑" panose="020B0503020204020204" charset="-122"/>
              </a:rPr>
              <a:t>）</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提出证据（</a:t>
            </a:r>
            <a:r>
              <a:rPr lang="en-US" altLang="zh-CN" sz="2800" i="1">
                <a:solidFill>
                  <a:schemeClr val="hlink"/>
                </a:solidFill>
                <a:ea typeface="微软雅黑" panose="020B0503020204020204" charset="-122"/>
              </a:rPr>
              <a:t>Evidence</a:t>
            </a:r>
            <a:r>
              <a:rPr lang="zh-CN" altLang="en-US" sz="2800" i="1">
                <a:ea typeface="微软雅黑" panose="020B0503020204020204" charset="-122"/>
              </a:rPr>
              <a:t>）来说服客户，促成交易</a:t>
            </a:r>
            <a:endParaRPr lang="zh-CN" altLang="en-US" sz="2800" i="1">
              <a:ea typeface="微软雅黑" panose="020B0503020204020204" charset="-122"/>
            </a:endParaRPr>
          </a:p>
          <a:p>
            <a:pPr eaLnBrk="1" hangingPunct="1">
              <a:buClr>
                <a:schemeClr val="hlink"/>
              </a:buClr>
            </a:pP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营销员需掌握产品的知识包括：</a:t>
            </a:r>
            <a:endParaRPr lang="zh-CN" altLang="en-US" sz="2800" i="1">
              <a:ea typeface="微软雅黑" panose="020B0503020204020204" charset="-122"/>
            </a:endParaRPr>
          </a:p>
          <a:p>
            <a:pPr lvl="1" eaLnBrk="1" hangingPunct="1">
              <a:buClr>
                <a:schemeClr val="accent2"/>
              </a:buClr>
              <a:buNone/>
            </a:pPr>
            <a:r>
              <a:rPr lang="zh-CN" altLang="en-US" sz="2400" i="1">
                <a:solidFill>
                  <a:schemeClr val="hlink"/>
                </a:solidFill>
                <a:ea typeface="微软雅黑" panose="020B0503020204020204" charset="-122"/>
              </a:rPr>
              <a:t>企业历史、产品生产工艺和制作方法、产品所有性能、产品使用方法、企业竞争者及其产品、发货方式、售后服务</a:t>
            </a:r>
            <a:endParaRPr lang="zh-CN" altLang="en-US" sz="2400" i="1">
              <a:solidFill>
                <a:schemeClr val="hlink"/>
              </a:solidFill>
              <a:ea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22"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商品的兴趣点主要有</a:t>
            </a:r>
            <a:endParaRPr lang="zh-CN" altLang="en-US" sz="3600">
              <a:solidFill>
                <a:schemeClr val="hlink"/>
              </a:solidFill>
              <a:ea typeface="微软雅黑" panose="020B0503020204020204" charset="-122"/>
            </a:endParaRPr>
          </a:p>
        </p:txBody>
      </p:sp>
      <p:sp>
        <p:nvSpPr>
          <p:cNvPr id="2123" name="Rectangle 3"/>
          <p:cNvSpPr/>
          <p:nvPr>
            <p:ph type="body" idx="4294967295"/>
          </p:nvPr>
        </p:nvSpPr>
        <p:spPr>
          <a:xfrm>
            <a:off x="457200" y="1828800"/>
            <a:ext cx="8305800" cy="4495800"/>
          </a:xfrm>
        </p:spPr>
        <p:txBody>
          <a:bodyPr wrap="square" lIns="91440" tIns="45720" rIns="91440" bIns="45720" anchor="t"/>
          <a:p>
            <a:pPr eaLnBrk="1" hangingPunct="1">
              <a:buClr>
                <a:schemeClr val="hlink"/>
              </a:buClr>
            </a:pPr>
            <a:r>
              <a:rPr lang="zh-CN" altLang="en-US" sz="2800" i="1">
                <a:ea typeface="微软雅黑" panose="020B0503020204020204" charset="-122"/>
              </a:rPr>
              <a:t>商品的使用价值</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流行性</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安全性</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美观性</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教育性</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保健性</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耐久性</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经济性</a:t>
            </a:r>
            <a:endParaRPr lang="zh-CN" altLang="en-US">
              <a:solidFill>
                <a:schemeClr val="hlink"/>
              </a:solidFill>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26"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示范存在缺陷的主要原因</a:t>
            </a:r>
            <a:endParaRPr lang="zh-CN" altLang="en-US">
              <a:solidFill>
                <a:schemeClr val="hlink"/>
              </a:solidFill>
              <a:ea typeface="微软雅黑" panose="020B0503020204020204" charset="-122"/>
            </a:endParaRPr>
          </a:p>
        </p:txBody>
      </p:sp>
      <p:sp>
        <p:nvSpPr>
          <p:cNvPr id="2127" name="Rectangle 3"/>
          <p:cNvSpPr/>
          <p:nvPr>
            <p:ph type="body" idx="4294967295"/>
          </p:nvPr>
        </p:nvSpPr>
        <p:spPr>
          <a:xfrm>
            <a:off x="457200" y="1447800"/>
            <a:ext cx="8229600" cy="5257800"/>
          </a:xfrm>
        </p:spPr>
        <p:txBody>
          <a:bodyPr wrap="square" lIns="91440" tIns="45720" rIns="91440" bIns="45720" anchor="t"/>
          <a:p>
            <a:pPr eaLnBrk="1" hangingPunct="1">
              <a:buClr>
                <a:schemeClr val="hlink"/>
              </a:buClr>
            </a:pPr>
            <a:r>
              <a:rPr lang="zh-CN" altLang="en-US">
                <a:ea typeface="微软雅黑" panose="020B0503020204020204" charset="-122"/>
              </a:rPr>
              <a:t>在示范前对产品的优点强调过多，从而使顾客的期望过高</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销售人员过高估计自己的表演才能</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在示范过程中只顾自己操作，而不去注意顾客反应</a:t>
            </a:r>
            <a:endParaRPr lang="zh-CN" altLang="en-US" i="1">
              <a:solidFill>
                <a:schemeClr val="hlink"/>
              </a:solidFill>
              <a:ea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30"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认定顾客资格</a:t>
            </a:r>
            <a:r>
              <a:rPr lang="en-US" altLang="zh-CN">
                <a:solidFill>
                  <a:schemeClr val="hlink"/>
                </a:solidFill>
                <a:latin typeface="华文中宋" pitchFamily="2" charset="-122"/>
                <a:ea typeface="微软雅黑" panose="020B0503020204020204" charset="-122"/>
              </a:rPr>
              <a:t>——</a:t>
            </a:r>
            <a:r>
              <a:rPr lang="en-US" altLang="zh-CN">
                <a:solidFill>
                  <a:schemeClr val="hlink"/>
                </a:solidFill>
                <a:ea typeface="微软雅黑" panose="020B0503020204020204" charset="-122"/>
              </a:rPr>
              <a:t>MAN</a:t>
            </a:r>
            <a:r>
              <a:rPr lang="zh-CN" altLang="en-US">
                <a:solidFill>
                  <a:schemeClr val="hlink"/>
                </a:solidFill>
                <a:ea typeface="微软雅黑" panose="020B0503020204020204" charset="-122"/>
              </a:rPr>
              <a:t>法则</a:t>
            </a:r>
            <a:endParaRPr lang="zh-CN" altLang="en-US">
              <a:solidFill>
                <a:schemeClr val="hlink"/>
              </a:solidFill>
              <a:ea typeface="微软雅黑" panose="020B0503020204020204" charset="-122"/>
            </a:endParaRPr>
          </a:p>
        </p:txBody>
      </p:sp>
      <p:sp>
        <p:nvSpPr>
          <p:cNvPr id="2131" name="Rectangle 3"/>
          <p:cNvSpPr/>
          <p:nvPr>
            <p:ph type="body" idx="4294967295"/>
          </p:nvPr>
        </p:nvSpPr>
        <p:spPr>
          <a:xfrm>
            <a:off x="457200" y="1905000"/>
            <a:ext cx="8229600" cy="4221163"/>
          </a:xfrm>
        </p:spPr>
        <p:txBody>
          <a:bodyPr wrap="square" lIns="91440" tIns="45720" rIns="91440" bIns="45720" anchor="t"/>
          <a:p>
            <a:pPr eaLnBrk="1" hangingPunct="1">
              <a:buClr>
                <a:schemeClr val="hlink"/>
              </a:buClr>
            </a:pPr>
            <a:r>
              <a:rPr lang="zh-CN" altLang="en-US">
                <a:ea typeface="微软雅黑" panose="020B0503020204020204" charset="-122"/>
              </a:rPr>
              <a:t>具有商品购买力（</a:t>
            </a:r>
            <a:r>
              <a:rPr lang="en-US" altLang="zh-CN">
                <a:ea typeface="微软雅黑" panose="020B0503020204020204" charset="-122"/>
              </a:rPr>
              <a:t>money</a:t>
            </a:r>
            <a:r>
              <a:rPr lang="zh-CN" altLang="en-US">
                <a:ea typeface="微软雅黑" panose="020B0503020204020204" charset="-122"/>
              </a:rPr>
              <a:t>）</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具有商品购买决定权（</a:t>
            </a:r>
            <a:r>
              <a:rPr lang="en-US" altLang="zh-CN">
                <a:ea typeface="微软雅黑" panose="020B0503020204020204" charset="-122"/>
              </a:rPr>
              <a:t>authority</a:t>
            </a:r>
            <a:r>
              <a:rPr lang="zh-CN" altLang="en-US">
                <a:ea typeface="微软雅黑" panose="020B0503020204020204" charset="-122"/>
              </a:rPr>
              <a:t>）</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具有对商品的需求（</a:t>
            </a:r>
            <a:r>
              <a:rPr lang="en-US" altLang="zh-CN">
                <a:ea typeface="微软雅黑" panose="020B0503020204020204" charset="-122"/>
              </a:rPr>
              <a:t>need</a:t>
            </a:r>
            <a:r>
              <a:rPr lang="zh-CN" altLang="en-US">
                <a:ea typeface="微软雅黑" panose="020B0503020204020204" charset="-122"/>
              </a:rPr>
              <a:t>）</a:t>
            </a:r>
            <a:endParaRPr lang="zh-CN" altLang="en-US" i="1">
              <a:ea typeface="微软雅黑" panose="020B050302020402020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34"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商品洽谈</a:t>
            </a:r>
            <a:endParaRPr lang="zh-CN" altLang="en-US">
              <a:solidFill>
                <a:schemeClr val="hlink"/>
              </a:solidFill>
              <a:ea typeface="微软雅黑" panose="020B0503020204020204" charset="-122"/>
            </a:endParaRPr>
          </a:p>
        </p:txBody>
      </p:sp>
      <p:sp>
        <p:nvSpPr>
          <p:cNvPr id="2135"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进行报价解释</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分析对方报价</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选择合适的让步策略</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采取其他可能的让步策略</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分析谈判僵局种类</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确定谈判僵局成因</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制定突破谈判僵局的策略</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正确运用常见谈判策略</a:t>
            </a:r>
            <a:endParaRPr lang="zh-CN" altLang="zh-CN">
              <a:ea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38"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进行报价解释</a:t>
            </a:r>
            <a:endParaRPr lang="zh-CN" altLang="en-US">
              <a:solidFill>
                <a:schemeClr val="hlink"/>
              </a:solidFill>
              <a:ea typeface="微软雅黑" panose="020B0503020204020204" charset="-122"/>
            </a:endParaRPr>
          </a:p>
        </p:txBody>
      </p:sp>
      <p:sp>
        <p:nvSpPr>
          <p:cNvPr id="2139" name="Rectangle 3"/>
          <p:cNvSpPr/>
          <p:nvPr>
            <p:ph type="body" idx="4294967295"/>
          </p:nvPr>
        </p:nvSpPr>
        <p:spPr/>
        <p:txBody>
          <a:bodyPr wrap="square" lIns="91440" tIns="45720" rIns="91440" bIns="45720" anchor="t"/>
          <a:p>
            <a:pPr eaLnBrk="1" hangingPunct="1">
              <a:buClr>
                <a:schemeClr val="hlink"/>
              </a:buClr>
              <a:buNone/>
            </a:pPr>
            <a:r>
              <a:rPr lang="zh-CN" altLang="en-US" sz="4000" i="1">
                <a:ea typeface="微软雅黑" panose="020B0503020204020204" charset="-122"/>
              </a:rPr>
              <a:t>价格解释的原则</a:t>
            </a:r>
            <a:endParaRPr lang="en-US" altLang="zh-CN" sz="4000" i="1">
              <a:ea typeface="微软雅黑" panose="020B0503020204020204" charset="-122"/>
            </a:endParaRPr>
          </a:p>
          <a:p>
            <a:pPr eaLnBrk="1" hangingPunct="1">
              <a:buClr>
                <a:schemeClr val="hlink"/>
              </a:buClr>
            </a:pPr>
            <a:r>
              <a:rPr lang="zh-CN" altLang="en-US">
                <a:solidFill>
                  <a:srgbClr val="FFC000"/>
                </a:solidFill>
                <a:ea typeface="微软雅黑" panose="020B0503020204020204" charset="-122"/>
              </a:rPr>
              <a:t>不问不答</a:t>
            </a:r>
            <a:r>
              <a:rPr lang="en-US" altLang="zh-CN" sz="2400" i="1">
                <a:ea typeface="微软雅黑" panose="020B0503020204020204" charset="-122"/>
              </a:rPr>
              <a:t>——</a:t>
            </a:r>
            <a:r>
              <a:rPr lang="zh-CN" altLang="en-US" sz="2400" i="1">
                <a:ea typeface="微软雅黑" panose="020B0503020204020204" charset="-122"/>
              </a:rPr>
              <a:t>买方不主动问及的问题不要回答</a:t>
            </a:r>
            <a:endParaRPr lang="en-US" altLang="zh-CN" sz="2400" i="1">
              <a:ea typeface="微软雅黑" panose="020B0503020204020204" charset="-122"/>
            </a:endParaRPr>
          </a:p>
          <a:p>
            <a:pPr eaLnBrk="1" hangingPunct="1">
              <a:buClr>
                <a:schemeClr val="hlink"/>
              </a:buClr>
            </a:pPr>
            <a:r>
              <a:rPr lang="zh-CN" altLang="en-US">
                <a:solidFill>
                  <a:srgbClr val="FFC000"/>
                </a:solidFill>
                <a:ea typeface="微软雅黑" panose="020B0503020204020204" charset="-122"/>
              </a:rPr>
              <a:t>有问必答</a:t>
            </a:r>
            <a:r>
              <a:rPr lang="en-US" altLang="zh-CN" sz="2400" i="1">
                <a:ea typeface="微软雅黑" panose="020B0503020204020204" charset="-122"/>
              </a:rPr>
              <a:t>——</a:t>
            </a:r>
            <a:r>
              <a:rPr lang="zh-CN" altLang="en-US" sz="2400" i="1">
                <a:ea typeface="微软雅黑" panose="020B0503020204020204" charset="-122"/>
              </a:rPr>
              <a:t>对对方提出的所有有关问题，都要一一做出回答</a:t>
            </a:r>
            <a:endParaRPr lang="en-US" altLang="zh-CN" sz="2400" i="1">
              <a:ea typeface="微软雅黑" panose="020B0503020204020204" charset="-122"/>
            </a:endParaRPr>
          </a:p>
          <a:p>
            <a:pPr eaLnBrk="1" hangingPunct="1">
              <a:buClr>
                <a:schemeClr val="hlink"/>
              </a:buClr>
            </a:pPr>
            <a:r>
              <a:rPr lang="zh-CN" altLang="en-US">
                <a:solidFill>
                  <a:srgbClr val="FFC000"/>
                </a:solidFill>
                <a:ea typeface="微软雅黑" panose="020B0503020204020204" charset="-122"/>
              </a:rPr>
              <a:t>避虚就实</a:t>
            </a:r>
            <a:r>
              <a:rPr lang="en-US" altLang="zh-CN" sz="2400" i="1">
                <a:ea typeface="微软雅黑" panose="020B0503020204020204" charset="-122"/>
              </a:rPr>
              <a:t>——</a:t>
            </a:r>
            <a:r>
              <a:rPr lang="zh-CN" altLang="en-US" sz="2400" i="1">
                <a:ea typeface="微软雅黑" panose="020B0503020204020204" charset="-122"/>
              </a:rPr>
              <a:t>对本方报价中比较实质的部分应多讲一些，对于比较虚的部分，或者水分含量较大的部分，应该少讲一些，甚至不讲</a:t>
            </a:r>
            <a:endParaRPr lang="en-US" altLang="zh-CN" sz="2400" i="1">
              <a:ea typeface="微软雅黑" panose="020B0503020204020204" charset="-122"/>
            </a:endParaRPr>
          </a:p>
          <a:p>
            <a:pPr eaLnBrk="1" hangingPunct="1">
              <a:buClr>
                <a:schemeClr val="hlink"/>
              </a:buClr>
            </a:pPr>
            <a:r>
              <a:rPr lang="zh-CN" altLang="en-US">
                <a:solidFill>
                  <a:srgbClr val="FFC000"/>
                </a:solidFill>
                <a:ea typeface="微软雅黑" panose="020B0503020204020204" charset="-122"/>
              </a:rPr>
              <a:t>能言不书</a:t>
            </a:r>
            <a:r>
              <a:rPr lang="en-US" altLang="zh-CN" sz="2400" i="1">
                <a:ea typeface="微软雅黑" panose="020B0503020204020204" charset="-122"/>
              </a:rPr>
              <a:t>——</a:t>
            </a:r>
            <a:r>
              <a:rPr lang="zh-CN" altLang="en-US" sz="2400" i="1">
                <a:ea typeface="微软雅黑" panose="020B0503020204020204" charset="-122"/>
              </a:rPr>
              <a:t>能用口头表达和解释的，就不要用文字来书写</a:t>
            </a:r>
            <a:endParaRPr lang="zh-CN" altLang="zh-CN" sz="2400" i="1">
              <a:ea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42"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分析对方报价</a:t>
            </a:r>
            <a:endParaRPr lang="zh-CN" altLang="en-US">
              <a:solidFill>
                <a:schemeClr val="hlink"/>
              </a:solidFill>
              <a:ea typeface="微软雅黑" panose="020B0503020204020204" charset="-122"/>
            </a:endParaRPr>
          </a:p>
        </p:txBody>
      </p:sp>
      <p:sp>
        <p:nvSpPr>
          <p:cNvPr id="2143" name="Rectangle 3"/>
          <p:cNvSpPr/>
          <p:nvPr>
            <p:ph type="body" idx="4294967295"/>
          </p:nvPr>
        </p:nvSpPr>
        <p:spPr/>
        <p:txBody>
          <a:bodyPr wrap="square" lIns="91440" tIns="45720" rIns="91440" bIns="45720" anchor="t"/>
          <a:p>
            <a:pPr eaLnBrk="1" hangingPunct="1">
              <a:buClr>
                <a:schemeClr val="hlink"/>
              </a:buClr>
            </a:pPr>
            <a:r>
              <a:rPr lang="zh-CN" altLang="en-US" sz="2400" i="1">
                <a:ea typeface="微软雅黑" panose="020B0503020204020204" charset="-122"/>
              </a:rPr>
              <a:t>在对方报价完毕后，比较有策略的做法就是，</a:t>
            </a:r>
            <a:r>
              <a:rPr lang="zh-CN" altLang="en-US">
                <a:solidFill>
                  <a:srgbClr val="FFC000"/>
                </a:solidFill>
                <a:ea typeface="微软雅黑" panose="020B0503020204020204" charset="-122"/>
              </a:rPr>
              <a:t>不急于还价</a:t>
            </a:r>
            <a:r>
              <a:rPr lang="zh-CN" altLang="en-US">
                <a:ea typeface="微软雅黑" panose="020B0503020204020204" charset="-122"/>
              </a:rPr>
              <a:t>。</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分析内容</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价格的构成</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报价依据</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计算基础及方式方法</a:t>
            </a:r>
            <a:endParaRPr lang="en-US" altLang="zh-CN">
              <a:ea typeface="微软雅黑" panose="020B0503020204020204" charset="-122"/>
            </a:endParaRPr>
          </a:p>
          <a:p>
            <a:pPr lvl="1" eaLnBrk="1" hangingPunct="1">
              <a:buClr>
                <a:schemeClr val="accent2"/>
              </a:buClr>
              <a:buChar char="n"/>
            </a:pPr>
            <a:r>
              <a:rPr lang="zh-CN" altLang="en-US" sz="3200">
                <a:ea typeface="微软雅黑" panose="020B0503020204020204" charset="-122"/>
              </a:rPr>
              <a:t>针对双方报价，有两种选择</a:t>
            </a:r>
            <a:endParaRPr lang="en-US" altLang="zh-CN" sz="3200">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要求对方降低其要价</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提出自己的报价</a:t>
            </a:r>
            <a:endParaRPr lang="zh-CN" altLang="zh-CN">
              <a:ea typeface="微软雅黑"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46" name="Rectangle 2"/>
          <p:cNvSpPr/>
          <p:nvPr>
            <p:ph type="title" idx="4294967295"/>
          </p:nvPr>
        </p:nvSpPr>
        <p:spPr/>
        <p:txBody>
          <a:bodyPr wrap="square" lIns="91440" tIns="45720" rIns="91440" bIns="45720" anchor="ctr"/>
          <a:p>
            <a:pPr eaLnBrk="1" hangingPunct="1"/>
            <a:r>
              <a:rPr lang="zh-CN" altLang="en-US">
                <a:solidFill>
                  <a:srgbClr val="FFC000"/>
                </a:solidFill>
                <a:ea typeface="微软雅黑" panose="020B0503020204020204" charset="-122"/>
              </a:rPr>
              <a:t>选择合适的让步策略</a:t>
            </a:r>
            <a:endParaRPr lang="zh-CN" altLang="en-US">
              <a:solidFill>
                <a:srgbClr val="FFC000"/>
              </a:solidFill>
              <a:ea typeface="微软雅黑" panose="020B0503020204020204" charset="-122"/>
            </a:endParaRPr>
          </a:p>
        </p:txBody>
      </p:sp>
      <p:sp>
        <p:nvSpPr>
          <p:cNvPr id="2147" name="Rectangle 3"/>
          <p:cNvSpPr/>
          <p:nvPr>
            <p:ph type="body" idx="4294967295"/>
          </p:nvPr>
        </p:nvSpPr>
        <p:spPr/>
        <p:txBody>
          <a:bodyPr wrap="square" lIns="91440" tIns="45720" rIns="91440" bIns="45720" anchor="t"/>
          <a:p>
            <a:pPr eaLnBrk="1" hangingPunct="1">
              <a:lnSpc>
                <a:spcPct val="90000"/>
              </a:lnSpc>
              <a:buClr>
                <a:schemeClr val="hlink"/>
              </a:buClr>
              <a:buNone/>
            </a:pPr>
            <a:r>
              <a:rPr lang="zh-CN" altLang="en-US">
                <a:solidFill>
                  <a:srgbClr val="FF0000"/>
                </a:solidFill>
                <a:latin typeface="黑体" panose="02010609060101010101" pitchFamily="2" charset="-122"/>
                <a:ea typeface="微软雅黑" panose="020B0503020204020204" charset="-122"/>
              </a:rPr>
              <a:t>第一种让步策略：</a:t>
            </a:r>
            <a:endParaRPr lang="zh-CN" altLang="en-US">
              <a:solidFill>
                <a:srgbClr val="FF0000"/>
              </a:solidFill>
              <a:latin typeface="黑体" panose="02010609060101010101" pitchFamily="2" charset="-122"/>
              <a:ea typeface="微软雅黑" panose="020B0503020204020204" charset="-122"/>
            </a:endParaRPr>
          </a:p>
          <a:p>
            <a:pPr eaLnBrk="1" hangingPunct="1">
              <a:lnSpc>
                <a:spcPct val="90000"/>
              </a:lnSpc>
              <a:buClr>
                <a:schemeClr val="hlink"/>
              </a:buClr>
              <a:buNone/>
            </a:pPr>
            <a:r>
              <a:rPr lang="zh-CN" altLang="en-US">
                <a:latin typeface="黑体" panose="02010609060101010101" pitchFamily="2" charset="-122"/>
                <a:ea typeface="微软雅黑" panose="020B0503020204020204" charset="-122"/>
              </a:rPr>
              <a:t>   这是一种在让步的最后一阶段让出全部可让利益的让步方法；</a:t>
            </a:r>
            <a:endParaRPr lang="zh-CN" altLang="en-US">
              <a:latin typeface="黑体" panose="02010609060101010101" pitchFamily="2" charset="-122"/>
              <a:ea typeface="微软雅黑" panose="020B0503020204020204" charset="-122"/>
            </a:endParaRPr>
          </a:p>
          <a:p>
            <a:pPr eaLnBrk="1" hangingPunct="1">
              <a:lnSpc>
                <a:spcPct val="90000"/>
              </a:lnSpc>
              <a:buClr>
                <a:schemeClr val="hlink"/>
              </a:buClr>
              <a:buNone/>
            </a:pPr>
            <a:r>
              <a:rPr lang="zh-CN" altLang="en-US">
                <a:solidFill>
                  <a:srgbClr val="FF0000"/>
                </a:solidFill>
                <a:latin typeface="黑体" panose="02010609060101010101" pitchFamily="2" charset="-122"/>
                <a:ea typeface="微软雅黑" panose="020B0503020204020204" charset="-122"/>
              </a:rPr>
              <a:t>优点：</a:t>
            </a:r>
            <a:endParaRPr lang="zh-CN" altLang="en-US">
              <a:solidFill>
                <a:srgbClr val="FF0000"/>
              </a:solidFill>
              <a:latin typeface="黑体" panose="02010609060101010101" pitchFamily="2" charset="-122"/>
              <a:ea typeface="微软雅黑" panose="020B0503020204020204" charset="-122"/>
            </a:endParaRPr>
          </a:p>
          <a:p>
            <a:pPr eaLnBrk="1" hangingPunct="1">
              <a:lnSpc>
                <a:spcPct val="90000"/>
              </a:lnSpc>
              <a:buClr>
                <a:schemeClr val="hlink"/>
              </a:buClr>
              <a:buNone/>
            </a:pPr>
            <a:r>
              <a:rPr lang="zh-CN" altLang="en-US">
                <a:latin typeface="黑体" panose="02010609060101010101" pitchFamily="2" charset="-122"/>
                <a:ea typeface="微软雅黑" panose="020B0503020204020204" charset="-122"/>
              </a:rPr>
              <a:t>1、在起初阶段寸利不让，坚持几次不之后足以向对方传递已方的坚定信念，</a:t>
            </a:r>
            <a:endParaRPr lang="zh-CN" altLang="en-US">
              <a:latin typeface="黑体" panose="02010609060101010101" pitchFamily="2" charset="-122"/>
              <a:ea typeface="微软雅黑" panose="020B0503020204020204" charset="-122"/>
            </a:endParaRPr>
          </a:p>
          <a:p>
            <a:pPr eaLnBrk="1" hangingPunct="1">
              <a:lnSpc>
                <a:spcPct val="90000"/>
              </a:lnSpc>
              <a:buClr>
                <a:schemeClr val="hlink"/>
              </a:buClr>
              <a:buNone/>
            </a:pPr>
            <a:r>
              <a:rPr lang="zh-CN" altLang="en-US">
                <a:latin typeface="黑体" panose="02010609060101010101" pitchFamily="2" charset="-122"/>
                <a:ea typeface="微软雅黑" panose="020B0503020204020204" charset="-122"/>
              </a:rPr>
              <a:t>2、坚持几次不之后，一次让出乙方的全部利益对方会有险胜感。</a:t>
            </a:r>
            <a:endParaRPr lang="zh-CN" altLang="en-US">
              <a:latin typeface="黑体" panose="02010609060101010101" pitchFamily="2" charset="-122"/>
              <a:ea typeface="微软雅黑" panose="020B0503020204020204" charset="-122"/>
            </a:endParaRPr>
          </a:p>
          <a:p>
            <a:pPr eaLnBrk="1" hangingPunct="1">
              <a:lnSpc>
                <a:spcPct val="90000"/>
              </a:lnSpc>
              <a:buClr>
                <a:schemeClr val="hlink"/>
              </a:buClr>
              <a:buNone/>
            </a:pPr>
            <a:r>
              <a:rPr lang="zh-CN" altLang="en-US">
                <a:latin typeface="黑体" panose="02010609060101010101" pitchFamily="2" charset="-122"/>
                <a:ea typeface="微软雅黑" panose="020B0503020204020204" charset="-122"/>
              </a:rPr>
              <a:t>3、会给对方既强硬又大方的强烈印象。</a:t>
            </a:r>
            <a:endParaRPr lang="zh-CN" altLang="zh-CN">
              <a:latin typeface="黑体" panose="02010609060101010101" pitchFamily="2" charset="-122"/>
              <a:ea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50" name="文本占位符 2149"/>
          <p:cNvSpPr/>
          <p:nvPr>
            <p:ph type="body" idx="4294967295"/>
          </p:nvPr>
        </p:nvSpPr>
        <p:spPr>
          <a:xfrm>
            <a:off x="457200" y="304800"/>
            <a:ext cx="8229600" cy="5821363"/>
          </a:xfrm>
        </p:spPr>
        <p:txBody>
          <a:bodyPr/>
          <a:p>
            <a:pPr>
              <a:lnSpc>
                <a:spcPct val="150000"/>
              </a:lnSpc>
              <a:buClr>
                <a:schemeClr val="hlink"/>
              </a:buClr>
              <a:buNone/>
            </a:pPr>
            <a:r>
              <a:rPr lang="zh-CN" altLang="en-US">
                <a:solidFill>
                  <a:srgbClr val="FF0000"/>
                </a:solidFill>
                <a:ea typeface="微软雅黑" panose="020B0503020204020204" charset="-122"/>
              </a:rPr>
              <a:t>缺点：</a:t>
            </a:r>
            <a:endParaRPr lang="zh-CN" altLang="en-US">
              <a:solidFill>
                <a:srgbClr val="FF0000"/>
              </a:solidFill>
              <a:ea typeface="微软雅黑" panose="020B0503020204020204" charset="-122"/>
            </a:endParaRPr>
          </a:p>
          <a:p>
            <a:pPr>
              <a:lnSpc>
                <a:spcPct val="150000"/>
              </a:lnSpc>
              <a:buClr>
                <a:schemeClr val="hlink"/>
              </a:buClr>
              <a:buNone/>
            </a:pPr>
            <a:r>
              <a:rPr lang="zh-CN" altLang="en-US">
                <a:ea typeface="微软雅黑" panose="020B0503020204020204" charset="-122"/>
              </a:rPr>
              <a:t>由于洽谈让步的开始阶段一再坚持寸步不让的策略，则可能失去伙伴，具有较大的风险性。</a:t>
            </a:r>
            <a:endParaRPr lang="zh-CN" altLang="en-US">
              <a:ea typeface="微软雅黑" panose="020B0503020204020204" charset="-122"/>
            </a:endParaRPr>
          </a:p>
          <a:p>
            <a:pPr>
              <a:lnSpc>
                <a:spcPct val="150000"/>
              </a:lnSpc>
              <a:buClr>
                <a:schemeClr val="hlink"/>
              </a:buClr>
              <a:buNone/>
            </a:pPr>
            <a:r>
              <a:rPr lang="zh-CN" altLang="en-US">
                <a:solidFill>
                  <a:srgbClr val="FF0000"/>
                </a:solidFill>
                <a:ea typeface="微软雅黑" panose="020B0503020204020204" charset="-122"/>
              </a:rPr>
              <a:t>适用情况：</a:t>
            </a:r>
            <a:endParaRPr lang="zh-CN" altLang="en-US">
              <a:solidFill>
                <a:srgbClr val="FF0000"/>
              </a:solidFill>
              <a:ea typeface="微软雅黑" panose="020B0503020204020204" charset="-122"/>
            </a:endParaRPr>
          </a:p>
          <a:p>
            <a:pPr>
              <a:lnSpc>
                <a:spcPct val="150000"/>
              </a:lnSpc>
              <a:buClr>
                <a:schemeClr val="hlink"/>
              </a:buClr>
              <a:buNone/>
            </a:pPr>
            <a:r>
              <a:rPr lang="zh-CN" altLang="en-US">
                <a:ea typeface="微软雅黑" panose="020B0503020204020204" charset="-122"/>
              </a:rPr>
              <a:t>适用于对洽谈的投资少，依赖性差，在洽谈中占有优势的一方。</a:t>
            </a:r>
            <a:endParaRPr lang="zh-CN" altLang="en-US">
              <a:ea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53" name="文本占位符 2152"/>
          <p:cNvSpPr/>
          <p:nvPr>
            <p:ph type="body" idx="4294967295"/>
          </p:nvPr>
        </p:nvSpPr>
        <p:spPr>
          <a:xfrm>
            <a:off x="457200" y="381000"/>
            <a:ext cx="8229600" cy="5745163"/>
          </a:xfrm>
        </p:spPr>
        <p:txBody>
          <a:bodyPr/>
          <a:p>
            <a:pPr>
              <a:lnSpc>
                <a:spcPct val="90000"/>
              </a:lnSpc>
              <a:buClr>
                <a:schemeClr val="hlink"/>
              </a:buClr>
              <a:buNone/>
            </a:pPr>
            <a:r>
              <a:rPr lang="zh-CN" altLang="en-US" sz="2800" b="1">
                <a:solidFill>
                  <a:srgbClr val="FF0000"/>
                </a:solidFill>
                <a:latin typeface="黑体" panose="02010609060101010101" pitchFamily="2" charset="-122"/>
                <a:ea typeface="微软雅黑" panose="020B0503020204020204" charset="-122"/>
              </a:rPr>
              <a:t>第二种让步策略：</a:t>
            </a:r>
            <a:endParaRPr lang="zh-CN" altLang="en-US" sz="2800" b="1">
              <a:solidFill>
                <a:srgbClr val="FF0000"/>
              </a:solidFill>
              <a:latin typeface="黑体" panose="02010609060101010101" pitchFamily="2" charset="-122"/>
              <a:ea typeface="微软雅黑" panose="020B0503020204020204" charset="-122"/>
            </a:endParaRPr>
          </a:p>
          <a:p>
            <a:pPr>
              <a:lnSpc>
                <a:spcPct val="90000"/>
              </a:lnSpc>
              <a:buClr>
                <a:schemeClr val="hlink"/>
              </a:buClr>
              <a:buNone/>
            </a:pPr>
            <a:r>
              <a:rPr lang="zh-CN" altLang="en-US" sz="2800" b="1">
                <a:latin typeface="黑体" panose="02010609060101010101" pitchFamily="2" charset="-122"/>
                <a:ea typeface="微软雅黑" panose="020B0503020204020204" charset="-122"/>
              </a:rPr>
              <a:t>        这是一种一次性让步 的策略，即一开始就拿出全部可让利益的策略。</a:t>
            </a:r>
            <a:endParaRPr lang="zh-CN" altLang="en-US" sz="2800" b="1">
              <a:latin typeface="黑体" panose="02010609060101010101" pitchFamily="2" charset="-122"/>
              <a:ea typeface="微软雅黑" panose="020B0503020204020204" charset="-122"/>
            </a:endParaRPr>
          </a:p>
          <a:p>
            <a:pPr>
              <a:lnSpc>
                <a:spcPct val="90000"/>
              </a:lnSpc>
              <a:buClr>
                <a:schemeClr val="hlink"/>
              </a:buClr>
              <a:buNone/>
            </a:pPr>
            <a:r>
              <a:rPr lang="zh-CN" altLang="en-US" sz="2800" b="1">
                <a:solidFill>
                  <a:srgbClr val="FF0000"/>
                </a:solidFill>
                <a:latin typeface="黑体" panose="02010609060101010101" pitchFamily="2" charset="-122"/>
                <a:ea typeface="微软雅黑" panose="020B0503020204020204" charset="-122"/>
              </a:rPr>
              <a:t>优点：</a:t>
            </a:r>
            <a:endParaRPr lang="zh-CN" altLang="en-US" sz="2800" b="1">
              <a:solidFill>
                <a:srgbClr val="FF0000"/>
              </a:solidFill>
              <a:latin typeface="黑体" panose="02010609060101010101" pitchFamily="2" charset="-122"/>
              <a:ea typeface="微软雅黑" panose="020B0503020204020204" charset="-122"/>
            </a:endParaRPr>
          </a:p>
          <a:p>
            <a:pPr>
              <a:lnSpc>
                <a:spcPct val="90000"/>
              </a:lnSpc>
              <a:buClr>
                <a:schemeClr val="hlink"/>
              </a:buClr>
              <a:buNone/>
            </a:pPr>
            <a:r>
              <a:rPr lang="en-US" altLang="zh-CN" sz="2800" b="1">
                <a:latin typeface="黑体" panose="02010609060101010101" pitchFamily="2" charset="-122"/>
                <a:ea typeface="微软雅黑" panose="020B0503020204020204" charset="-122"/>
              </a:rPr>
              <a:t>1</a:t>
            </a:r>
            <a:r>
              <a:rPr lang="zh-CN" altLang="en-US" sz="2800" b="1">
                <a:latin typeface="黑体" panose="02010609060101010101" pitchFamily="2" charset="-122"/>
                <a:ea typeface="微软雅黑" panose="020B0503020204020204" charset="-122"/>
              </a:rPr>
              <a:t>、由于洽谈者一开始就向对方亮出底牌，让出可让全部利益，比较容易打动对方采取回报行为，以促成和局。</a:t>
            </a:r>
            <a:endParaRPr lang="zh-CN" altLang="en-US" sz="2800" b="1">
              <a:latin typeface="黑体" panose="02010609060101010101" pitchFamily="2" charset="-122"/>
              <a:ea typeface="微软雅黑" panose="020B0503020204020204" charset="-122"/>
            </a:endParaRPr>
          </a:p>
          <a:p>
            <a:pPr>
              <a:lnSpc>
                <a:spcPct val="90000"/>
              </a:lnSpc>
              <a:buClr>
                <a:schemeClr val="hlink"/>
              </a:buClr>
              <a:buNone/>
            </a:pPr>
            <a:r>
              <a:rPr lang="en-US" altLang="zh-CN" sz="2800" b="1">
                <a:latin typeface="黑体" panose="02010609060101010101" pitchFamily="2" charset="-122"/>
                <a:ea typeface="微软雅黑" panose="020B0503020204020204" charset="-122"/>
              </a:rPr>
              <a:t>2</a:t>
            </a:r>
            <a:r>
              <a:rPr lang="zh-CN" altLang="en-US" sz="2800" b="1">
                <a:latin typeface="黑体" panose="02010609060101010101" pitchFamily="2" charset="-122"/>
                <a:ea typeface="微软雅黑" panose="020B0503020204020204" charset="-122"/>
              </a:rPr>
              <a:t>、率先做出让步榜样，给对方以合作感、信任感</a:t>
            </a:r>
            <a:endParaRPr lang="zh-CN" altLang="en-US" sz="2800" b="1">
              <a:latin typeface="黑体" panose="02010609060101010101" pitchFamily="2" charset="-122"/>
              <a:ea typeface="微软雅黑" panose="020B0503020204020204" charset="-122"/>
            </a:endParaRPr>
          </a:p>
          <a:p>
            <a:pPr>
              <a:lnSpc>
                <a:spcPct val="90000"/>
              </a:lnSpc>
              <a:buClr>
                <a:schemeClr val="hlink"/>
              </a:buClr>
              <a:buNone/>
            </a:pPr>
            <a:r>
              <a:rPr lang="en-US" altLang="zh-CN" sz="2800" b="1">
                <a:latin typeface="黑体" panose="02010609060101010101" pitchFamily="2" charset="-122"/>
                <a:ea typeface="微软雅黑" panose="020B0503020204020204" charset="-122"/>
              </a:rPr>
              <a:t>3</a:t>
            </a:r>
            <a:r>
              <a:rPr lang="zh-CN" altLang="en-US" sz="2800" b="1">
                <a:latin typeface="黑体" panose="02010609060101010101" pitchFamily="2" charset="-122"/>
                <a:ea typeface="微软雅黑" panose="020B0503020204020204" charset="-122"/>
              </a:rPr>
              <a:t>、此种率先的大幅度让步，富有强大的诱惑力，会在洽谈桌前面给对方留下美好的印象，有利于获取长远行为</a:t>
            </a:r>
            <a:endParaRPr lang="zh-CN" altLang="en-US" sz="2800" b="1">
              <a:latin typeface="黑体" panose="02010609060101010101" pitchFamily="2" charset="-122"/>
              <a:ea typeface="微软雅黑" panose="020B0503020204020204" charset="-122"/>
            </a:endParaRPr>
          </a:p>
          <a:p>
            <a:pPr>
              <a:lnSpc>
                <a:spcPct val="90000"/>
              </a:lnSpc>
              <a:buClr>
                <a:schemeClr val="hlink"/>
              </a:buClr>
              <a:buNone/>
            </a:pPr>
            <a:r>
              <a:rPr lang="en-US" altLang="zh-CN" sz="2800" b="1">
                <a:latin typeface="黑体" panose="02010609060101010101" pitchFamily="2" charset="-122"/>
                <a:ea typeface="微软雅黑" panose="020B0503020204020204" charset="-122"/>
              </a:rPr>
              <a:t>4</a:t>
            </a:r>
            <a:r>
              <a:rPr lang="zh-CN" altLang="en-US" sz="2800" b="1">
                <a:latin typeface="黑体" panose="02010609060101010101" pitchFamily="2" charset="-122"/>
                <a:ea typeface="微软雅黑" panose="020B0503020204020204" charset="-122"/>
              </a:rPr>
              <a:t>、由于洽谈者一步让利，坦诚相见提高洽谈效率有利于速战速决，马到成功。</a:t>
            </a:r>
            <a:endParaRPr lang="zh-CN" altLang="en-US" sz="2800" b="1">
              <a:latin typeface="黑体" panose="02010609060101010101" pitchFamily="2" charset="-122"/>
              <a:ea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56" name="文本占位符 2155"/>
          <p:cNvSpPr/>
          <p:nvPr>
            <p:ph type="body" idx="4294967295"/>
          </p:nvPr>
        </p:nvSpPr>
        <p:spPr>
          <a:xfrm>
            <a:off x="457200" y="304800"/>
            <a:ext cx="8686800" cy="6553200"/>
          </a:xfrm>
        </p:spPr>
        <p:txBody>
          <a:bodyPr/>
          <a:p>
            <a:pPr>
              <a:buClr>
                <a:schemeClr val="hlink"/>
              </a:buClr>
              <a:buNone/>
            </a:pPr>
            <a:r>
              <a:rPr lang="zh-CN" altLang="en-US" b="1">
                <a:solidFill>
                  <a:srgbClr val="FF0000"/>
                </a:solidFill>
                <a:latin typeface="黑体" panose="02010609060101010101" pitchFamily="2" charset="-122"/>
                <a:ea typeface="微软雅黑" panose="020B0503020204020204" charset="-122"/>
              </a:rPr>
              <a:t>缺点：</a:t>
            </a:r>
            <a:endParaRPr lang="zh-CN" altLang="en-US" b="1">
              <a:solidFill>
                <a:srgbClr val="FF0000"/>
              </a:solidFill>
              <a:latin typeface="黑体" panose="02010609060101010101" pitchFamily="2" charset="-122"/>
              <a:ea typeface="微软雅黑" panose="020B0503020204020204" charset="-122"/>
            </a:endParaRPr>
          </a:p>
          <a:p>
            <a:pPr>
              <a:buClr>
                <a:schemeClr val="hlink"/>
              </a:buClr>
              <a:buNone/>
            </a:pPr>
            <a:r>
              <a:rPr lang="en-US" altLang="zh-CN" b="1">
                <a:latin typeface="黑体" panose="02010609060101010101" pitchFamily="2" charset="-122"/>
                <a:ea typeface="微软雅黑" panose="020B0503020204020204" charset="-122"/>
              </a:rPr>
              <a:t>1</a:t>
            </a:r>
            <a:r>
              <a:rPr lang="zh-CN" altLang="en-US" b="1">
                <a:latin typeface="黑体" panose="02010609060101010101" pitchFamily="2" charset="-122"/>
                <a:ea typeface="微软雅黑" panose="020B0503020204020204" charset="-122"/>
              </a:rPr>
              <a:t>、由于这种让步操之过急、对于买主有极大的刺激和影响，传递一种有利可图的信息，导致买主期望值提高从而继续讨价还价。</a:t>
            </a:r>
            <a:endParaRPr lang="zh-CN" altLang="en-US" b="1">
              <a:latin typeface="黑体" panose="02010609060101010101" pitchFamily="2" charset="-122"/>
              <a:ea typeface="微软雅黑" panose="020B0503020204020204" charset="-122"/>
            </a:endParaRPr>
          </a:p>
          <a:p>
            <a:pPr>
              <a:buClr>
                <a:schemeClr val="hlink"/>
              </a:buClr>
              <a:buNone/>
            </a:pPr>
            <a:r>
              <a:rPr lang="en-US" altLang="zh-CN" b="1">
                <a:latin typeface="黑体" panose="02010609060101010101" pitchFamily="2" charset="-122"/>
                <a:ea typeface="微软雅黑" panose="020B0503020204020204" charset="-122"/>
              </a:rPr>
              <a:t>2</a:t>
            </a:r>
            <a:r>
              <a:rPr lang="zh-CN" altLang="en-US" b="1">
                <a:latin typeface="黑体" panose="02010609060101010101" pitchFamily="2" charset="-122"/>
                <a:ea typeface="微软雅黑" panose="020B0503020204020204" charset="-122"/>
              </a:rPr>
              <a:t>、由于一次性的大步让利，可能失掉本来可以力争到的利益。</a:t>
            </a:r>
            <a:endParaRPr lang="zh-CN" altLang="en-US" b="1">
              <a:latin typeface="黑体" panose="02010609060101010101" pitchFamily="2" charset="-122"/>
              <a:ea typeface="微软雅黑" panose="020B0503020204020204" charset="-122"/>
            </a:endParaRPr>
          </a:p>
          <a:p>
            <a:pPr>
              <a:buClr>
                <a:schemeClr val="hlink"/>
              </a:buClr>
              <a:buNone/>
            </a:pPr>
            <a:r>
              <a:rPr lang="en-US" altLang="zh-CN" b="1">
                <a:latin typeface="黑体" panose="02010609060101010101" pitchFamily="2" charset="-122"/>
                <a:ea typeface="微软雅黑" panose="020B0503020204020204" charset="-122"/>
              </a:rPr>
              <a:t>3</a:t>
            </a:r>
            <a:r>
              <a:rPr lang="zh-CN" altLang="en-US" b="1">
                <a:latin typeface="黑体" panose="02010609060101010101" pitchFamily="2" charset="-122"/>
                <a:ea typeface="微软雅黑" panose="020B0503020204020204" charset="-122"/>
              </a:rPr>
              <a:t>、在遇到强尽而又贪婪的买主时，可能会再接再历，以争取重大让步。</a:t>
            </a:r>
            <a:endParaRPr lang="zh-CN" altLang="en-US" b="1">
              <a:latin typeface="黑体" panose="02010609060101010101" pitchFamily="2" charset="-122"/>
              <a:ea typeface="微软雅黑" panose="020B0503020204020204" charset="-122"/>
            </a:endParaRPr>
          </a:p>
          <a:p>
            <a:pPr>
              <a:buClr>
                <a:schemeClr val="hlink"/>
              </a:buClr>
              <a:buNone/>
            </a:pPr>
            <a:r>
              <a:rPr lang="zh-CN" altLang="en-US" b="1">
                <a:solidFill>
                  <a:srgbClr val="FF0000"/>
                </a:solidFill>
                <a:latin typeface="黑体" panose="02010609060101010101" pitchFamily="2" charset="-122"/>
                <a:ea typeface="微软雅黑" panose="020B0503020204020204" charset="-122"/>
              </a:rPr>
              <a:t>适用情况：</a:t>
            </a:r>
            <a:endParaRPr lang="zh-CN" altLang="en-US" b="1">
              <a:solidFill>
                <a:srgbClr val="FF0000"/>
              </a:solidFill>
              <a:latin typeface="黑体" panose="02010609060101010101" pitchFamily="2" charset="-122"/>
              <a:ea typeface="微软雅黑" panose="020B0503020204020204" charset="-122"/>
            </a:endParaRPr>
          </a:p>
          <a:p>
            <a:pPr>
              <a:buClr>
                <a:schemeClr val="hlink"/>
              </a:buClr>
              <a:buNone/>
            </a:pPr>
            <a:r>
              <a:rPr lang="zh-CN" altLang="en-US" b="1">
                <a:latin typeface="黑体" panose="02010609060101010101" pitchFamily="2" charset="-122"/>
                <a:ea typeface="微软雅黑" panose="020B0503020204020204" charset="-122"/>
              </a:rPr>
              <a:t>       己方处于洽谈的劣势或洽谈各方关系较为友好的洽谈。</a:t>
            </a:r>
            <a:endParaRPr lang="zh-CN" altLang="en-US" b="1">
              <a:latin typeface="黑体" panose="02010609060101010101" pitchFamily="2" charset="-122"/>
              <a:ea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59" name="文本占位符 2158"/>
          <p:cNvSpPr/>
          <p:nvPr>
            <p:ph type="body" idx="4294967295"/>
          </p:nvPr>
        </p:nvSpPr>
        <p:spPr>
          <a:xfrm>
            <a:off x="457200" y="228600"/>
            <a:ext cx="8229600" cy="5897563"/>
          </a:xfrm>
        </p:spPr>
        <p:txBody>
          <a:bodyPr/>
          <a:p>
            <a:pPr>
              <a:lnSpc>
                <a:spcPct val="150000"/>
              </a:lnSpc>
              <a:buClr>
                <a:schemeClr val="hlink"/>
              </a:buClr>
              <a:buNone/>
            </a:pPr>
            <a:r>
              <a:rPr lang="zh-CN" altLang="en-US" sz="2800">
                <a:solidFill>
                  <a:srgbClr val="FF0000"/>
                </a:solidFill>
                <a:latin typeface="黑体" panose="02010609060101010101" pitchFamily="2" charset="-122"/>
                <a:ea typeface="微软雅黑" panose="020B0503020204020204" charset="-122"/>
              </a:rPr>
              <a:t>第三种让步策略：</a:t>
            </a:r>
            <a:endParaRPr lang="zh-CN" altLang="en-US" sz="2800">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zh-CN" altLang="en-US" sz="2800">
                <a:latin typeface="黑体" panose="02010609060101010101" pitchFamily="2" charset="-122"/>
                <a:ea typeface="微软雅黑" panose="020B0503020204020204" charset="-122"/>
              </a:rPr>
              <a:t>  这是一种等额让出可让利益的策略</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zh-CN" altLang="en-US" sz="2800">
                <a:solidFill>
                  <a:srgbClr val="FF0000"/>
                </a:solidFill>
                <a:latin typeface="黑体" panose="02010609060101010101" pitchFamily="2" charset="-122"/>
                <a:ea typeface="微软雅黑" panose="020B0503020204020204" charset="-122"/>
              </a:rPr>
              <a:t>优点：</a:t>
            </a:r>
            <a:endParaRPr lang="zh-CN" altLang="en-US" sz="2800">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1</a:t>
            </a:r>
            <a:r>
              <a:rPr lang="zh-CN" altLang="en-US" sz="2800">
                <a:latin typeface="黑体" panose="02010609060101010101" pitchFamily="2" charset="-122"/>
                <a:ea typeface="微软雅黑" panose="020B0503020204020204" charset="-122"/>
              </a:rPr>
              <a:t>、不易让买主轻易占便宜</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2</a:t>
            </a:r>
            <a:r>
              <a:rPr lang="zh-CN" altLang="en-US" sz="2800">
                <a:latin typeface="黑体" panose="02010609060101010101" pitchFamily="2" charset="-122"/>
                <a:ea typeface="微软雅黑" panose="020B0503020204020204" charset="-122"/>
              </a:rPr>
              <a:t>、对于双方讨价还价比较有利，容易在利益均沾的情况下达成协议</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3</a:t>
            </a:r>
            <a:r>
              <a:rPr lang="zh-CN" altLang="en-US" sz="2800">
                <a:latin typeface="黑体" panose="02010609060101010101" pitchFamily="2" charset="-122"/>
                <a:ea typeface="微软雅黑" panose="020B0503020204020204" charset="-122"/>
              </a:rPr>
              <a:t>、遇到性情急躁或无时间长谈的买主，往往会占上风，削弱买主议价能力</a:t>
            </a:r>
            <a:endParaRPr lang="zh-CN" altLang="en-US" sz="2800">
              <a:latin typeface="黑体" panose="02010609060101010101" pitchFamily="2" charset="-122"/>
              <a:ea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62" name="文本占位符 2161"/>
          <p:cNvSpPr/>
          <p:nvPr>
            <p:ph type="body" idx="4294967295"/>
          </p:nvPr>
        </p:nvSpPr>
        <p:spPr>
          <a:xfrm>
            <a:off x="457200" y="609600"/>
            <a:ext cx="8229600" cy="5516563"/>
          </a:xfrm>
        </p:spPr>
        <p:txBody>
          <a:bodyPr/>
          <a:p>
            <a:pPr>
              <a:lnSpc>
                <a:spcPct val="150000"/>
              </a:lnSpc>
              <a:buClr>
                <a:schemeClr val="hlink"/>
              </a:buClr>
              <a:buNone/>
            </a:pPr>
            <a:r>
              <a:rPr lang="zh-CN" altLang="en-US">
                <a:solidFill>
                  <a:srgbClr val="FF0000"/>
                </a:solidFill>
                <a:latin typeface="黑体" panose="02010609060101010101" pitchFamily="2" charset="-122"/>
                <a:ea typeface="微软雅黑" panose="020B0503020204020204" charset="-122"/>
              </a:rPr>
              <a:t>缺点：</a:t>
            </a:r>
            <a:endParaRPr lang="zh-CN" altLang="en-US">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en-US" altLang="zh-CN">
                <a:latin typeface="黑体" panose="02010609060101010101" pitchFamily="2" charset="-122"/>
                <a:ea typeface="微软雅黑" panose="020B0503020204020204" charset="-122"/>
              </a:rPr>
              <a:t>1</a:t>
            </a:r>
            <a:r>
              <a:rPr lang="zh-CN" altLang="en-US">
                <a:latin typeface="黑体" panose="02010609060101010101" pitchFamily="2" charset="-122"/>
                <a:ea typeface="微软雅黑" panose="020B0503020204020204" charset="-122"/>
              </a:rPr>
              <a:t>、每次让利相等，给人的感觉平淡无奇，容易让人疲劳</a:t>
            </a:r>
            <a:endParaRPr lang="zh-CN" altLang="en-US">
              <a:latin typeface="黑体" panose="02010609060101010101" pitchFamily="2" charset="-122"/>
              <a:ea typeface="微软雅黑" panose="020B0503020204020204" charset="-122"/>
            </a:endParaRPr>
          </a:p>
          <a:p>
            <a:pPr>
              <a:lnSpc>
                <a:spcPct val="150000"/>
              </a:lnSpc>
              <a:buClr>
                <a:schemeClr val="hlink"/>
              </a:buClr>
              <a:buNone/>
            </a:pPr>
            <a:r>
              <a:rPr lang="en-US" altLang="zh-CN">
                <a:latin typeface="黑体" panose="02010609060101010101" pitchFamily="2" charset="-122"/>
                <a:ea typeface="微软雅黑" panose="020B0503020204020204" charset="-122"/>
              </a:rPr>
              <a:t>2</a:t>
            </a:r>
            <a:r>
              <a:rPr lang="zh-CN" altLang="en-US">
                <a:latin typeface="黑体" panose="02010609060101010101" pitchFamily="2" charset="-122"/>
                <a:ea typeface="微软雅黑" panose="020B0503020204020204" charset="-122"/>
              </a:rPr>
              <a:t>、该种效率极低，容易浪费大量的时间与精力，洽谈成本较高</a:t>
            </a:r>
            <a:endParaRPr lang="zh-CN" altLang="en-US">
              <a:latin typeface="黑体" panose="02010609060101010101" pitchFamily="2" charset="-122"/>
              <a:ea typeface="微软雅黑" panose="020B0503020204020204" charset="-122"/>
            </a:endParaRPr>
          </a:p>
          <a:p>
            <a:pPr>
              <a:lnSpc>
                <a:spcPct val="150000"/>
              </a:lnSpc>
              <a:buClr>
                <a:schemeClr val="hlink"/>
              </a:buClr>
              <a:buNone/>
            </a:pPr>
            <a:r>
              <a:rPr lang="en-US" altLang="zh-CN">
                <a:latin typeface="黑体" panose="02010609060101010101" pitchFamily="2" charset="-122"/>
                <a:ea typeface="微软雅黑" panose="020B0503020204020204" charset="-122"/>
              </a:rPr>
              <a:t>3</a:t>
            </a:r>
            <a:r>
              <a:rPr lang="zh-CN" altLang="en-US">
                <a:latin typeface="黑体" panose="02010609060101010101" pitchFamily="2" charset="-122"/>
                <a:ea typeface="微软雅黑" panose="020B0503020204020204" charset="-122"/>
              </a:rPr>
              <a:t>、每次讨价还价都等额，容易给对方传递一种信息，只要耐心总有希望获得更大利益</a:t>
            </a:r>
            <a:endParaRPr lang="zh-CN" altLang="en-US">
              <a:latin typeface="黑体" panose="02010609060101010101" pitchFamily="2" charset="-122"/>
              <a:ea typeface="微软雅黑" panose="020B0503020204020204" charset="-122"/>
            </a:endParaRPr>
          </a:p>
          <a:p>
            <a:pPr>
              <a:buClr>
                <a:schemeClr val="hlink"/>
              </a:buClr>
              <a:buNone/>
            </a:pPr>
            <a:endParaRPr lang="zh-CN" altLang="en-US">
              <a:latin typeface="黑体" panose="02010609060101010101" pitchFamily="2" charset="-122"/>
              <a:ea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65" name="文本占位符 2164"/>
          <p:cNvSpPr/>
          <p:nvPr>
            <p:ph type="body" idx="4294967295"/>
          </p:nvPr>
        </p:nvSpPr>
        <p:spPr>
          <a:xfrm>
            <a:off x="457200" y="457200"/>
            <a:ext cx="8229600" cy="5668963"/>
          </a:xfrm>
        </p:spPr>
        <p:txBody>
          <a:bodyPr/>
          <a:p>
            <a:pPr>
              <a:buClr>
                <a:schemeClr val="hlink"/>
              </a:buClr>
              <a:buNone/>
            </a:pPr>
            <a:r>
              <a:rPr lang="zh-CN" altLang="en-US" b="1">
                <a:solidFill>
                  <a:srgbClr val="FF0000"/>
                </a:solidFill>
                <a:ea typeface="微软雅黑" panose="020B0503020204020204" charset="-122"/>
              </a:rPr>
              <a:t>第四种让步策略：</a:t>
            </a:r>
            <a:endParaRPr lang="zh-CN" altLang="en-US" b="1">
              <a:solidFill>
                <a:srgbClr val="FF0000"/>
              </a:solidFill>
              <a:ea typeface="微软雅黑" panose="020B0503020204020204" charset="-122"/>
            </a:endParaRPr>
          </a:p>
          <a:p>
            <a:pPr>
              <a:lnSpc>
                <a:spcPct val="150000"/>
              </a:lnSpc>
              <a:buClr>
                <a:schemeClr val="hlink"/>
              </a:buClr>
              <a:buNone/>
            </a:pPr>
            <a:r>
              <a:rPr lang="zh-CN" altLang="en-US" sz="2800">
                <a:latin typeface="黑体" panose="02010609060101010101" pitchFamily="2" charset="-122"/>
                <a:ea typeface="微软雅黑" panose="020B0503020204020204" charset="-122"/>
              </a:rPr>
              <a:t>    这是一种先高后低，然后再拔高的让步策略</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zh-CN" altLang="en-US" sz="2800">
                <a:solidFill>
                  <a:srgbClr val="FF0000"/>
                </a:solidFill>
                <a:latin typeface="黑体" panose="02010609060101010101" pitchFamily="2" charset="-122"/>
                <a:ea typeface="微软雅黑" panose="020B0503020204020204" charset="-122"/>
              </a:rPr>
              <a:t>优点：</a:t>
            </a:r>
            <a:endParaRPr lang="zh-CN" altLang="en-US" sz="2800">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1</a:t>
            </a:r>
            <a:r>
              <a:rPr lang="zh-CN" altLang="en-US" sz="2800">
                <a:latin typeface="黑体" panose="02010609060101010101" pitchFamily="2" charset="-122"/>
                <a:ea typeface="微软雅黑" panose="020B0503020204020204" charset="-122"/>
              </a:rPr>
              <a:t>、让步的起点比较适中，能够给对方传递可以合作，并有利可图</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2</a:t>
            </a:r>
            <a:r>
              <a:rPr lang="zh-CN" altLang="en-US" sz="2800">
                <a:latin typeface="黑体" panose="02010609060101010101" pitchFamily="2" charset="-122"/>
                <a:ea typeface="微软雅黑" panose="020B0503020204020204" charset="-122"/>
              </a:rPr>
              <a:t>、洽谈中富有活力</a:t>
            </a:r>
            <a:endParaRPr lang="zh-CN" altLang="en-US" sz="2800">
              <a:latin typeface="黑体" panose="02010609060101010101" pitchFamily="2" charset="-122"/>
              <a:ea typeface="微软雅黑" panose="020B0503020204020204" charset="-122"/>
            </a:endParaRPr>
          </a:p>
          <a:p>
            <a:pPr>
              <a:lnSpc>
                <a:spcPct val="150000"/>
              </a:lnSpc>
              <a:buClr>
                <a:schemeClr val="hlink"/>
              </a:buClr>
              <a:buNone/>
            </a:pPr>
            <a:r>
              <a:rPr lang="en-US" altLang="zh-CN" sz="2800">
                <a:latin typeface="黑体" panose="02010609060101010101" pitchFamily="2" charset="-122"/>
                <a:ea typeface="微软雅黑" panose="020B0503020204020204" charset="-122"/>
              </a:rPr>
              <a:t>3</a:t>
            </a:r>
            <a:r>
              <a:rPr lang="zh-CN" altLang="en-US" sz="2800">
                <a:latin typeface="黑体" panose="02010609060101010101" pitchFamily="2" charset="-122"/>
                <a:ea typeface="微软雅黑" panose="020B0503020204020204" charset="-122"/>
              </a:rPr>
              <a:t>、第二次中缓慢一步，容易给对方造成一种接近尾声的感觉</a:t>
            </a:r>
            <a:endParaRPr lang="zh-CN" altLang="en-US" sz="2800">
              <a:latin typeface="黑体" panose="02010609060101010101" pitchFamily="2" charset="-122"/>
              <a:ea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68" name="文本占位符 2167"/>
          <p:cNvSpPr/>
          <p:nvPr>
            <p:ph type="body" idx="4294967295"/>
          </p:nvPr>
        </p:nvSpPr>
        <p:spPr>
          <a:xfrm>
            <a:off x="457200" y="533400"/>
            <a:ext cx="8229600" cy="5592763"/>
          </a:xfrm>
        </p:spPr>
        <p:txBody>
          <a:bodyPr/>
          <a:p>
            <a:pPr>
              <a:lnSpc>
                <a:spcPct val="150000"/>
              </a:lnSpc>
              <a:buClr>
                <a:schemeClr val="hlink"/>
              </a:buClr>
              <a:buNone/>
            </a:pPr>
            <a:r>
              <a:rPr lang="zh-CN" altLang="en-US" sz="2800">
                <a:solidFill>
                  <a:srgbClr val="FF0000"/>
                </a:solidFill>
                <a:ea typeface="微软雅黑" panose="020B0503020204020204" charset="-122"/>
              </a:rPr>
              <a:t>缺点：</a:t>
            </a:r>
            <a:endParaRPr lang="zh-CN" altLang="en-US" sz="2800">
              <a:solidFill>
                <a:srgbClr val="FF0000"/>
              </a:solidFill>
              <a:ea typeface="微软雅黑" panose="020B0503020204020204" charset="-122"/>
            </a:endParaRPr>
          </a:p>
          <a:p>
            <a:pPr>
              <a:lnSpc>
                <a:spcPct val="150000"/>
              </a:lnSpc>
              <a:buClr>
                <a:schemeClr val="hlink"/>
              </a:buClr>
              <a:buNone/>
            </a:pPr>
            <a:r>
              <a:rPr lang="en-US" altLang="zh-CN" sz="2800">
                <a:ea typeface="微软雅黑" panose="020B0503020204020204" charset="-122"/>
              </a:rPr>
              <a:t>1</a:t>
            </a:r>
            <a:r>
              <a:rPr lang="zh-CN" altLang="en-US" sz="2800">
                <a:ea typeface="微软雅黑" panose="020B0503020204020204" charset="-122"/>
              </a:rPr>
              <a:t>、容易鼓励对方得寸尽尺，继续讨价还价</a:t>
            </a:r>
            <a:endParaRPr lang="zh-CN" altLang="en-US" sz="2800">
              <a:ea typeface="微软雅黑" panose="020B0503020204020204" charset="-122"/>
            </a:endParaRPr>
          </a:p>
          <a:p>
            <a:pPr>
              <a:lnSpc>
                <a:spcPct val="150000"/>
              </a:lnSpc>
              <a:buClr>
                <a:schemeClr val="hlink"/>
              </a:buClr>
              <a:buNone/>
            </a:pPr>
            <a:r>
              <a:rPr lang="en-US" altLang="zh-CN" sz="2800">
                <a:ea typeface="微软雅黑" panose="020B0503020204020204" charset="-122"/>
              </a:rPr>
              <a:t>2</a:t>
            </a:r>
            <a:r>
              <a:rPr lang="zh-CN" altLang="en-US" sz="2800">
                <a:ea typeface="微软雅黑" panose="020B0503020204020204" charset="-122"/>
              </a:rPr>
              <a:t>、由于第二次给对方传递一种接近尾声的感觉，最后又大让利，给对方的感觉是不够诚实；</a:t>
            </a:r>
            <a:endParaRPr lang="zh-CN" altLang="en-US" sz="2800">
              <a:ea typeface="微软雅黑" panose="020B0503020204020204" charset="-122"/>
            </a:endParaRPr>
          </a:p>
          <a:p>
            <a:pPr>
              <a:lnSpc>
                <a:spcPct val="150000"/>
              </a:lnSpc>
              <a:buClr>
                <a:schemeClr val="hlink"/>
              </a:buClr>
              <a:buNone/>
            </a:pPr>
            <a:r>
              <a:rPr lang="zh-CN" altLang="en-US" sz="2800">
                <a:solidFill>
                  <a:srgbClr val="FF0000"/>
                </a:solidFill>
                <a:ea typeface="微软雅黑" panose="020B0503020204020204" charset="-122"/>
              </a:rPr>
              <a:t>适用情况：</a:t>
            </a:r>
            <a:endParaRPr lang="zh-CN" altLang="en-US" sz="2800">
              <a:solidFill>
                <a:srgbClr val="FF0000"/>
              </a:solidFill>
              <a:ea typeface="微软雅黑" panose="020B0503020204020204" charset="-122"/>
            </a:endParaRPr>
          </a:p>
          <a:p>
            <a:pPr>
              <a:lnSpc>
                <a:spcPct val="150000"/>
              </a:lnSpc>
              <a:buClr>
                <a:schemeClr val="hlink"/>
              </a:buClr>
              <a:buNone/>
            </a:pPr>
            <a:r>
              <a:rPr lang="en-US" altLang="zh-CN" sz="2800">
                <a:ea typeface="微软雅黑" panose="020B0503020204020204" charset="-122"/>
              </a:rPr>
              <a:t>1</a:t>
            </a:r>
            <a:r>
              <a:rPr lang="zh-CN" altLang="en-US" sz="2800">
                <a:ea typeface="微软雅黑" panose="020B0503020204020204" charset="-122"/>
              </a:rPr>
              <a:t>、此洽谈一般适用于竞争性较强的洽谈中，由洽谈高手来使用</a:t>
            </a:r>
            <a:endParaRPr lang="zh-CN" altLang="en-US" sz="2800">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71" name="文本占位符 2170"/>
          <p:cNvSpPr/>
          <p:nvPr>
            <p:ph type="body" idx="4294967295"/>
          </p:nvPr>
        </p:nvSpPr>
        <p:spPr>
          <a:xfrm>
            <a:off x="457200" y="457200"/>
            <a:ext cx="8229600" cy="5668963"/>
          </a:xfrm>
        </p:spPr>
        <p:txBody>
          <a:bodyPr/>
          <a:p>
            <a:pPr>
              <a:buClr>
                <a:schemeClr val="hlink"/>
              </a:buClr>
              <a:buNone/>
            </a:pPr>
            <a:r>
              <a:rPr lang="zh-CN" altLang="en-US" sz="2800">
                <a:solidFill>
                  <a:srgbClr val="FF0000"/>
                </a:solidFill>
                <a:ea typeface="微软雅黑" panose="020B0503020204020204" charset="-122"/>
              </a:rPr>
              <a:t>第五种让步策略</a:t>
            </a:r>
            <a:endParaRPr lang="zh-CN" altLang="en-US" sz="2800">
              <a:solidFill>
                <a:srgbClr val="FF0000"/>
              </a:solidFill>
              <a:ea typeface="微软雅黑" panose="020B0503020204020204" charset="-122"/>
            </a:endParaRPr>
          </a:p>
          <a:p>
            <a:pPr>
              <a:lnSpc>
                <a:spcPct val="150000"/>
              </a:lnSpc>
              <a:buClr>
                <a:schemeClr val="hlink"/>
              </a:buClr>
              <a:buNone/>
            </a:pPr>
            <a:r>
              <a:rPr lang="zh-CN" altLang="en-US" sz="2800">
                <a:ea typeface="微软雅黑" panose="020B0503020204020204" charset="-122"/>
              </a:rPr>
              <a:t>        这是一种从高到低的、然后又微高的让步策略</a:t>
            </a:r>
            <a:endParaRPr lang="zh-CN" altLang="en-US" sz="2800">
              <a:ea typeface="微软雅黑" panose="020B0503020204020204" charset="-122"/>
            </a:endParaRPr>
          </a:p>
          <a:p>
            <a:pPr>
              <a:lnSpc>
                <a:spcPct val="150000"/>
              </a:lnSpc>
              <a:buClr>
                <a:schemeClr val="hlink"/>
              </a:buClr>
              <a:buNone/>
            </a:pPr>
            <a:r>
              <a:rPr lang="zh-CN" altLang="en-US" sz="2800">
                <a:solidFill>
                  <a:srgbClr val="FF0000"/>
                </a:solidFill>
                <a:ea typeface="微软雅黑" panose="020B0503020204020204" charset="-122"/>
              </a:rPr>
              <a:t>优点：</a:t>
            </a:r>
            <a:endParaRPr lang="zh-CN" altLang="en-US" sz="2800">
              <a:solidFill>
                <a:srgbClr val="FF0000"/>
              </a:solidFill>
              <a:ea typeface="微软雅黑" panose="020B0503020204020204" charset="-122"/>
            </a:endParaRPr>
          </a:p>
          <a:p>
            <a:pPr>
              <a:lnSpc>
                <a:spcPct val="150000"/>
              </a:lnSpc>
              <a:buClr>
                <a:schemeClr val="hlink"/>
              </a:buClr>
              <a:buNone/>
            </a:pPr>
            <a:r>
              <a:rPr lang="en-US" altLang="zh-CN" sz="2800">
                <a:ea typeface="微软雅黑" panose="020B0503020204020204" charset="-122"/>
              </a:rPr>
              <a:t>1</a:t>
            </a:r>
            <a:r>
              <a:rPr lang="zh-CN" altLang="en-US" sz="2800">
                <a:ea typeface="微软雅黑" panose="020B0503020204020204" charset="-122"/>
              </a:rPr>
              <a:t>、由于洽谈的起点较高，富有较强的诱惑力，因此一般买主较为满意，成功率较高。</a:t>
            </a:r>
            <a:endParaRPr lang="zh-CN" altLang="en-US" sz="2800">
              <a:ea typeface="微软雅黑" panose="020B0503020204020204" charset="-122"/>
            </a:endParaRPr>
          </a:p>
          <a:p>
            <a:pPr>
              <a:lnSpc>
                <a:spcPct val="150000"/>
              </a:lnSpc>
              <a:buClr>
                <a:schemeClr val="hlink"/>
              </a:buClr>
              <a:buNone/>
            </a:pPr>
            <a:r>
              <a:rPr lang="en-US" altLang="zh-CN" sz="2800">
                <a:ea typeface="微软雅黑" panose="020B0503020204020204" charset="-122"/>
              </a:rPr>
              <a:t>2</a:t>
            </a:r>
            <a:r>
              <a:rPr lang="zh-CN" altLang="en-US" sz="2800">
                <a:ea typeface="微软雅黑" panose="020B0503020204020204" charset="-122"/>
              </a:rPr>
              <a:t>、如果在第三期所做微小让利仍不能达成协议的话，再让出较大一点的让利，往往会让对方满意达成协议。</a:t>
            </a:r>
            <a:endParaRPr lang="zh-CN" altLang="en-US" sz="2800">
              <a:ea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74" name="文本占位符 2173"/>
          <p:cNvSpPr/>
          <p:nvPr>
            <p:ph type="body" idx="4294967295"/>
          </p:nvPr>
        </p:nvSpPr>
        <p:spPr>
          <a:xfrm>
            <a:off x="457200" y="381000"/>
            <a:ext cx="8229600" cy="5745163"/>
          </a:xfrm>
        </p:spPr>
        <p:txBody>
          <a:bodyPr/>
          <a:p>
            <a:pPr>
              <a:lnSpc>
                <a:spcPct val="150000"/>
              </a:lnSpc>
              <a:buClr>
                <a:schemeClr val="hlink"/>
              </a:buClr>
              <a:buNone/>
            </a:pPr>
            <a:r>
              <a:rPr lang="zh-CN" altLang="en-US" sz="2800">
                <a:solidFill>
                  <a:srgbClr val="FF0000"/>
                </a:solidFill>
                <a:ea typeface="微软雅黑" panose="020B0503020204020204" charset="-122"/>
              </a:rPr>
              <a:t>缺点：</a:t>
            </a:r>
            <a:endParaRPr lang="zh-CN" altLang="en-US" sz="2800">
              <a:solidFill>
                <a:srgbClr val="FF0000"/>
              </a:solidFill>
              <a:ea typeface="微软雅黑" panose="020B0503020204020204" charset="-122"/>
            </a:endParaRPr>
          </a:p>
          <a:p>
            <a:pPr>
              <a:lnSpc>
                <a:spcPct val="150000"/>
              </a:lnSpc>
              <a:buClr>
                <a:schemeClr val="hlink"/>
              </a:buClr>
              <a:buNone/>
            </a:pPr>
            <a:r>
              <a:rPr lang="en-US" altLang="zh-CN" sz="2800">
                <a:ea typeface="微软雅黑" panose="020B0503020204020204" charset="-122"/>
              </a:rPr>
              <a:t>1</a:t>
            </a:r>
            <a:r>
              <a:rPr lang="zh-CN" altLang="en-US" sz="2800">
                <a:ea typeface="微软雅黑" panose="020B0503020204020204" charset="-122"/>
              </a:rPr>
              <a:t>、一开始就让步很大，容易给强硬的买主造成我方软弱可欺的不良印象</a:t>
            </a:r>
            <a:endParaRPr lang="zh-CN" altLang="en-US" sz="2800">
              <a:ea typeface="微软雅黑" panose="020B0503020204020204" charset="-122"/>
            </a:endParaRPr>
          </a:p>
          <a:p>
            <a:pPr>
              <a:lnSpc>
                <a:spcPct val="150000"/>
              </a:lnSpc>
              <a:buClr>
                <a:schemeClr val="hlink"/>
              </a:buClr>
              <a:buNone/>
            </a:pPr>
            <a:r>
              <a:rPr lang="en-US" altLang="zh-CN" sz="2800">
                <a:ea typeface="微软雅黑" panose="020B0503020204020204" charset="-122"/>
              </a:rPr>
              <a:t>2</a:t>
            </a:r>
            <a:r>
              <a:rPr lang="zh-CN" altLang="en-US" sz="2800">
                <a:ea typeface="微软雅黑" panose="020B0503020204020204" charset="-122"/>
              </a:rPr>
              <a:t>、头两步让利大，后两步让利小，容易给对方一种诚心不足的印象</a:t>
            </a:r>
            <a:endParaRPr lang="zh-CN" altLang="en-US" sz="2800">
              <a:ea typeface="微软雅黑" panose="020B0503020204020204" charset="-122"/>
            </a:endParaRPr>
          </a:p>
          <a:p>
            <a:pPr>
              <a:lnSpc>
                <a:spcPct val="150000"/>
              </a:lnSpc>
              <a:buClr>
                <a:schemeClr val="hlink"/>
              </a:buClr>
              <a:buNone/>
            </a:pPr>
            <a:r>
              <a:rPr lang="zh-CN" altLang="en-US" sz="2800">
                <a:solidFill>
                  <a:srgbClr val="FF0000"/>
                </a:solidFill>
                <a:ea typeface="微软雅黑" panose="020B0503020204020204" charset="-122"/>
              </a:rPr>
              <a:t>适合情况：</a:t>
            </a:r>
            <a:endParaRPr lang="zh-CN" altLang="en-US" sz="2800">
              <a:solidFill>
                <a:srgbClr val="FF0000"/>
              </a:solidFill>
              <a:ea typeface="微软雅黑" panose="020B0503020204020204" charset="-122"/>
            </a:endParaRPr>
          </a:p>
          <a:p>
            <a:pPr>
              <a:lnSpc>
                <a:spcPct val="150000"/>
              </a:lnSpc>
              <a:buClr>
                <a:schemeClr val="hlink"/>
              </a:buClr>
              <a:buNone/>
            </a:pPr>
            <a:r>
              <a:rPr lang="zh-CN" altLang="en-US" sz="2800">
                <a:ea typeface="微软雅黑" panose="020B0503020204020204" charset="-122"/>
              </a:rPr>
              <a:t>    此种让步策略一般适用于以合作为主的洽谈。</a:t>
            </a:r>
            <a:endParaRPr lang="zh-CN" altLang="en-US" sz="2800">
              <a:ea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77" name="文本占位符 2176"/>
          <p:cNvSpPr/>
          <p:nvPr>
            <p:ph type="body" idx="4294967295"/>
          </p:nvPr>
        </p:nvSpPr>
        <p:spPr>
          <a:xfrm>
            <a:off x="457200" y="304800"/>
            <a:ext cx="8458200" cy="5821363"/>
          </a:xfrm>
        </p:spPr>
        <p:txBody>
          <a:bodyPr/>
          <a:p>
            <a:pPr>
              <a:lnSpc>
                <a:spcPct val="150000"/>
              </a:lnSpc>
              <a:buClr>
                <a:schemeClr val="hlink"/>
              </a:buClr>
              <a:buNone/>
            </a:pPr>
            <a:r>
              <a:rPr lang="zh-CN" altLang="en-US" sz="2400" b="1">
                <a:solidFill>
                  <a:srgbClr val="FF0000"/>
                </a:solidFill>
                <a:ea typeface="微软雅黑" panose="020B0503020204020204" charset="-122"/>
              </a:rPr>
              <a:t>第六种让步策略：</a:t>
            </a:r>
            <a:endParaRPr lang="zh-CN" altLang="en-US" sz="2400" b="1">
              <a:solidFill>
                <a:srgbClr val="FF0000"/>
              </a:solidFill>
              <a:ea typeface="微软雅黑" panose="020B0503020204020204" charset="-122"/>
            </a:endParaRPr>
          </a:p>
          <a:p>
            <a:pPr>
              <a:lnSpc>
                <a:spcPct val="150000"/>
              </a:lnSpc>
              <a:buClr>
                <a:schemeClr val="hlink"/>
              </a:buClr>
              <a:buNone/>
            </a:pPr>
            <a:r>
              <a:rPr lang="zh-CN" altLang="en-US" sz="2400" b="1">
                <a:ea typeface="微软雅黑" panose="020B0503020204020204" charset="-122"/>
              </a:rPr>
              <a:t>     这是一种由大到小、渐次下降的让步策略</a:t>
            </a:r>
            <a:endParaRPr lang="zh-CN" altLang="en-US" sz="2400" b="1">
              <a:ea typeface="微软雅黑" panose="020B0503020204020204" charset="-122"/>
            </a:endParaRPr>
          </a:p>
          <a:p>
            <a:pPr>
              <a:lnSpc>
                <a:spcPct val="150000"/>
              </a:lnSpc>
              <a:buClr>
                <a:schemeClr val="hlink"/>
              </a:buClr>
              <a:buNone/>
            </a:pPr>
            <a:r>
              <a:rPr lang="zh-CN" altLang="en-US" sz="2400" b="1">
                <a:solidFill>
                  <a:srgbClr val="FF0000"/>
                </a:solidFill>
                <a:ea typeface="微软雅黑" panose="020B0503020204020204" charset="-122"/>
              </a:rPr>
              <a:t>优点：</a:t>
            </a:r>
            <a:endParaRPr lang="zh-CN" altLang="en-US" sz="2400" b="1">
              <a:solidFill>
                <a:srgbClr val="FF0000"/>
              </a:solidFill>
              <a:ea typeface="微软雅黑" panose="020B0503020204020204" charset="-122"/>
            </a:endParaRPr>
          </a:p>
          <a:p>
            <a:pPr>
              <a:lnSpc>
                <a:spcPct val="150000"/>
              </a:lnSpc>
              <a:buClr>
                <a:schemeClr val="hlink"/>
              </a:buClr>
              <a:buNone/>
            </a:pPr>
            <a:r>
              <a:rPr lang="en-US" altLang="zh-CN" sz="2400" b="1">
                <a:ea typeface="微软雅黑" panose="020B0503020204020204" charset="-122"/>
              </a:rPr>
              <a:t>1</a:t>
            </a:r>
            <a:r>
              <a:rPr lang="zh-CN" altLang="en-US" sz="2400" b="1">
                <a:ea typeface="微软雅黑" panose="020B0503020204020204" charset="-122"/>
              </a:rPr>
              <a:t>、给人以顺乎自然、无需格外劳神之感，同时也容易为人们所接受；</a:t>
            </a:r>
            <a:endParaRPr lang="zh-CN" altLang="en-US" sz="2400" b="1">
              <a:ea typeface="微软雅黑" panose="020B0503020204020204" charset="-122"/>
            </a:endParaRPr>
          </a:p>
          <a:p>
            <a:pPr>
              <a:lnSpc>
                <a:spcPct val="150000"/>
              </a:lnSpc>
              <a:buClr>
                <a:schemeClr val="hlink"/>
              </a:buClr>
              <a:buNone/>
            </a:pPr>
            <a:r>
              <a:rPr lang="en-US" altLang="zh-CN" sz="2400" b="1">
                <a:ea typeface="微软雅黑" panose="020B0503020204020204" charset="-122"/>
              </a:rPr>
              <a:t>2</a:t>
            </a:r>
            <a:r>
              <a:rPr lang="zh-CN" altLang="en-US" sz="2400" b="1">
                <a:ea typeface="微软雅黑" panose="020B0503020204020204" charset="-122"/>
              </a:rPr>
              <a:t>、让利过程中采取先大后小的策略，容易促成洽谈的合局；</a:t>
            </a:r>
            <a:endParaRPr lang="zh-CN" altLang="en-US" sz="2400" b="1">
              <a:ea typeface="微软雅黑" panose="020B0503020204020204" charset="-122"/>
            </a:endParaRPr>
          </a:p>
          <a:p>
            <a:pPr>
              <a:lnSpc>
                <a:spcPct val="150000"/>
              </a:lnSpc>
              <a:buClr>
                <a:schemeClr val="hlink"/>
              </a:buClr>
              <a:buNone/>
            </a:pPr>
            <a:r>
              <a:rPr lang="en-US" altLang="zh-CN" sz="2400" b="1">
                <a:ea typeface="微软雅黑" panose="020B0503020204020204" charset="-122"/>
              </a:rPr>
              <a:t>3</a:t>
            </a:r>
            <a:r>
              <a:rPr lang="zh-CN" altLang="en-US" sz="2400" b="1">
                <a:ea typeface="微软雅黑" panose="020B0503020204020204" charset="-122"/>
              </a:rPr>
              <a:t>、一次比一次更审慎的让步策略，一般不会产生让步上的失误，有利于在等价交换，利益均沾的情况下达成协议</a:t>
            </a:r>
            <a:endParaRPr lang="zh-CN" altLang="en-US" sz="2400" b="1">
              <a:ea typeface="微软雅黑" panose="020B050302020402020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80" name="文本占位符 2179"/>
          <p:cNvSpPr/>
          <p:nvPr>
            <p:ph type="body" idx="4294967295"/>
          </p:nvPr>
        </p:nvSpPr>
        <p:spPr>
          <a:xfrm>
            <a:off x="457200" y="304800"/>
            <a:ext cx="8229600" cy="5821363"/>
          </a:xfrm>
        </p:spPr>
        <p:txBody>
          <a:bodyPr/>
          <a:p>
            <a:pPr>
              <a:lnSpc>
                <a:spcPct val="150000"/>
              </a:lnSpc>
              <a:buClr>
                <a:schemeClr val="hlink"/>
              </a:buClr>
              <a:buNone/>
            </a:pPr>
            <a:r>
              <a:rPr lang="zh-CN" altLang="en-US" sz="2800">
                <a:solidFill>
                  <a:srgbClr val="FF0000"/>
                </a:solidFill>
                <a:ea typeface="微软雅黑" panose="020B0503020204020204" charset="-122"/>
              </a:rPr>
              <a:t>缺点：</a:t>
            </a:r>
            <a:endParaRPr lang="zh-CN" altLang="en-US" sz="2800">
              <a:solidFill>
                <a:srgbClr val="FF0000"/>
              </a:solidFill>
              <a:ea typeface="微软雅黑" panose="020B0503020204020204" charset="-122"/>
            </a:endParaRPr>
          </a:p>
          <a:p>
            <a:pPr>
              <a:lnSpc>
                <a:spcPct val="150000"/>
              </a:lnSpc>
              <a:buClr>
                <a:schemeClr val="hlink"/>
              </a:buClr>
              <a:buNone/>
            </a:pPr>
            <a:r>
              <a:rPr lang="en-US" altLang="zh-CN" sz="2800">
                <a:ea typeface="微软雅黑" panose="020B0503020204020204" charset="-122"/>
              </a:rPr>
              <a:t>1</a:t>
            </a:r>
            <a:r>
              <a:rPr lang="zh-CN" altLang="en-US" sz="2800">
                <a:ea typeface="微软雅黑" panose="020B0503020204020204" charset="-122"/>
              </a:rPr>
              <a:t>、这种让步由大到小，对于买主来讲，越争取利益越小，因而使买主感觉不十分良好，故终局情绪不会太高；</a:t>
            </a:r>
            <a:endParaRPr lang="zh-CN" altLang="en-US" sz="2800">
              <a:ea typeface="微软雅黑" panose="020B0503020204020204" charset="-122"/>
            </a:endParaRPr>
          </a:p>
          <a:p>
            <a:pPr>
              <a:lnSpc>
                <a:spcPct val="150000"/>
              </a:lnSpc>
              <a:buClr>
                <a:schemeClr val="hlink"/>
              </a:buClr>
              <a:buNone/>
            </a:pPr>
            <a:r>
              <a:rPr lang="en-US" altLang="zh-CN" sz="2800">
                <a:ea typeface="微软雅黑" panose="020B0503020204020204" charset="-122"/>
              </a:rPr>
              <a:t>2</a:t>
            </a:r>
            <a:r>
              <a:rPr lang="zh-CN" altLang="en-US" sz="2800">
                <a:ea typeface="微软雅黑" panose="020B0503020204020204" charset="-122"/>
              </a:rPr>
              <a:t>、这种洽谈是惯用手法，缺乏新鲜感，比较乏味；</a:t>
            </a:r>
            <a:endParaRPr lang="zh-CN" altLang="en-US" sz="2800">
              <a:ea typeface="微软雅黑" panose="020B0503020204020204" charset="-122"/>
            </a:endParaRPr>
          </a:p>
          <a:p>
            <a:pPr>
              <a:lnSpc>
                <a:spcPct val="150000"/>
              </a:lnSpc>
              <a:buClr>
                <a:schemeClr val="hlink"/>
              </a:buClr>
              <a:buNone/>
            </a:pPr>
            <a:r>
              <a:rPr lang="zh-CN" altLang="en-US" sz="2800">
                <a:solidFill>
                  <a:srgbClr val="FF0000"/>
                </a:solidFill>
                <a:ea typeface="微软雅黑" panose="020B0503020204020204" charset="-122"/>
              </a:rPr>
              <a:t>适用情况：</a:t>
            </a:r>
            <a:endParaRPr lang="zh-CN" altLang="en-US" sz="2800">
              <a:solidFill>
                <a:srgbClr val="FF0000"/>
              </a:solidFill>
              <a:ea typeface="微软雅黑" panose="020B0503020204020204" charset="-122"/>
            </a:endParaRPr>
          </a:p>
          <a:p>
            <a:pPr>
              <a:lnSpc>
                <a:spcPct val="150000"/>
              </a:lnSpc>
              <a:buClr>
                <a:schemeClr val="hlink"/>
              </a:buClr>
              <a:buNone/>
            </a:pPr>
            <a:r>
              <a:rPr lang="zh-CN" altLang="en-US" sz="2800">
                <a:ea typeface="微软雅黑" panose="020B0503020204020204" charset="-122"/>
              </a:rPr>
              <a:t>一般用于商务洽谈的提议方。</a:t>
            </a:r>
            <a:endParaRPr lang="zh-CN" altLang="en-US" sz="2800">
              <a:ea typeface="微软雅黑" panose="020B050302020402020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83" name="文本占位符 2182"/>
          <p:cNvSpPr/>
          <p:nvPr>
            <p:ph type="body" idx="4294967295"/>
          </p:nvPr>
        </p:nvSpPr>
        <p:spPr>
          <a:xfrm>
            <a:off x="457200" y="533400"/>
            <a:ext cx="8686800" cy="5592763"/>
          </a:xfrm>
        </p:spPr>
        <p:txBody>
          <a:bodyPr/>
          <a:p>
            <a:pPr>
              <a:lnSpc>
                <a:spcPct val="150000"/>
              </a:lnSpc>
              <a:buClr>
                <a:schemeClr val="hlink"/>
              </a:buClr>
              <a:buNone/>
            </a:pPr>
            <a:r>
              <a:rPr lang="zh-CN" altLang="en-US" sz="2000">
                <a:solidFill>
                  <a:srgbClr val="FF0000"/>
                </a:solidFill>
                <a:latin typeface="黑体" panose="02010609060101010101" pitchFamily="2" charset="-122"/>
                <a:ea typeface="微软雅黑" panose="020B0503020204020204" charset="-122"/>
              </a:rPr>
              <a:t>第七种让步策略：</a:t>
            </a:r>
            <a:endParaRPr lang="zh-CN" altLang="en-US" sz="2000">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zh-CN" altLang="en-US" sz="2000">
                <a:latin typeface="黑体" panose="02010609060101010101" pitchFamily="2" charset="-122"/>
                <a:ea typeface="微软雅黑" panose="020B0503020204020204" charset="-122"/>
              </a:rPr>
              <a:t>        这是一种开始大幅度递减，但又出现反弹的让步策略；</a:t>
            </a:r>
            <a:endParaRPr lang="zh-CN" altLang="en-US" sz="2000">
              <a:latin typeface="黑体" panose="02010609060101010101" pitchFamily="2" charset="-122"/>
              <a:ea typeface="微软雅黑" panose="020B0503020204020204" charset="-122"/>
            </a:endParaRPr>
          </a:p>
          <a:p>
            <a:pPr>
              <a:lnSpc>
                <a:spcPct val="150000"/>
              </a:lnSpc>
              <a:buClr>
                <a:schemeClr val="hlink"/>
              </a:buClr>
              <a:buNone/>
            </a:pPr>
            <a:r>
              <a:rPr lang="zh-CN" altLang="en-US" sz="2000">
                <a:solidFill>
                  <a:srgbClr val="FF0000"/>
                </a:solidFill>
                <a:latin typeface="黑体" panose="02010609060101010101" pitchFamily="2" charset="-122"/>
                <a:ea typeface="微软雅黑" panose="020B0503020204020204" charset="-122"/>
              </a:rPr>
              <a:t>优点：</a:t>
            </a:r>
            <a:endParaRPr lang="zh-CN" altLang="en-US" sz="2000">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en-US" altLang="zh-CN" sz="2000">
                <a:latin typeface="黑体" panose="02010609060101010101" pitchFamily="2" charset="-122"/>
                <a:ea typeface="微软雅黑" panose="020B0503020204020204" charset="-122"/>
              </a:rPr>
              <a:t>1</a:t>
            </a:r>
            <a:r>
              <a:rPr lang="zh-CN" altLang="en-US" sz="2000">
                <a:latin typeface="黑体" panose="02010609060101010101" pitchFamily="2" charset="-122"/>
                <a:ea typeface="微软雅黑" panose="020B0503020204020204" charset="-122"/>
              </a:rPr>
              <a:t>、首先以求和为贵，开始让出多半利益，可能换回对方较大回报的可能性</a:t>
            </a:r>
            <a:endParaRPr lang="zh-CN" altLang="en-US" sz="2000">
              <a:latin typeface="黑体" panose="02010609060101010101" pitchFamily="2" charset="-122"/>
              <a:ea typeface="微软雅黑" panose="020B0503020204020204" charset="-122"/>
            </a:endParaRPr>
          </a:p>
          <a:p>
            <a:pPr>
              <a:lnSpc>
                <a:spcPct val="150000"/>
              </a:lnSpc>
              <a:buClr>
                <a:schemeClr val="hlink"/>
              </a:buClr>
              <a:buNone/>
            </a:pPr>
            <a:r>
              <a:rPr lang="en-US" altLang="zh-CN" sz="2000">
                <a:latin typeface="黑体" panose="02010609060101010101" pitchFamily="2" charset="-122"/>
                <a:ea typeface="微软雅黑" panose="020B0503020204020204" charset="-122"/>
              </a:rPr>
              <a:t>2</a:t>
            </a:r>
            <a:r>
              <a:rPr lang="zh-CN" altLang="en-US" sz="2000">
                <a:latin typeface="黑体" panose="02010609060101010101" pitchFamily="2" charset="-122"/>
                <a:ea typeface="微软雅黑" panose="020B0503020204020204" charset="-122"/>
              </a:rPr>
              <a:t>、三期让步时做出无利可让的反应，这样有可能打消对方进一步要求再让的期望；</a:t>
            </a:r>
            <a:endParaRPr lang="zh-CN" altLang="en-US" sz="2000">
              <a:latin typeface="黑体" panose="02010609060101010101" pitchFamily="2" charset="-122"/>
              <a:ea typeface="微软雅黑" panose="020B0503020204020204" charset="-122"/>
            </a:endParaRPr>
          </a:p>
          <a:p>
            <a:pPr>
              <a:lnSpc>
                <a:spcPct val="150000"/>
              </a:lnSpc>
              <a:buClr>
                <a:schemeClr val="hlink"/>
              </a:buClr>
              <a:buNone/>
            </a:pPr>
            <a:r>
              <a:rPr lang="en-US" altLang="zh-CN" sz="2000">
                <a:latin typeface="黑体" panose="02010609060101010101" pitchFamily="2" charset="-122"/>
                <a:ea typeface="微软雅黑" panose="020B0503020204020204" charset="-122"/>
              </a:rPr>
              <a:t>3</a:t>
            </a:r>
            <a:r>
              <a:rPr lang="zh-CN" altLang="en-US" sz="2000">
                <a:latin typeface="黑体" panose="02010609060101010101" pitchFamily="2" charset="-122"/>
                <a:ea typeface="微软雅黑" panose="020B0503020204020204" charset="-122"/>
              </a:rPr>
              <a:t>、最后又让出小利，既显示了已方的诚意；</a:t>
            </a:r>
            <a:endParaRPr lang="zh-CN" altLang="en-US" sz="2000">
              <a:latin typeface="黑体" panose="02010609060101010101" pitchFamily="2" charset="-122"/>
              <a:ea typeface="微软雅黑" panose="020B0503020204020204" charset="-122"/>
            </a:endParaRPr>
          </a:p>
          <a:p>
            <a:pPr>
              <a:lnSpc>
                <a:spcPct val="150000"/>
              </a:lnSpc>
              <a:buClr>
                <a:schemeClr val="hlink"/>
              </a:buClr>
              <a:buNone/>
            </a:pPr>
            <a:r>
              <a:rPr lang="en-US" altLang="zh-CN" sz="2000">
                <a:latin typeface="黑体" panose="02010609060101010101" pitchFamily="2" charset="-122"/>
                <a:ea typeface="微软雅黑" panose="020B0503020204020204" charset="-122"/>
              </a:rPr>
              <a:t>4</a:t>
            </a:r>
            <a:r>
              <a:rPr lang="zh-CN" altLang="en-US" sz="2000">
                <a:latin typeface="黑体" panose="02010609060101010101" pitchFamily="2" charset="-122"/>
                <a:ea typeface="微软雅黑" panose="020B0503020204020204" charset="-122"/>
              </a:rPr>
              <a:t>、尽管其中也藏有留利动机，但仍然表现为以和为贵的温和态度，是比较艺术的做法</a:t>
            </a:r>
            <a:endParaRPr lang="zh-CN" altLang="en-US" sz="2000">
              <a:latin typeface="黑体" panose="02010609060101010101" pitchFamily="2" charset="-122"/>
              <a:ea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86" name="文本占位符 2185"/>
          <p:cNvSpPr/>
          <p:nvPr>
            <p:ph type="body" idx="4294967295"/>
          </p:nvPr>
        </p:nvSpPr>
        <p:spPr>
          <a:xfrm>
            <a:off x="457200" y="457200"/>
            <a:ext cx="8229600" cy="6400800"/>
          </a:xfrm>
        </p:spPr>
        <p:txBody>
          <a:bodyPr/>
          <a:p>
            <a:pPr>
              <a:lnSpc>
                <a:spcPct val="150000"/>
              </a:lnSpc>
              <a:buClr>
                <a:schemeClr val="hlink"/>
              </a:buClr>
              <a:buNone/>
            </a:pPr>
            <a:r>
              <a:rPr lang="zh-CN" altLang="en-US" sz="2800" b="1">
                <a:solidFill>
                  <a:srgbClr val="FF0000"/>
                </a:solidFill>
                <a:ea typeface="微软雅黑" panose="020B0503020204020204" charset="-122"/>
              </a:rPr>
              <a:t>缺点：</a:t>
            </a:r>
            <a:endParaRPr lang="zh-CN" altLang="en-US" sz="2800" b="1">
              <a:solidFill>
                <a:srgbClr val="FF0000"/>
              </a:solidFill>
              <a:ea typeface="微软雅黑" panose="020B0503020204020204" charset="-122"/>
            </a:endParaRPr>
          </a:p>
          <a:p>
            <a:pPr>
              <a:lnSpc>
                <a:spcPct val="150000"/>
              </a:lnSpc>
              <a:buClr>
                <a:schemeClr val="hlink"/>
              </a:buClr>
              <a:buNone/>
            </a:pPr>
            <a:r>
              <a:rPr lang="en-US" altLang="zh-CN" sz="2800" b="1">
                <a:ea typeface="微软雅黑" panose="020B0503020204020204" charset="-122"/>
              </a:rPr>
              <a:t>1</a:t>
            </a:r>
            <a:r>
              <a:rPr lang="zh-CN" altLang="en-US" sz="2800" b="1">
                <a:ea typeface="微软雅黑" panose="020B0503020204020204" charset="-122"/>
              </a:rPr>
              <a:t>、由于开始表现为软弱，大步让利，在遇到贪婪的对手时会刺激对手变本加历，得士进尺；</a:t>
            </a:r>
            <a:endParaRPr lang="zh-CN" altLang="en-US" sz="2800" b="1">
              <a:ea typeface="微软雅黑" panose="020B0503020204020204" charset="-122"/>
            </a:endParaRPr>
          </a:p>
          <a:p>
            <a:pPr>
              <a:lnSpc>
                <a:spcPct val="150000"/>
              </a:lnSpc>
              <a:buClr>
                <a:schemeClr val="hlink"/>
              </a:buClr>
              <a:buNone/>
            </a:pPr>
            <a:r>
              <a:rPr lang="en-US" altLang="zh-CN" sz="2800" b="1">
                <a:ea typeface="微软雅黑" panose="020B0503020204020204" charset="-122"/>
              </a:rPr>
              <a:t>2</a:t>
            </a:r>
            <a:r>
              <a:rPr lang="zh-CN" altLang="en-US" sz="2800" b="1">
                <a:ea typeface="微软雅黑" panose="020B0503020204020204" charset="-122"/>
              </a:rPr>
              <a:t>、这种让步策略可能由于三期让步遭受拒绝后，导致洽谈僵局或败局的出现；</a:t>
            </a:r>
            <a:endParaRPr lang="zh-CN" altLang="en-US" sz="2800" b="1">
              <a:ea typeface="微软雅黑" panose="020B0503020204020204" charset="-122"/>
            </a:endParaRPr>
          </a:p>
          <a:p>
            <a:pPr>
              <a:lnSpc>
                <a:spcPct val="150000"/>
              </a:lnSpc>
              <a:buClr>
                <a:schemeClr val="hlink"/>
              </a:buClr>
              <a:buNone/>
            </a:pPr>
            <a:r>
              <a:rPr lang="zh-CN" altLang="en-US" sz="2800" b="1">
                <a:solidFill>
                  <a:srgbClr val="FF0000"/>
                </a:solidFill>
                <a:ea typeface="微软雅黑" panose="020B0503020204020204" charset="-122"/>
              </a:rPr>
              <a:t>适用情况：</a:t>
            </a:r>
            <a:endParaRPr lang="zh-CN" altLang="en-US" sz="2800" b="1">
              <a:solidFill>
                <a:srgbClr val="FF0000"/>
              </a:solidFill>
              <a:ea typeface="微软雅黑" panose="020B0503020204020204" charset="-122"/>
            </a:endParaRPr>
          </a:p>
          <a:p>
            <a:pPr>
              <a:lnSpc>
                <a:spcPct val="150000"/>
              </a:lnSpc>
              <a:buClr>
                <a:schemeClr val="hlink"/>
              </a:buClr>
              <a:buNone/>
            </a:pPr>
            <a:r>
              <a:rPr lang="zh-CN" altLang="en-US" sz="2800" b="1">
                <a:ea typeface="微软雅黑" panose="020B0503020204020204" charset="-122"/>
              </a:rPr>
              <a:t>          一般运用于在洽谈竞争中处于不利境地，但又急于获得成功的洽谈；</a:t>
            </a:r>
            <a:endParaRPr lang="zh-CN" altLang="en-US" sz="2800" b="1">
              <a:ea typeface="微软雅黑" panose="020B050302020402020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89" name="文本占位符 2188"/>
          <p:cNvSpPr/>
          <p:nvPr>
            <p:ph type="body" idx="4294967295"/>
          </p:nvPr>
        </p:nvSpPr>
        <p:spPr>
          <a:xfrm>
            <a:off x="457200" y="381000"/>
            <a:ext cx="8686800" cy="5745163"/>
          </a:xfrm>
        </p:spPr>
        <p:txBody>
          <a:bodyPr/>
          <a:p>
            <a:pPr>
              <a:buClr>
                <a:schemeClr val="hlink"/>
              </a:buClr>
              <a:buNone/>
            </a:pPr>
            <a:r>
              <a:rPr lang="zh-CN" altLang="en-US" sz="2800" b="1">
                <a:solidFill>
                  <a:srgbClr val="FF0000"/>
                </a:solidFill>
                <a:latin typeface="黑体" panose="02010609060101010101" pitchFamily="2" charset="-122"/>
                <a:ea typeface="微软雅黑" panose="020B0503020204020204" charset="-122"/>
              </a:rPr>
              <a:t>第八种让步策略：</a:t>
            </a:r>
            <a:endParaRPr lang="zh-CN" altLang="en-US" sz="2800" b="1">
              <a:solidFill>
                <a:srgbClr val="FF0000"/>
              </a:solidFill>
              <a:latin typeface="黑体" panose="02010609060101010101" pitchFamily="2" charset="-122"/>
              <a:ea typeface="微软雅黑" panose="020B0503020204020204" charset="-122"/>
            </a:endParaRPr>
          </a:p>
          <a:p>
            <a:pPr>
              <a:buClr>
                <a:schemeClr val="hlink"/>
              </a:buClr>
              <a:buNone/>
            </a:pPr>
            <a:r>
              <a:rPr lang="zh-CN" altLang="en-US" sz="2800" b="1">
                <a:latin typeface="黑体" panose="02010609060101010101" pitchFamily="2" charset="-122"/>
                <a:ea typeface="微软雅黑" panose="020B0503020204020204" charset="-122"/>
              </a:rPr>
              <a:t>         这是一种在起始两步全部让完可让利益，三期赔利相让，到四期再讨回赔利相让的策略；</a:t>
            </a:r>
            <a:endParaRPr lang="zh-CN" altLang="en-US" sz="2800" b="1">
              <a:latin typeface="黑体" panose="02010609060101010101" pitchFamily="2" charset="-122"/>
              <a:ea typeface="微软雅黑" panose="020B0503020204020204" charset="-122"/>
            </a:endParaRPr>
          </a:p>
          <a:p>
            <a:pPr>
              <a:buClr>
                <a:schemeClr val="hlink"/>
              </a:buClr>
              <a:buNone/>
            </a:pPr>
            <a:r>
              <a:rPr lang="zh-CN" altLang="en-US" sz="2800" b="1">
                <a:solidFill>
                  <a:srgbClr val="FF0000"/>
                </a:solidFill>
                <a:latin typeface="黑体" panose="02010609060101010101" pitchFamily="2" charset="-122"/>
                <a:ea typeface="微软雅黑" panose="020B0503020204020204" charset="-122"/>
              </a:rPr>
              <a:t>优点：</a:t>
            </a:r>
            <a:endParaRPr lang="zh-CN" altLang="en-US" sz="2800" b="1">
              <a:solidFill>
                <a:srgbClr val="FF0000"/>
              </a:solidFill>
              <a:latin typeface="黑体" panose="02010609060101010101" pitchFamily="2" charset="-122"/>
              <a:ea typeface="微软雅黑" panose="020B0503020204020204" charset="-122"/>
            </a:endParaRPr>
          </a:p>
          <a:p>
            <a:pPr>
              <a:buClr>
                <a:schemeClr val="hlink"/>
              </a:buClr>
              <a:buNone/>
            </a:pPr>
            <a:r>
              <a:rPr lang="en-US" altLang="zh-CN" sz="2800" b="1">
                <a:latin typeface="黑体" panose="02010609060101010101" pitchFamily="2" charset="-122"/>
                <a:ea typeface="微软雅黑" panose="020B0503020204020204" charset="-122"/>
              </a:rPr>
              <a:t>1</a:t>
            </a:r>
            <a:r>
              <a:rPr lang="zh-CN" altLang="en-US" sz="2800" b="1">
                <a:latin typeface="黑体" panose="02010609060101010101" pitchFamily="2" charset="-122"/>
                <a:ea typeface="微软雅黑" panose="020B0503020204020204" charset="-122"/>
              </a:rPr>
              <a:t>、在起始两步全部让完可让利益，具有很大的吸引力，会使陷入僵局的洽谈起死回生；</a:t>
            </a:r>
            <a:endParaRPr lang="zh-CN" altLang="en-US" sz="2800" b="1">
              <a:latin typeface="黑体" panose="02010609060101010101" pitchFamily="2" charset="-122"/>
              <a:ea typeface="微软雅黑" panose="020B0503020204020204" charset="-122"/>
            </a:endParaRPr>
          </a:p>
          <a:p>
            <a:pPr>
              <a:buClr>
                <a:schemeClr val="hlink"/>
              </a:buClr>
              <a:buNone/>
            </a:pPr>
            <a:r>
              <a:rPr lang="en-US" altLang="zh-CN" sz="2800" b="1">
                <a:latin typeface="黑体" panose="02010609060101010101" pitchFamily="2" charset="-122"/>
                <a:ea typeface="微软雅黑" panose="020B0503020204020204" charset="-122"/>
              </a:rPr>
              <a:t>2</a:t>
            </a:r>
            <a:r>
              <a:rPr lang="zh-CN" altLang="en-US" sz="2800" b="1">
                <a:latin typeface="黑体" panose="02010609060101010101" pitchFamily="2" charset="-122"/>
                <a:ea typeface="微软雅黑" panose="020B0503020204020204" charset="-122"/>
              </a:rPr>
              <a:t>、如前两步不能打动对方，再让出不该让的利益，具有一种诱惑力；</a:t>
            </a:r>
            <a:endParaRPr lang="zh-CN" altLang="en-US" sz="2800" b="1">
              <a:latin typeface="黑体" panose="02010609060101010101" pitchFamily="2" charset="-122"/>
              <a:ea typeface="微软雅黑" panose="020B0503020204020204" charset="-122"/>
            </a:endParaRPr>
          </a:p>
          <a:p>
            <a:pPr>
              <a:buClr>
                <a:schemeClr val="hlink"/>
              </a:buClr>
              <a:buNone/>
            </a:pPr>
            <a:r>
              <a:rPr lang="en-US" altLang="zh-CN" sz="2800" b="1">
                <a:latin typeface="黑体" panose="02010609060101010101" pitchFamily="2" charset="-122"/>
                <a:ea typeface="微软雅黑" panose="020B0503020204020204" charset="-122"/>
              </a:rPr>
              <a:t>3</a:t>
            </a:r>
            <a:r>
              <a:rPr lang="zh-CN" altLang="en-US" sz="2800" b="1">
                <a:latin typeface="黑体" panose="02010609060101010101" pitchFamily="2" charset="-122"/>
                <a:ea typeface="微软雅黑" panose="020B0503020204020204" charset="-122"/>
              </a:rPr>
              <a:t>、对方一旦上路，并再借口某种原因讨回；</a:t>
            </a:r>
            <a:endParaRPr lang="zh-CN" altLang="en-US" sz="2800" b="1">
              <a:latin typeface="黑体" panose="02010609060101010101" pitchFamily="2" charset="-122"/>
              <a:ea typeface="微软雅黑" panose="020B050302020402020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92" name="文本占位符 2191"/>
          <p:cNvSpPr/>
          <p:nvPr>
            <p:ph type="body" idx="4294967295"/>
          </p:nvPr>
        </p:nvSpPr>
        <p:spPr>
          <a:xfrm>
            <a:off x="152400" y="228600"/>
            <a:ext cx="8991600" cy="5897563"/>
          </a:xfrm>
        </p:spPr>
        <p:txBody>
          <a:bodyPr/>
          <a:p>
            <a:pPr>
              <a:lnSpc>
                <a:spcPct val="150000"/>
              </a:lnSpc>
              <a:buClr>
                <a:schemeClr val="hlink"/>
              </a:buClr>
              <a:buNone/>
            </a:pPr>
            <a:r>
              <a:rPr lang="zh-CN" altLang="en-US" sz="2800" b="1">
                <a:solidFill>
                  <a:srgbClr val="FF0000"/>
                </a:solidFill>
                <a:latin typeface="黑体" panose="02010609060101010101" pitchFamily="2" charset="-122"/>
                <a:ea typeface="微软雅黑" panose="020B0503020204020204" charset="-122"/>
              </a:rPr>
              <a:t>缺 点：</a:t>
            </a:r>
            <a:endParaRPr lang="zh-CN" altLang="en-US" sz="2800" b="1">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en-US" altLang="zh-CN" sz="2800" b="1">
                <a:latin typeface="黑体" panose="02010609060101010101" pitchFamily="2" charset="-122"/>
                <a:ea typeface="微软雅黑" panose="020B0503020204020204" charset="-122"/>
              </a:rPr>
              <a:t>1</a:t>
            </a:r>
            <a:r>
              <a:rPr lang="zh-CN" altLang="en-US" sz="2800" b="1">
                <a:latin typeface="黑体" panose="02010609060101010101" pitchFamily="2" charset="-122"/>
                <a:ea typeface="微软雅黑" panose="020B0503020204020204" charset="-122"/>
              </a:rPr>
              <a:t>、由于前两部让出全部利益，会导致对方期望值增大；</a:t>
            </a:r>
            <a:endParaRPr lang="zh-CN" altLang="en-US" sz="2800" b="1">
              <a:latin typeface="黑体" panose="02010609060101010101" pitchFamily="2" charset="-122"/>
              <a:ea typeface="微软雅黑" panose="020B0503020204020204" charset="-122"/>
            </a:endParaRPr>
          </a:p>
          <a:p>
            <a:pPr>
              <a:lnSpc>
                <a:spcPct val="150000"/>
              </a:lnSpc>
              <a:buClr>
                <a:schemeClr val="hlink"/>
              </a:buClr>
              <a:buNone/>
            </a:pPr>
            <a:r>
              <a:rPr lang="en-US" altLang="zh-CN" sz="2800" b="1">
                <a:latin typeface="黑体" panose="02010609060101010101" pitchFamily="2" charset="-122"/>
                <a:ea typeface="微软雅黑" panose="020B0503020204020204" charset="-122"/>
              </a:rPr>
              <a:t>2</a:t>
            </a:r>
            <a:r>
              <a:rPr lang="zh-CN" altLang="en-US" sz="2800" b="1">
                <a:latin typeface="黑体" panose="02010609060101010101" pitchFamily="2" charset="-122"/>
                <a:ea typeface="微软雅黑" panose="020B0503020204020204" charset="-122"/>
              </a:rPr>
              <a:t>、在第三期让步让出不该让出的利益，如果在第四期中不能讨回，就会损害己方的利益；</a:t>
            </a:r>
            <a:endParaRPr lang="zh-CN" altLang="en-US" sz="2800" b="1">
              <a:latin typeface="黑体" panose="02010609060101010101" pitchFamily="2" charset="-122"/>
              <a:ea typeface="微软雅黑" panose="020B0503020204020204" charset="-122"/>
            </a:endParaRPr>
          </a:p>
          <a:p>
            <a:pPr>
              <a:lnSpc>
                <a:spcPct val="150000"/>
              </a:lnSpc>
              <a:buClr>
                <a:schemeClr val="hlink"/>
              </a:buClr>
              <a:buNone/>
            </a:pPr>
            <a:r>
              <a:rPr lang="en-US" altLang="zh-CN" sz="2800" b="1">
                <a:latin typeface="黑体" panose="02010609060101010101" pitchFamily="2" charset="-122"/>
                <a:ea typeface="微软雅黑" panose="020B0503020204020204" charset="-122"/>
              </a:rPr>
              <a:t>3</a:t>
            </a:r>
            <a:r>
              <a:rPr lang="zh-CN" altLang="en-US" sz="2800" b="1">
                <a:latin typeface="黑体" panose="02010609060101010101" pitchFamily="2" charset="-122"/>
                <a:ea typeface="微软雅黑" panose="020B0503020204020204" charset="-122"/>
              </a:rPr>
              <a:t>、在四期讨回时有一定的风险性，因此处理不当，会导致洽谈的破裂；</a:t>
            </a:r>
            <a:endParaRPr lang="zh-CN" altLang="en-US" sz="2800" b="1">
              <a:latin typeface="黑体" panose="02010609060101010101" pitchFamily="2" charset="-122"/>
              <a:ea typeface="微软雅黑" panose="020B0503020204020204" charset="-122"/>
            </a:endParaRPr>
          </a:p>
          <a:p>
            <a:pPr>
              <a:lnSpc>
                <a:spcPct val="150000"/>
              </a:lnSpc>
              <a:buClr>
                <a:schemeClr val="hlink"/>
              </a:buClr>
              <a:buNone/>
            </a:pPr>
            <a:r>
              <a:rPr lang="zh-CN" altLang="en-US" sz="2800" b="1">
                <a:solidFill>
                  <a:srgbClr val="FF0000"/>
                </a:solidFill>
                <a:latin typeface="黑体" panose="02010609060101010101" pitchFamily="2" charset="-122"/>
                <a:ea typeface="微软雅黑" panose="020B0503020204020204" charset="-122"/>
              </a:rPr>
              <a:t>适用情况：</a:t>
            </a:r>
            <a:endParaRPr lang="zh-CN" altLang="en-US" sz="2800" b="1">
              <a:solidFill>
                <a:srgbClr val="FF0000"/>
              </a:solidFill>
              <a:latin typeface="黑体" panose="02010609060101010101" pitchFamily="2" charset="-122"/>
              <a:ea typeface="微软雅黑" panose="020B0503020204020204" charset="-122"/>
            </a:endParaRPr>
          </a:p>
          <a:p>
            <a:pPr>
              <a:lnSpc>
                <a:spcPct val="150000"/>
              </a:lnSpc>
              <a:buClr>
                <a:schemeClr val="hlink"/>
              </a:buClr>
              <a:buNone/>
            </a:pPr>
            <a:r>
              <a:rPr lang="zh-CN" altLang="en-US" sz="2800" b="1">
                <a:latin typeface="黑体" panose="02010609060101010101" pitchFamily="2" charset="-122"/>
                <a:ea typeface="微软雅黑" panose="020B0503020204020204" charset="-122"/>
              </a:rPr>
              <a:t>      一般用于陷入僵局或危难性的洽谈；</a:t>
            </a:r>
            <a:endParaRPr lang="zh-CN" altLang="en-US" sz="2800" b="1">
              <a:latin typeface="黑体" panose="02010609060101010101" pitchFamily="2" charset="-122"/>
              <a:ea typeface="微软雅黑" panose="020B050302020402020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95"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采取其他可能的让步策略</a:t>
            </a:r>
            <a:endParaRPr lang="zh-CN" altLang="en-US">
              <a:solidFill>
                <a:schemeClr val="hlink"/>
              </a:solidFill>
              <a:ea typeface="微软雅黑" panose="020B0503020204020204" charset="-122"/>
            </a:endParaRPr>
          </a:p>
        </p:txBody>
      </p:sp>
      <p:sp>
        <p:nvSpPr>
          <p:cNvPr id="2196"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予远利谋近惠的让步</a:t>
            </a:r>
            <a:endParaRPr lang="en-US" altLang="zh-CN">
              <a:ea typeface="微软雅黑" panose="020B0503020204020204" charset="-122"/>
            </a:endParaRPr>
          </a:p>
          <a:p>
            <a:pPr lvl="1" eaLnBrk="1" hangingPunct="1">
              <a:buClr>
                <a:schemeClr val="accent2"/>
              </a:buClr>
              <a:buNone/>
            </a:pPr>
            <a:r>
              <a:rPr lang="en-US" altLang="zh-CN" i="1">
                <a:ea typeface="微软雅黑" panose="020B0503020204020204" charset="-122"/>
              </a:rPr>
              <a:t>——</a:t>
            </a:r>
            <a:r>
              <a:rPr lang="zh-CN" altLang="en-US" i="1">
                <a:ea typeface="微软雅黑" panose="020B0503020204020204" charset="-122"/>
              </a:rPr>
              <a:t>通过给予对方期待的满足或未来的满足而避免给予其现实的满足</a:t>
            </a:r>
            <a:endParaRPr lang="en-US" altLang="zh-CN" i="1">
              <a:ea typeface="微软雅黑" panose="020B0503020204020204" charset="-122"/>
            </a:endParaRPr>
          </a:p>
          <a:p>
            <a:pPr eaLnBrk="1" hangingPunct="1">
              <a:buClr>
                <a:schemeClr val="hlink"/>
              </a:buClr>
            </a:pPr>
            <a:r>
              <a:rPr lang="zh-CN" altLang="en-US">
                <a:ea typeface="微软雅黑" panose="020B0503020204020204" charset="-122"/>
              </a:rPr>
              <a:t>互惠互利让步</a:t>
            </a:r>
            <a:r>
              <a:rPr lang="zh-CN" altLang="en-US" sz="2800" i="1">
                <a:ea typeface="微软雅黑" panose="020B0503020204020204" charset="-122"/>
              </a:rPr>
              <a:t>（实现方式）</a:t>
            </a:r>
            <a:endParaRPr lang="zh-CN" altLang="en-US" sz="2800" i="1">
              <a:ea typeface="微软雅黑" panose="020B0503020204020204" charset="-122"/>
            </a:endParaRPr>
          </a:p>
          <a:p>
            <a:pPr eaLnBrk="1" hangingPunct="1">
              <a:buClr>
                <a:schemeClr val="hlink"/>
              </a:buClr>
              <a:buNone/>
            </a:pPr>
            <a:r>
              <a:rPr lang="zh-CN" altLang="en-US" sz="2800" b="1">
                <a:solidFill>
                  <a:srgbClr val="FF0000"/>
                </a:solidFill>
                <a:ea typeface="微软雅黑" panose="020B0503020204020204" charset="-122"/>
              </a:rPr>
              <a:t>以本方的让步换取对方在某一问题上的让步策略</a:t>
            </a:r>
            <a:endParaRPr lang="zh-CN" altLang="en-US" sz="2800" b="1">
              <a:solidFill>
                <a:srgbClr val="FF0000"/>
              </a:solidFill>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横向式商议  </a:t>
            </a:r>
            <a:r>
              <a:rPr lang="zh-CN" altLang="en-US" i="1">
                <a:solidFill>
                  <a:srgbClr val="FFC000"/>
                </a:solidFill>
                <a:ea typeface="微软雅黑" panose="020B0503020204020204" charset="-122"/>
              </a:rPr>
              <a:t>√</a:t>
            </a:r>
            <a:endParaRPr lang="en-US" altLang="zh-CN" i="1">
              <a:solidFill>
                <a:srgbClr val="FFC000"/>
              </a:solidFill>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纵向深入式商谈  </a:t>
            </a:r>
            <a:endParaRPr lang="en-US" altLang="zh-CN" i="1">
              <a:ea typeface="微软雅黑" panose="020B0503020204020204" charset="-122"/>
            </a:endParaRPr>
          </a:p>
          <a:p>
            <a:pPr eaLnBrk="1" hangingPunct="1">
              <a:buClr>
                <a:schemeClr val="hlink"/>
              </a:buClr>
              <a:buChar char="n"/>
            </a:pPr>
            <a:r>
              <a:rPr lang="zh-CN" altLang="en-US">
                <a:ea typeface="微软雅黑" panose="020B0503020204020204" charset="-122"/>
              </a:rPr>
              <a:t>已方丝毫无损的让步</a:t>
            </a:r>
            <a:endParaRPr lang="zh-CN" altLang="zh-CN">
              <a:ea typeface="微软雅黑" panose="020B050302020402020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199"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分析谈判僵局种类</a:t>
            </a:r>
            <a:endParaRPr lang="zh-CN" altLang="en-US">
              <a:solidFill>
                <a:schemeClr val="hlink"/>
              </a:solidFill>
              <a:ea typeface="微软雅黑" panose="020B0503020204020204" charset="-122"/>
            </a:endParaRPr>
          </a:p>
        </p:txBody>
      </p:sp>
      <p:sp>
        <p:nvSpPr>
          <p:cNvPr id="2200"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从狭义谈判上的分类</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初期僵局、中期僵局、后期僵局</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i="1">
                <a:solidFill>
                  <a:srgbClr val="FFC000"/>
                </a:solidFill>
                <a:ea typeface="微软雅黑" panose="020B0503020204020204" charset="-122"/>
              </a:rPr>
              <a:t>中期僵局</a:t>
            </a:r>
            <a:r>
              <a:rPr lang="zh-CN" altLang="en-US" i="1">
                <a:ea typeface="微软雅黑" panose="020B0503020204020204" charset="-122"/>
              </a:rPr>
              <a:t>常常具有些消彼长、反反复复的特点</a:t>
            </a:r>
            <a:endParaRPr lang="en-US" altLang="zh-CN" i="1">
              <a:ea typeface="微软雅黑" panose="020B0503020204020204" charset="-122"/>
            </a:endParaRPr>
          </a:p>
          <a:p>
            <a:pPr eaLnBrk="1" hangingPunct="1">
              <a:buClr>
                <a:schemeClr val="hlink"/>
              </a:buClr>
            </a:pPr>
            <a:r>
              <a:rPr lang="zh-CN" altLang="en-US">
                <a:ea typeface="微软雅黑" panose="020B0503020204020204" charset="-122"/>
              </a:rPr>
              <a:t>从广义谈判上的分类</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协议期僵局、执行期僵局</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从谈判内容上的分类</a:t>
            </a:r>
            <a:endParaRPr lang="zh-CN" altLang="zh-CN">
              <a:ea typeface="微软雅黑" panose="020B050302020402020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03"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确定谈判僵局成因</a:t>
            </a:r>
            <a:endParaRPr lang="zh-CN" altLang="en-US">
              <a:solidFill>
                <a:schemeClr val="hlink"/>
              </a:solidFill>
              <a:ea typeface="微软雅黑" panose="020B0503020204020204" charset="-122"/>
            </a:endParaRPr>
          </a:p>
        </p:txBody>
      </p:sp>
      <p:sp>
        <p:nvSpPr>
          <p:cNvPr id="2204"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立场观点的争执</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i="1">
                <a:solidFill>
                  <a:srgbClr val="FFC000"/>
                </a:solidFill>
                <a:ea typeface="微软雅黑" panose="020B0503020204020204" charset="-122"/>
              </a:rPr>
              <a:t>产生僵局的首要原因</a:t>
            </a:r>
            <a:endParaRPr lang="en-US" altLang="zh-CN" i="1">
              <a:solidFill>
                <a:srgbClr val="FFC000"/>
              </a:solidFill>
              <a:ea typeface="微软雅黑" panose="020B0503020204020204" charset="-122"/>
            </a:endParaRPr>
          </a:p>
          <a:p>
            <a:pPr lvl="1" eaLnBrk="1" hangingPunct="1">
              <a:buClr>
                <a:schemeClr val="accent2"/>
              </a:buClr>
              <a:buFont typeface="Wingdings" panose="05000000000000000000" pitchFamily="2" charset="2"/>
              <a:buNone/>
            </a:pPr>
            <a:r>
              <a:rPr lang="zh-CN" altLang="en-US">
                <a:solidFill>
                  <a:srgbClr val="FF0000"/>
                </a:solidFill>
                <a:ea typeface="微软雅黑" panose="020B0503020204020204" charset="-122"/>
              </a:rPr>
              <a:t>        最容易在谈判中犯立场观点性争执的错误，是形成僵局的主要原因</a:t>
            </a:r>
            <a:endParaRPr lang="en-US" altLang="zh-CN">
              <a:solidFill>
                <a:srgbClr val="FF0000"/>
              </a:solidFill>
              <a:ea typeface="微软雅黑" panose="020B0503020204020204" charset="-122"/>
            </a:endParaRPr>
          </a:p>
          <a:p>
            <a:pPr eaLnBrk="1" hangingPunct="1">
              <a:buClr>
                <a:schemeClr val="hlink"/>
              </a:buClr>
            </a:pPr>
            <a:r>
              <a:rPr lang="zh-CN" altLang="en-US">
                <a:ea typeface="微软雅黑" panose="020B0503020204020204" charset="-122"/>
              </a:rPr>
              <a:t>有意无意的强迫</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人员素质的低下</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信息沟通的障碍</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合理要求的差距</a:t>
            </a:r>
            <a:endParaRPr lang="en-US" altLang="zh-CN">
              <a:ea typeface="微软雅黑" panose="020B0503020204020204" charset="-122"/>
            </a:endParaRPr>
          </a:p>
          <a:p>
            <a:pPr eaLnBrk="1" hangingPunct="1">
              <a:buClr>
                <a:schemeClr val="hlink"/>
              </a:buClr>
              <a:buChar char="n"/>
            </a:pPr>
            <a:endParaRPr lang="zh-CN" altLang="zh-CN">
              <a:ea typeface="微软雅黑" panose="020B050302020402020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07"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制定突破谈判僵局的策略</a:t>
            </a:r>
            <a:endParaRPr lang="zh-CN" altLang="en-US">
              <a:solidFill>
                <a:schemeClr val="hlink"/>
              </a:solidFill>
              <a:ea typeface="微软雅黑" panose="020B0503020204020204" charset="-122"/>
            </a:endParaRPr>
          </a:p>
        </p:txBody>
      </p:sp>
      <p:sp>
        <p:nvSpPr>
          <p:cNvPr id="2208"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从客观角度来关注利益</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从不同的方案中寻找替代</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从对方的无理要求中据理力争</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站在对方的角度看问题</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从对方的漏洞中借题发挥</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当双方利益差距合理时即可釜底抽薪</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有效的退让也是潇洒一策</a:t>
            </a:r>
            <a:endParaRPr lang="zh-CN" altLang="zh-CN">
              <a:ea typeface="微软雅黑" panose="020B050302020402020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a:xfrm>
            <a:off x="1016000" y="254000"/>
            <a:ext cx="7886700" cy="876935"/>
          </a:xfrm>
        </p:spPr>
        <p:txBody>
          <a:bodyPr/>
          <a:p>
            <a:endParaRPr lang="zh-CN" altLang="en-US"/>
          </a:p>
        </p:txBody>
      </p:sp>
      <p:sp>
        <p:nvSpPr>
          <p:cNvPr id="4" name="文本占位符 3"/>
          <p:cNvSpPr>
            <a:spLocks noGrp="1"/>
          </p:cNvSpPr>
          <p:nvPr>
            <p:ph type="body" idx="1"/>
          </p:nvPr>
        </p:nvSpPr>
        <p:spPr>
          <a:xfrm>
            <a:off x="964248" y="2678748"/>
            <a:ext cx="7886700" cy="1500187"/>
          </a:xfrm>
        </p:spPr>
        <p:txBody>
          <a:bodyPr/>
          <a:p>
            <a:r>
              <a:rPr lang="zh-CN" altLang="en-US" sz="5400"/>
              <a:t>正常运用常见谈判策略</a:t>
            </a:r>
            <a:endParaRPr lang="zh-CN" altLang="en-US" sz="5400"/>
          </a:p>
        </p:txBody>
      </p:sp>
      <p:sp>
        <p:nvSpPr>
          <p:cNvPr id="2" name="灯片编号占位符 1"/>
          <p:cNvSpPr>
            <a:spLocks noGrp="1"/>
          </p:cNvSpPr>
          <p:nvPr>
            <p:ph type="sldNum" sz="quarter" idx="12"/>
          </p:nvPr>
        </p:nvSpPr>
        <p:spPr/>
        <p:txBody>
          <a:bodyPr/>
          <a:p>
            <a:pPr lvl="0" defTabSz="914400" rtl="0" eaLnBrk="1" latinLnBrk="0" hangingPunct="1">
              <a:lnSpc>
                <a:spcPct val="100000"/>
              </a:lnSpc>
              <a:spcBef>
                <a:spcPct val="0"/>
              </a:spcBef>
              <a:spcAft>
                <a:spcPct val="0"/>
              </a:spcAft>
              <a:buClrTx/>
              <a:buSzPct val="100000"/>
            </a:pPr>
            <a:r>
              <a:rPr lang="zh-CN" altLang="en-US" sz="4000"/>
              <a:t>马森</a:t>
            </a:r>
            <a:fld id="{9A0DB2DC-4C9A-4742-B13C-FB6460FD3503}" type="slidenum">
              <a:rPr lang="en-US" altLang="zh-CN" sz="4000"/>
            </a:fld>
            <a:endParaRPr lang="en-US" altLang="zh-CN" sz="1200" u="none">
              <a:solidFill>
                <a:schemeClr val="tx1"/>
              </a:solidFill>
              <a:latin typeface="Arial" panose="020B0604020202020204" pitchFamily="34" charset="0"/>
              <a:ea typeface="宋体" panose="02010600030101010101" pitchFamily="2"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11"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12" name="Rectangle 3"/>
          <p:cNvSpPr/>
          <p:nvPr>
            <p:ph type="body" idx="4294967295"/>
          </p:nvPr>
        </p:nvSpPr>
        <p:spPr>
          <a:xfrm>
            <a:off x="457200" y="1600200"/>
            <a:ext cx="3657600" cy="4525963"/>
          </a:xfrm>
        </p:spPr>
        <p:txBody>
          <a:bodyPr wrap="square" lIns="91440" tIns="45720" rIns="91440" bIns="45720" anchor="t"/>
          <a:p>
            <a:pPr eaLnBrk="1" hangingPunct="1">
              <a:lnSpc>
                <a:spcPct val="80000"/>
              </a:lnSpc>
              <a:buClr>
                <a:schemeClr val="hlink"/>
              </a:buClr>
            </a:pPr>
            <a:r>
              <a:rPr lang="zh-CN" altLang="en-US" sz="2700">
                <a:ea typeface="微软雅黑" panose="020B0503020204020204" charset="-122"/>
              </a:rPr>
              <a:t>吊筑高台策略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抛放低球策略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红脸白脸策略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趁隙击虚策略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疲劳轰炸策略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走马换将策略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浑水摸鱼策略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以退为进策略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故布疑阵策略</a:t>
            </a:r>
            <a:endParaRPr lang="en-US" altLang="zh-CN" sz="2700">
              <a:ea typeface="微软雅黑" panose="020B0503020204020204" charset="-122"/>
            </a:endParaRPr>
          </a:p>
          <a:p>
            <a:pPr eaLnBrk="1" hangingPunct="1">
              <a:lnSpc>
                <a:spcPct val="80000"/>
              </a:lnSpc>
              <a:buClr>
                <a:schemeClr val="hlink"/>
              </a:buClr>
            </a:pPr>
            <a:r>
              <a:rPr lang="zh-CN" altLang="en-US" sz="2700">
                <a:ea typeface="微软雅黑" panose="020B0503020204020204" charset="-122"/>
              </a:rPr>
              <a:t>以软化硬策略</a:t>
            </a:r>
            <a:endParaRPr lang="en-US" altLang="zh-CN" sz="2700">
              <a:ea typeface="微软雅黑" panose="020B0503020204020204" charset="-122"/>
            </a:endParaRPr>
          </a:p>
          <a:p>
            <a:pPr eaLnBrk="1" hangingPunct="1">
              <a:lnSpc>
                <a:spcPct val="80000"/>
              </a:lnSpc>
              <a:buClr>
                <a:schemeClr val="hlink"/>
              </a:buClr>
            </a:pPr>
            <a:endParaRPr lang="zh-CN" altLang="zh-CN" sz="2700">
              <a:ea typeface="微软雅黑" panose="020B0503020204020204" charset="-122"/>
            </a:endParaRPr>
          </a:p>
        </p:txBody>
      </p:sp>
      <p:sp>
        <p:nvSpPr>
          <p:cNvPr id="2213" name="Rectangle 3"/>
          <p:cNvSpPr/>
          <p:nvPr/>
        </p:nvSpPr>
        <p:spPr>
          <a:xfrm>
            <a:off x="4800600" y="1600200"/>
            <a:ext cx="3657600" cy="4525963"/>
          </a:xfrm>
          <a:prstGeom prst="rect">
            <a:avLst/>
          </a:prstGeom>
          <a:noFill/>
          <a:ln w="9525">
            <a:noFill/>
          </a:ln>
        </p:spPr>
        <p:txBody>
          <a:bodyPr/>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步步为营策略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最后通牒策略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声东击西策略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欲擒故纵策略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反客为主策略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大智若愚策略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投石问路策略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化整为零策略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折中调和策略</a:t>
            </a:r>
            <a:endParaRPr lang="zh-CN" altLang="en-US" sz="2700">
              <a:ea typeface="微软雅黑" panose="020B0503020204020204" charset="-122"/>
            </a:endParaRPr>
          </a:p>
          <a:p>
            <a:pPr marL="342900" indent="-342900">
              <a:lnSpc>
                <a:spcPct val="80000"/>
              </a:lnSpc>
              <a:spcBef>
                <a:spcPct val="20000"/>
              </a:spcBef>
              <a:buClr>
                <a:schemeClr val="hlink"/>
              </a:buClr>
              <a:buSzPct val="70000"/>
              <a:buFont typeface="Wingdings" panose="05000000000000000000" pitchFamily="2" charset="2"/>
              <a:buChar char="n"/>
            </a:pPr>
            <a:r>
              <a:rPr lang="zh-CN" altLang="en-US" sz="2700">
                <a:ea typeface="微软雅黑" panose="020B0503020204020204" charset="-122"/>
              </a:rPr>
              <a:t>旁敲侧击策略</a:t>
            </a:r>
            <a:endParaRPr lang="zh-CN" altLang="en-US" sz="2700">
              <a:ea typeface="微软雅黑" panose="020B050302020402020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16"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17" name="Rectangle 3"/>
          <p:cNvSpPr/>
          <p:nvPr>
            <p:ph type="body" idx="4294967295"/>
          </p:nvPr>
        </p:nvSpPr>
        <p:spPr>
          <a:xfrm>
            <a:off x="457200" y="1600200"/>
            <a:ext cx="8153400" cy="4525963"/>
          </a:xfrm>
        </p:spPr>
        <p:txBody>
          <a:bodyPr wrap="square" lIns="91440" tIns="45720" rIns="91440" bIns="45720" anchor="t"/>
          <a:p>
            <a:pPr eaLnBrk="1" hangingPunct="1">
              <a:lnSpc>
                <a:spcPct val="80000"/>
              </a:lnSpc>
              <a:buClr>
                <a:schemeClr val="hlink"/>
              </a:buClr>
            </a:pPr>
            <a:r>
              <a:rPr lang="zh-CN" altLang="en-US" sz="2500">
                <a:ea typeface="微软雅黑" panose="020B0503020204020204" charset="-122"/>
              </a:rPr>
              <a:t>吊筑高台策略</a:t>
            </a:r>
            <a:endParaRPr lang="en-US" altLang="zh-CN" sz="25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200">
                <a:ea typeface="微软雅黑" panose="020B0503020204020204" charset="-122"/>
              </a:rPr>
              <a:t>卖方提出一个</a:t>
            </a:r>
            <a:r>
              <a:rPr lang="zh-CN" altLang="en-US" sz="2200">
                <a:solidFill>
                  <a:srgbClr val="FFC000"/>
                </a:solidFill>
                <a:ea typeface="微软雅黑" panose="020B0503020204020204" charset="-122"/>
              </a:rPr>
              <a:t>高于已方实际要求的谈判起点</a:t>
            </a:r>
            <a:r>
              <a:rPr lang="zh-CN" altLang="en-US" sz="2200">
                <a:ea typeface="微软雅黑" panose="020B0503020204020204" charset="-122"/>
              </a:rPr>
              <a:t>来与对手讨价还价</a:t>
            </a:r>
            <a:r>
              <a:rPr lang="en-US" altLang="zh-CN" sz="2200">
                <a:ea typeface="微软雅黑" panose="020B0503020204020204" charset="-122"/>
              </a:rPr>
              <a:t>，</a:t>
            </a:r>
            <a:r>
              <a:rPr lang="zh-CN" altLang="en-US" sz="2200">
                <a:ea typeface="微软雅黑" panose="020B0503020204020204" charset="-122"/>
              </a:rPr>
              <a:t>最后再做出让步，达成协议的谈判策略。</a:t>
            </a:r>
            <a:endParaRPr lang="en-US" altLang="zh-CN" sz="22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200">
                <a:ea typeface="微软雅黑" panose="020B0503020204020204" charset="-122"/>
              </a:rPr>
              <a:t>运用此策略时，</a:t>
            </a:r>
            <a:r>
              <a:rPr lang="zh-CN" altLang="en-US" sz="2200">
                <a:solidFill>
                  <a:srgbClr val="FFC000"/>
                </a:solidFill>
                <a:ea typeface="微软雅黑" panose="020B0503020204020204" charset="-122"/>
              </a:rPr>
              <a:t>喊价要狠，让步要慢</a:t>
            </a:r>
            <a:r>
              <a:rPr lang="zh-CN" altLang="en-US" sz="2200">
                <a:ea typeface="微软雅黑" panose="020B0503020204020204" charset="-122"/>
              </a:rPr>
              <a:t>。一开始就</a:t>
            </a:r>
            <a:r>
              <a:rPr lang="zh-CN" altLang="en-US" sz="2200">
                <a:solidFill>
                  <a:srgbClr val="FFC000"/>
                </a:solidFill>
                <a:ea typeface="微软雅黑" panose="020B0503020204020204" charset="-122"/>
              </a:rPr>
              <a:t>削弱对方的信心</a:t>
            </a:r>
            <a:r>
              <a:rPr lang="zh-CN" altLang="en-US" sz="2200">
                <a:ea typeface="微软雅黑" panose="020B0503020204020204" charset="-122"/>
              </a:rPr>
              <a:t>，并可</a:t>
            </a:r>
            <a:r>
              <a:rPr lang="zh-CN" altLang="en-US" sz="2200">
                <a:solidFill>
                  <a:srgbClr val="FFC000"/>
                </a:solidFill>
                <a:ea typeface="微软雅黑" panose="020B0503020204020204" charset="-122"/>
              </a:rPr>
              <a:t>考验对方实力</a:t>
            </a:r>
            <a:r>
              <a:rPr lang="zh-CN" altLang="en-US" sz="2200">
                <a:ea typeface="微软雅黑" panose="020B0503020204020204" charset="-122"/>
              </a:rPr>
              <a:t>，</a:t>
            </a:r>
            <a:r>
              <a:rPr lang="zh-CN" altLang="en-US" sz="2200">
                <a:solidFill>
                  <a:srgbClr val="FFC000"/>
                </a:solidFill>
                <a:ea typeface="微软雅黑" panose="020B0503020204020204" charset="-122"/>
              </a:rPr>
              <a:t>确定对方立场</a:t>
            </a:r>
            <a:r>
              <a:rPr lang="zh-CN" altLang="en-US" sz="2200">
                <a:ea typeface="微软雅黑" panose="020B0503020204020204" charset="-122"/>
              </a:rPr>
              <a:t>。</a:t>
            </a:r>
            <a:endParaRPr lang="en-US" altLang="zh-CN" sz="22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en-US" altLang="zh-CN" sz="2200">
                <a:ea typeface="微软雅黑" panose="020B0503020204020204" charset="-122"/>
              </a:rPr>
              <a:t>【</a:t>
            </a:r>
            <a:r>
              <a:rPr lang="zh-CN" altLang="en-US" sz="2200">
                <a:ea typeface="微软雅黑" panose="020B0503020204020204" charset="-122"/>
              </a:rPr>
              <a:t>案例</a:t>
            </a:r>
            <a:r>
              <a:rPr lang="en-US" altLang="zh-CN" sz="2200">
                <a:ea typeface="微软雅黑" panose="020B0503020204020204" charset="-122"/>
              </a:rPr>
              <a:t>】1984</a:t>
            </a:r>
            <a:r>
              <a:rPr lang="zh-CN" altLang="en-US" sz="2200">
                <a:ea typeface="微软雅黑" panose="020B0503020204020204" charset="-122"/>
              </a:rPr>
              <a:t>年美国洛杉矶第</a:t>
            </a:r>
            <a:r>
              <a:rPr lang="en-US" altLang="zh-CN" sz="2200">
                <a:ea typeface="微软雅黑" panose="020B0503020204020204" charset="-122"/>
              </a:rPr>
              <a:t>23</a:t>
            </a:r>
            <a:r>
              <a:rPr lang="zh-CN" altLang="en-US" sz="2200">
                <a:ea typeface="微软雅黑" panose="020B0503020204020204" charset="-122"/>
              </a:rPr>
              <a:t>届夏季奥运会</a:t>
            </a:r>
            <a:endParaRPr lang="en-US" altLang="zh-CN" sz="2200">
              <a:ea typeface="微软雅黑" panose="020B0503020204020204" charset="-122"/>
            </a:endParaRPr>
          </a:p>
          <a:p>
            <a:pPr eaLnBrk="1" hangingPunct="1">
              <a:lnSpc>
                <a:spcPct val="80000"/>
              </a:lnSpc>
              <a:buClr>
                <a:schemeClr val="hlink"/>
              </a:buClr>
            </a:pPr>
            <a:r>
              <a:rPr lang="zh-CN" altLang="en-US" sz="2500">
                <a:ea typeface="微软雅黑" panose="020B0503020204020204" charset="-122"/>
              </a:rPr>
              <a:t>抛放低球策略</a:t>
            </a:r>
            <a:endParaRPr lang="en-US" altLang="zh-CN" sz="25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200">
                <a:ea typeface="微软雅黑" panose="020B0503020204020204" charset="-122"/>
              </a:rPr>
              <a:t>先提出一个</a:t>
            </a:r>
            <a:r>
              <a:rPr lang="zh-CN" altLang="en-US" sz="2200">
                <a:solidFill>
                  <a:srgbClr val="FFC000"/>
                </a:solidFill>
                <a:ea typeface="微软雅黑" panose="020B0503020204020204" charset="-122"/>
              </a:rPr>
              <a:t>低于已方实际要求的谈判起点</a:t>
            </a:r>
            <a:r>
              <a:rPr lang="zh-CN" altLang="en-US" sz="2200">
                <a:ea typeface="微软雅黑" panose="020B0503020204020204" charset="-122"/>
              </a:rPr>
              <a:t>，以让利来</a:t>
            </a:r>
            <a:r>
              <a:rPr lang="zh-CN" altLang="en-US" sz="2200">
                <a:solidFill>
                  <a:srgbClr val="FFC000"/>
                </a:solidFill>
                <a:ea typeface="微软雅黑" panose="020B0503020204020204" charset="-122"/>
              </a:rPr>
              <a:t>吸引对方</a:t>
            </a:r>
            <a:r>
              <a:rPr lang="zh-CN" altLang="en-US" sz="2200">
                <a:ea typeface="微软雅黑" panose="020B0503020204020204" charset="-122"/>
              </a:rPr>
              <a:t>，先</a:t>
            </a:r>
            <a:r>
              <a:rPr lang="zh-CN" altLang="en-US" sz="2200">
                <a:solidFill>
                  <a:srgbClr val="FFC000"/>
                </a:solidFill>
                <a:ea typeface="微软雅黑" panose="020B0503020204020204" charset="-122"/>
              </a:rPr>
              <a:t>击败竞争对手</a:t>
            </a:r>
            <a:r>
              <a:rPr lang="zh-CN" altLang="en-US" sz="2200">
                <a:ea typeface="微软雅黑" panose="020B0503020204020204" charset="-122"/>
              </a:rPr>
              <a:t>，再与卖方进行真正的谈判，迫使其让步，达到自己的目的。</a:t>
            </a:r>
            <a:endParaRPr lang="en-US" altLang="zh-CN" sz="22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en-US" altLang="zh-CN" sz="2200">
                <a:ea typeface="微软雅黑" panose="020B0503020204020204" charset="-122"/>
              </a:rPr>
              <a:t>【</a:t>
            </a:r>
            <a:r>
              <a:rPr lang="zh-CN" altLang="en-US" sz="2200">
                <a:ea typeface="微软雅黑" panose="020B0503020204020204" charset="-122"/>
              </a:rPr>
              <a:t>案例</a:t>
            </a:r>
            <a:r>
              <a:rPr lang="en-US" altLang="zh-CN" sz="2200">
                <a:ea typeface="微软雅黑" panose="020B0503020204020204" charset="-122"/>
              </a:rPr>
              <a:t>】</a:t>
            </a:r>
            <a:r>
              <a:rPr lang="zh-CN" altLang="en-US" sz="2200">
                <a:ea typeface="微软雅黑" panose="020B0503020204020204" charset="-122"/>
              </a:rPr>
              <a:t>出国房主卖房</a:t>
            </a:r>
            <a:endParaRPr lang="en-US" altLang="zh-CN" sz="2200">
              <a:ea typeface="微软雅黑" panose="020B0503020204020204" charset="-122"/>
            </a:endParaRPr>
          </a:p>
          <a:p>
            <a:pPr eaLnBrk="1" hangingPunct="1">
              <a:lnSpc>
                <a:spcPct val="80000"/>
              </a:lnSpc>
              <a:buClr>
                <a:schemeClr val="hlink"/>
              </a:buClr>
            </a:pPr>
            <a:r>
              <a:rPr lang="zh-CN" altLang="en-US" sz="2500">
                <a:ea typeface="微软雅黑" panose="020B0503020204020204" charset="-122"/>
              </a:rPr>
              <a:t>红脸白脸策略</a:t>
            </a:r>
            <a:endParaRPr lang="en-US" altLang="zh-CN" sz="25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200">
                <a:ea typeface="微软雅黑" panose="020B0503020204020204" charset="-122"/>
              </a:rPr>
              <a:t>白脸是强硬派，红脸是温和派；白脸是放炮人物，红脸是收场人物</a:t>
            </a:r>
            <a:endParaRPr lang="en-US" altLang="zh-CN" sz="22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endParaRPr lang="en-US" altLang="zh-CN" sz="2200">
              <a:ea typeface="微软雅黑" panose="020B050302020402020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20"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21" name="Rectangle 3"/>
          <p:cNvSpPr/>
          <p:nvPr>
            <p:ph type="body" idx="4294967295"/>
          </p:nvPr>
        </p:nvSpPr>
        <p:spPr>
          <a:xfrm>
            <a:off x="457200" y="1600200"/>
            <a:ext cx="8153400" cy="4525963"/>
          </a:xfrm>
        </p:spPr>
        <p:txBody>
          <a:bodyPr wrap="square" lIns="91440" tIns="45720" rIns="91440" bIns="45720" anchor="t"/>
          <a:p>
            <a:pPr eaLnBrk="1" hangingPunct="1">
              <a:buClr>
                <a:schemeClr val="hlink"/>
              </a:buClr>
            </a:pPr>
            <a:r>
              <a:rPr lang="zh-CN" altLang="en-US">
                <a:ea typeface="微软雅黑" panose="020B0503020204020204" charset="-122"/>
              </a:rPr>
              <a:t>红脸白脸策略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白脸是</a:t>
            </a:r>
            <a:r>
              <a:rPr lang="zh-CN" altLang="en-US">
                <a:solidFill>
                  <a:srgbClr val="FFC000"/>
                </a:solidFill>
                <a:ea typeface="微软雅黑" panose="020B0503020204020204" charset="-122"/>
              </a:rPr>
              <a:t>强硬派</a:t>
            </a:r>
            <a:r>
              <a:rPr lang="zh-CN" altLang="en-US">
                <a:ea typeface="微软雅黑" panose="020B0503020204020204" charset="-122"/>
              </a:rPr>
              <a:t>，红脸是</a:t>
            </a:r>
            <a:r>
              <a:rPr lang="zh-CN" altLang="en-US">
                <a:solidFill>
                  <a:srgbClr val="FFC000"/>
                </a:solidFill>
                <a:ea typeface="微软雅黑" panose="020B0503020204020204" charset="-122"/>
              </a:rPr>
              <a:t>温和派</a:t>
            </a:r>
            <a:r>
              <a:rPr lang="zh-CN" altLang="en-US">
                <a:ea typeface="微软雅黑" panose="020B0503020204020204" charset="-122"/>
              </a:rPr>
              <a:t>；白脸是</a:t>
            </a:r>
            <a:r>
              <a:rPr lang="zh-CN" altLang="en-US">
                <a:solidFill>
                  <a:srgbClr val="FFC000"/>
                </a:solidFill>
                <a:ea typeface="微软雅黑" panose="020B0503020204020204" charset="-122"/>
              </a:rPr>
              <a:t>放炮</a:t>
            </a:r>
            <a:r>
              <a:rPr lang="zh-CN" altLang="en-US">
                <a:ea typeface="微软雅黑" panose="020B0503020204020204" charset="-122"/>
              </a:rPr>
              <a:t>人物，红脸是</a:t>
            </a:r>
            <a:r>
              <a:rPr lang="zh-CN" altLang="en-US">
                <a:solidFill>
                  <a:srgbClr val="FFC000"/>
                </a:solidFill>
                <a:ea typeface="微软雅黑" panose="020B0503020204020204" charset="-122"/>
              </a:rPr>
              <a:t>收场</a:t>
            </a:r>
            <a:r>
              <a:rPr lang="zh-CN" altLang="en-US">
                <a:ea typeface="微软雅黑" panose="020B0503020204020204" charset="-122"/>
              </a:rPr>
              <a:t>人物</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红脸由主谈人来充当，白脸由助手来充当</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扮相应符合本人性格特征。红脸</a:t>
            </a:r>
            <a:r>
              <a:rPr lang="en-US" altLang="zh-CN">
                <a:ea typeface="微软雅黑" panose="020B0503020204020204" charset="-122"/>
              </a:rPr>
              <a:t>——</a:t>
            </a:r>
            <a:r>
              <a:rPr lang="zh-CN" altLang="en-US">
                <a:ea typeface="微软雅黑" panose="020B0503020204020204" charset="-122"/>
              </a:rPr>
              <a:t>思路宽广、言语平缓、处事圆润、经验丰富；白脸</a:t>
            </a:r>
            <a:r>
              <a:rPr lang="en-US" altLang="zh-CN">
                <a:ea typeface="微软雅黑" panose="020B0503020204020204" charset="-122"/>
              </a:rPr>
              <a:t>——</a:t>
            </a:r>
            <a:r>
              <a:rPr lang="zh-CN" altLang="en-US">
                <a:ea typeface="微软雅黑" panose="020B0503020204020204" charset="-122"/>
              </a:rPr>
              <a:t>反映迅速、抓住时机、力主进攻、言辞尖锐</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两种角色要相互配合好；</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一人同时扮演要机动灵活</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endParaRPr lang="en-US" altLang="zh-CN">
              <a:ea typeface="微软雅黑"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24"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25" name="Rectangle 3"/>
          <p:cNvSpPr/>
          <p:nvPr>
            <p:ph type="body" idx="4294967295"/>
          </p:nvPr>
        </p:nvSpPr>
        <p:spPr>
          <a:xfrm>
            <a:off x="457200" y="1600200"/>
            <a:ext cx="8153400" cy="4525963"/>
          </a:xfrm>
        </p:spPr>
        <p:txBody>
          <a:bodyPr wrap="square" lIns="91440" tIns="45720" rIns="91440" bIns="45720" anchor="t"/>
          <a:p>
            <a:pPr eaLnBrk="1" hangingPunct="1">
              <a:lnSpc>
                <a:spcPct val="90000"/>
              </a:lnSpc>
              <a:buClr>
                <a:schemeClr val="hlink"/>
              </a:buClr>
            </a:pPr>
            <a:r>
              <a:rPr lang="zh-CN" altLang="en-US" sz="3000">
                <a:ea typeface="微软雅黑" panose="020B0503020204020204" charset="-122"/>
              </a:rPr>
              <a:t>趁隙击虚策略</a:t>
            </a:r>
            <a:endParaRPr lang="en-US" altLang="zh-CN" sz="3000">
              <a:ea typeface="微软雅黑" panose="020B0503020204020204" charset="-122"/>
            </a:endParaRPr>
          </a:p>
          <a:p>
            <a:pPr lvl="1" eaLnBrk="1" hangingPunct="1">
              <a:lnSpc>
                <a:spcPct val="90000"/>
              </a:lnSpc>
              <a:buClr>
                <a:schemeClr val="accent2"/>
              </a:buClr>
              <a:buFont typeface="Wingdings" panose="05000000000000000000" pitchFamily="2" charset="2"/>
              <a:buChar char="Ø"/>
            </a:pPr>
            <a:r>
              <a:rPr lang="zh-CN" altLang="en-US" sz="2600">
                <a:ea typeface="微软雅黑" panose="020B0503020204020204" charset="-122"/>
              </a:rPr>
              <a:t>捕捉和创造有利的时机，趁对手之隙，攻击其短处或漏洞，变对方的疏忽主我方的利益，从而在谈判中处于有利地位。</a:t>
            </a:r>
            <a:endParaRPr lang="en-US" altLang="zh-CN" sz="2600">
              <a:ea typeface="微软雅黑" panose="020B0503020204020204" charset="-122"/>
            </a:endParaRPr>
          </a:p>
          <a:p>
            <a:pPr eaLnBrk="1" hangingPunct="1">
              <a:lnSpc>
                <a:spcPct val="90000"/>
              </a:lnSpc>
              <a:buClr>
                <a:schemeClr val="hlink"/>
              </a:buClr>
            </a:pPr>
            <a:r>
              <a:rPr lang="zh-CN" altLang="en-US" sz="3000">
                <a:ea typeface="微软雅黑" panose="020B0503020204020204" charset="-122"/>
              </a:rPr>
              <a:t>走马换将策略</a:t>
            </a:r>
            <a:endParaRPr lang="en-US" altLang="zh-CN" sz="3000">
              <a:ea typeface="微软雅黑" panose="020B0503020204020204" charset="-122"/>
            </a:endParaRPr>
          </a:p>
          <a:p>
            <a:pPr lvl="1" eaLnBrk="1" hangingPunct="1">
              <a:lnSpc>
                <a:spcPct val="90000"/>
              </a:lnSpc>
              <a:buClr>
                <a:schemeClr val="accent2"/>
              </a:buClr>
              <a:buFont typeface="Wingdings" panose="05000000000000000000" pitchFamily="2" charset="2"/>
              <a:buChar char="Ø"/>
            </a:pPr>
            <a:r>
              <a:rPr lang="zh-CN" altLang="en-US" sz="2600">
                <a:ea typeface="微软雅黑" panose="020B0503020204020204" charset="-122"/>
              </a:rPr>
              <a:t>谈判桌上的一方遇到关键性问题或与对方有无法解决的分歧时，借口自己不能决定或其他理由，转由他人再进行谈判。</a:t>
            </a:r>
            <a:endParaRPr lang="en-US" altLang="zh-CN" sz="2600">
              <a:ea typeface="微软雅黑" panose="020B0503020204020204" charset="-122"/>
            </a:endParaRPr>
          </a:p>
          <a:p>
            <a:pPr lvl="1" eaLnBrk="1" hangingPunct="1">
              <a:lnSpc>
                <a:spcPct val="90000"/>
              </a:lnSpc>
              <a:buClr>
                <a:schemeClr val="accent2"/>
              </a:buClr>
              <a:buFont typeface="Wingdings" panose="05000000000000000000" pitchFamily="2" charset="2"/>
              <a:buChar char="Ø"/>
            </a:pPr>
            <a:r>
              <a:rPr lang="zh-CN" altLang="en-US" sz="2600">
                <a:solidFill>
                  <a:srgbClr val="FFC000"/>
                </a:solidFill>
                <a:ea typeface="微软雅黑" panose="020B0503020204020204" charset="-122"/>
              </a:rPr>
              <a:t>目的</a:t>
            </a:r>
            <a:r>
              <a:rPr lang="zh-CN" altLang="en-US" sz="2600">
                <a:ea typeface="微软雅黑" panose="020B0503020204020204" charset="-122"/>
              </a:rPr>
              <a:t>：侦探对手虚实、耗费对方精力、削弱对手精力和议价能力，为自己留有回旋余地，进退有序，掌握谈判主动权。补救已方的失误。</a:t>
            </a:r>
            <a:endParaRPr lang="en-US" altLang="zh-CN" sz="2600">
              <a:ea typeface="微软雅黑" panose="020B050302020402020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28"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29" name="Rectangle 3"/>
          <p:cNvSpPr/>
          <p:nvPr>
            <p:ph type="body" idx="4294967295"/>
          </p:nvPr>
        </p:nvSpPr>
        <p:spPr>
          <a:xfrm>
            <a:off x="457200" y="1600200"/>
            <a:ext cx="8153400" cy="4525963"/>
          </a:xfrm>
        </p:spPr>
        <p:txBody>
          <a:bodyPr wrap="square" lIns="91440" tIns="45720" rIns="91440" bIns="45720" anchor="t"/>
          <a:p>
            <a:pPr eaLnBrk="1" hangingPunct="1">
              <a:buClr>
                <a:schemeClr val="hlink"/>
              </a:buClr>
            </a:pPr>
            <a:r>
              <a:rPr lang="zh-CN" altLang="en-US">
                <a:ea typeface="微软雅黑" panose="020B0503020204020204" charset="-122"/>
              </a:rPr>
              <a:t>浑水摸鱼策略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在谈判中故意搅乱正常的谈判秩序，</a:t>
            </a:r>
            <a:r>
              <a:rPr lang="zh-CN" altLang="en-US">
                <a:solidFill>
                  <a:srgbClr val="FFC000"/>
                </a:solidFill>
                <a:ea typeface="微软雅黑" panose="020B0503020204020204" charset="-122"/>
              </a:rPr>
              <a:t>将许多问题一古脑儿地摊到桌面上</a:t>
            </a:r>
            <a:r>
              <a:rPr lang="zh-CN" altLang="en-US">
                <a:ea typeface="微软雅黑" panose="020B0503020204020204" charset="-122"/>
              </a:rPr>
              <a:t>，使人难以应付，借以达到使对方慌乱失误的目的。</a:t>
            </a:r>
            <a:endParaRPr lang="en-US" altLang="zh-CN">
              <a:ea typeface="微软雅黑" panose="020B0503020204020204"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32"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33" name="Rectangle 3"/>
          <p:cNvSpPr/>
          <p:nvPr>
            <p:ph type="body" idx="4294967295"/>
          </p:nvPr>
        </p:nvSpPr>
        <p:spPr>
          <a:xfrm>
            <a:off x="457200" y="1600200"/>
            <a:ext cx="8153400" cy="4525963"/>
          </a:xfrm>
        </p:spPr>
        <p:txBody>
          <a:bodyPr wrap="square" lIns="91440" tIns="45720" rIns="91440" bIns="45720" anchor="t"/>
          <a:p>
            <a:pPr eaLnBrk="1" hangingPunct="1">
              <a:buClr>
                <a:schemeClr val="hlink"/>
              </a:buClr>
            </a:pPr>
            <a:r>
              <a:rPr lang="zh-CN" altLang="en-US">
                <a:ea typeface="微软雅黑" panose="020B0503020204020204" charset="-122"/>
              </a:rPr>
              <a:t>防御浑水摸鱼策略的方法：</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坚持事情必须逐项讨论</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坚持自己的意见，防止被牵着鼻子走</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拒绝节外生枝的讨论，对于不清楚的问题要敢于说不了解情况</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有勇气挑战对方拿出的一大堆资料，仔细研究</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攻其不备</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将谈判尽量安排在正常的工作时间内，保护充沛精力</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endParaRPr lang="en-US" altLang="zh-CN">
              <a:ea typeface="微软雅黑" panose="020B050302020402020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36"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37" name="Rectangle 3"/>
          <p:cNvSpPr/>
          <p:nvPr>
            <p:ph type="body" idx="4294967295"/>
          </p:nvPr>
        </p:nvSpPr>
        <p:spPr>
          <a:xfrm>
            <a:off x="457200" y="1600200"/>
            <a:ext cx="8153400" cy="4525963"/>
          </a:xfrm>
        </p:spPr>
        <p:txBody>
          <a:bodyPr wrap="square" lIns="91440" tIns="45720" rIns="91440" bIns="45720" anchor="t"/>
          <a:p>
            <a:pPr eaLnBrk="1" hangingPunct="1">
              <a:buClr>
                <a:schemeClr val="hlink"/>
              </a:buClr>
            </a:pPr>
            <a:r>
              <a:rPr lang="zh-CN" altLang="en-US">
                <a:ea typeface="微软雅黑" panose="020B0503020204020204" charset="-122"/>
              </a:rPr>
              <a:t>以退为进策略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在谈判中以做出实际的退让为条件，达到进一步进的目的。</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纵观全局、通盘考虑，不计一时之得失</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故布疑阵策略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谈判一方利用向对方泄露已方虚假信息的手段，诱人步入迷阵，从而从上谋利的一种方法。</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故意遗失备忘录、便条或文件夹，让第三者打虚假电话</a:t>
            </a:r>
            <a:endParaRPr lang="en-US" altLang="zh-CN">
              <a:ea typeface="微软雅黑" panose="020B0503020204020204"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40"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41" name="Rectangle 3"/>
          <p:cNvSpPr/>
          <p:nvPr>
            <p:ph type="body" idx="4294967295"/>
          </p:nvPr>
        </p:nvSpPr>
        <p:spPr>
          <a:xfrm>
            <a:off x="457200" y="1600200"/>
            <a:ext cx="8153400" cy="4525963"/>
          </a:xfrm>
        </p:spPr>
        <p:txBody>
          <a:bodyPr wrap="square" lIns="91440" tIns="45720" rIns="91440" bIns="45720" anchor="t"/>
          <a:p>
            <a:pPr eaLnBrk="1" hangingPunct="1">
              <a:buClr>
                <a:schemeClr val="hlink"/>
              </a:buClr>
            </a:pPr>
            <a:r>
              <a:rPr lang="zh-CN" altLang="en-US">
                <a:ea typeface="微软雅黑" panose="020B0503020204020204" charset="-122"/>
              </a:rPr>
              <a:t>以软化硬策略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在谈判出现危难局面，或对方坚持不相让时，采取软的手段来迎接对方硬的态度，避免正面冲突，从而达到制胜目的的一种方法。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步步为营策略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在谈判中谈判者试探着前进，不断地巩固阵地，不动声色地推行自己的方案，让人难以察觉，收到以小换大、得寸进尺之功效。</a:t>
            </a:r>
            <a:endParaRPr lang="en-US" altLang="zh-CN">
              <a:ea typeface="微软雅黑" panose="020B050302020402020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44"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45" name="Rectangle 3"/>
          <p:cNvSpPr/>
          <p:nvPr>
            <p:ph type="body" idx="4294967295"/>
          </p:nvPr>
        </p:nvSpPr>
        <p:spPr>
          <a:xfrm>
            <a:off x="457200" y="1600200"/>
            <a:ext cx="8153400" cy="4525963"/>
          </a:xfrm>
        </p:spPr>
        <p:txBody>
          <a:bodyPr wrap="square" lIns="91440" tIns="45720" rIns="91440" bIns="45720" anchor="t"/>
          <a:p>
            <a:pPr eaLnBrk="1" hangingPunct="1">
              <a:buClr>
                <a:schemeClr val="hlink"/>
              </a:buClr>
            </a:pPr>
            <a:r>
              <a:rPr lang="zh-CN" altLang="en-US">
                <a:ea typeface="微软雅黑" panose="020B0503020204020204" charset="-122"/>
              </a:rPr>
              <a:t>最后通牒策略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谈判的一方锁定一个最后条件，期望对方被迫接受这个条件而达成协议的一种方法。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声东击西策略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在谈判过程中，当某个问题谈不下去了时，巧妙地变换谈判议题，转移对方视线，从而实现自己的谈判目标。</a:t>
            </a:r>
            <a:endParaRPr lang="en-US" altLang="zh-CN">
              <a:ea typeface="微软雅黑" panose="020B050302020402020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48"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49" name="Rectangle 3"/>
          <p:cNvSpPr/>
          <p:nvPr>
            <p:ph type="body" idx="4294967295"/>
          </p:nvPr>
        </p:nvSpPr>
        <p:spPr>
          <a:xfrm>
            <a:off x="457200" y="1600200"/>
            <a:ext cx="8153400" cy="4525963"/>
          </a:xfrm>
        </p:spPr>
        <p:txBody>
          <a:bodyPr wrap="square" lIns="91440" tIns="45720" rIns="91440" bIns="45720" anchor="t"/>
          <a:p>
            <a:pPr eaLnBrk="1" hangingPunct="1">
              <a:lnSpc>
                <a:spcPct val="90000"/>
              </a:lnSpc>
              <a:buClr>
                <a:schemeClr val="hlink"/>
              </a:buClr>
            </a:pPr>
            <a:r>
              <a:rPr lang="zh-CN" altLang="en-US">
                <a:ea typeface="微软雅黑" panose="020B0503020204020204" charset="-122"/>
              </a:rPr>
              <a:t>欲擒故纵策略</a:t>
            </a:r>
            <a:endParaRPr lang="en-US" altLang="zh-CN">
              <a:ea typeface="微软雅黑" panose="020B0503020204020204" charset="-122"/>
            </a:endParaRPr>
          </a:p>
          <a:p>
            <a:pPr lvl="1" eaLnBrk="1" hangingPunct="1">
              <a:lnSpc>
                <a:spcPct val="90000"/>
              </a:lnSpc>
              <a:buClr>
                <a:schemeClr val="accent2"/>
              </a:buClr>
              <a:buFont typeface="Wingdings" panose="05000000000000000000" pitchFamily="2" charset="2"/>
              <a:buChar char="Ø"/>
            </a:pPr>
            <a:r>
              <a:rPr lang="zh-CN" altLang="en-US">
                <a:ea typeface="微软雅黑" panose="020B0503020204020204" charset="-122"/>
              </a:rPr>
              <a:t>谈判中的一方虽然想做成某笔交易，却装出满不在乎的样子，将自己的急切心情掩盖起来，似乎只是为了满足对方的需求而来谈判，使对方急于谈判，主动让步，从而实现先</a:t>
            </a:r>
            <a:r>
              <a:rPr lang="en-US" altLang="zh-CN">
                <a:ea typeface="微软雅黑" panose="020B0503020204020204" charset="-122"/>
              </a:rPr>
              <a:t>“</a:t>
            </a:r>
            <a:r>
              <a:rPr lang="zh-CN" altLang="en-US">
                <a:ea typeface="微软雅黑" panose="020B0503020204020204" charset="-122"/>
              </a:rPr>
              <a:t>纵</a:t>
            </a:r>
            <a:r>
              <a:rPr lang="en-US" altLang="zh-CN">
                <a:ea typeface="微软雅黑" panose="020B0503020204020204" charset="-122"/>
              </a:rPr>
              <a:t>”</a:t>
            </a:r>
            <a:r>
              <a:rPr lang="zh-CN" altLang="en-US">
                <a:ea typeface="微软雅黑" panose="020B0503020204020204" charset="-122"/>
              </a:rPr>
              <a:t>后</a:t>
            </a:r>
            <a:r>
              <a:rPr lang="en-US" altLang="zh-CN">
                <a:ea typeface="微软雅黑" panose="020B0503020204020204" charset="-122"/>
              </a:rPr>
              <a:t>“</a:t>
            </a:r>
            <a:r>
              <a:rPr lang="zh-CN" altLang="en-US">
                <a:ea typeface="微软雅黑" panose="020B0503020204020204" charset="-122"/>
              </a:rPr>
              <a:t>擒</a:t>
            </a:r>
            <a:r>
              <a:rPr lang="en-US" altLang="zh-CN">
                <a:ea typeface="微软雅黑" panose="020B0503020204020204" charset="-122"/>
              </a:rPr>
              <a:t>”</a:t>
            </a:r>
            <a:r>
              <a:rPr lang="zh-CN" altLang="en-US">
                <a:ea typeface="微软雅黑" panose="020B0503020204020204" charset="-122"/>
              </a:rPr>
              <a:t>的目的。</a:t>
            </a:r>
            <a:endParaRPr lang="en-US" altLang="zh-CN">
              <a:ea typeface="微软雅黑" panose="020B0503020204020204" charset="-122"/>
            </a:endParaRPr>
          </a:p>
          <a:p>
            <a:pPr lvl="1" eaLnBrk="1" hangingPunct="1">
              <a:lnSpc>
                <a:spcPct val="90000"/>
              </a:lnSpc>
              <a:buClr>
                <a:schemeClr val="accent2"/>
              </a:buClr>
              <a:buFont typeface="Wingdings" panose="05000000000000000000" pitchFamily="2" charset="2"/>
              <a:buChar char="Ø"/>
            </a:pPr>
            <a:r>
              <a:rPr lang="zh-CN" altLang="en-US">
                <a:ea typeface="微软雅黑" panose="020B0503020204020204" charset="-122"/>
              </a:rPr>
              <a:t>纵是手段，擒是目的，纵不是消极的，而是积极地有序地纵</a:t>
            </a:r>
            <a:endParaRPr lang="en-US" altLang="zh-CN">
              <a:ea typeface="微软雅黑" panose="020B0503020204020204" charset="-122"/>
            </a:endParaRPr>
          </a:p>
          <a:p>
            <a:pPr lvl="1" eaLnBrk="1" hangingPunct="1">
              <a:lnSpc>
                <a:spcPct val="90000"/>
              </a:lnSpc>
              <a:buClr>
                <a:schemeClr val="accent2"/>
              </a:buClr>
              <a:buFont typeface="Wingdings" panose="05000000000000000000" pitchFamily="2" charset="2"/>
              <a:buChar char="Ø"/>
            </a:pPr>
            <a:r>
              <a:rPr lang="zh-CN" altLang="en-US">
                <a:ea typeface="微软雅黑" panose="020B0503020204020204" charset="-122"/>
              </a:rPr>
              <a:t>注意：要给对方以希望；要给对方以礼节；要给对方以诱饵</a:t>
            </a:r>
            <a:endParaRPr lang="en-US" altLang="zh-CN">
              <a:ea typeface="微软雅黑" panose="020B050302020402020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52"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53" name="Rectangle 3"/>
          <p:cNvSpPr/>
          <p:nvPr>
            <p:ph type="body" idx="4294967295"/>
          </p:nvPr>
        </p:nvSpPr>
        <p:spPr>
          <a:xfrm>
            <a:off x="457200" y="1600200"/>
            <a:ext cx="8153400" cy="4525963"/>
          </a:xfrm>
        </p:spPr>
        <p:txBody>
          <a:bodyPr wrap="square" lIns="91440" tIns="45720" rIns="91440" bIns="45720" anchor="t"/>
          <a:p>
            <a:pPr eaLnBrk="1" hangingPunct="1">
              <a:lnSpc>
                <a:spcPct val="80000"/>
              </a:lnSpc>
              <a:buClr>
                <a:schemeClr val="hlink"/>
              </a:buClr>
            </a:pPr>
            <a:r>
              <a:rPr lang="zh-CN" altLang="en-US" sz="3000">
                <a:ea typeface="微软雅黑" panose="020B0503020204020204" charset="-122"/>
              </a:rPr>
              <a:t>反客为主策略</a:t>
            </a:r>
            <a:endParaRPr lang="en-US" altLang="zh-CN" sz="30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谈判中处于劣势的一方，运用让对方为谈判付出更大的代价的方法，从而变被动为主动，达到变劣势为优势的目的。</a:t>
            </a:r>
            <a:endParaRPr lang="en-US" altLang="zh-CN" sz="26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原理：谈判中谁付出的代价大，谁就不想谈判失败</a:t>
            </a:r>
            <a:endParaRPr lang="en-US" altLang="zh-CN" sz="2600">
              <a:ea typeface="微软雅黑" panose="020B0503020204020204" charset="-122"/>
            </a:endParaRPr>
          </a:p>
          <a:p>
            <a:pPr eaLnBrk="1" hangingPunct="1">
              <a:lnSpc>
                <a:spcPct val="80000"/>
              </a:lnSpc>
              <a:buClr>
                <a:schemeClr val="hlink"/>
              </a:buClr>
            </a:pPr>
            <a:r>
              <a:rPr lang="zh-CN" altLang="en-US" sz="3000">
                <a:ea typeface="微软雅黑" panose="020B0503020204020204" charset="-122"/>
              </a:rPr>
              <a:t>大智若愚策略</a:t>
            </a:r>
            <a:endParaRPr lang="en-US" altLang="zh-CN" sz="30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谈判一方故意装出糊里糊涂，惊慌失措，犹豫不决，反应迟钝，以此来松懈对方的意志，达到后发制人的目的。</a:t>
            </a:r>
            <a:endParaRPr lang="en-US" altLang="zh-CN" sz="26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运用这一策略时应大胆地说：我不知道或请你再说一遍。</a:t>
            </a:r>
            <a:endParaRPr lang="en-US" altLang="zh-CN" sz="2600">
              <a:ea typeface="微软雅黑" panose="020B050302020402020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56"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57" name="Rectangle 3"/>
          <p:cNvSpPr/>
          <p:nvPr>
            <p:ph type="body" idx="4294967295"/>
          </p:nvPr>
        </p:nvSpPr>
        <p:spPr>
          <a:xfrm>
            <a:off x="457200" y="1600200"/>
            <a:ext cx="8153400" cy="4525963"/>
          </a:xfrm>
        </p:spPr>
        <p:txBody>
          <a:bodyPr wrap="square" lIns="91440" tIns="45720" rIns="91440" bIns="45720" anchor="t"/>
          <a:p>
            <a:pPr eaLnBrk="1" hangingPunct="1">
              <a:buClr>
                <a:schemeClr val="hlink"/>
              </a:buClr>
            </a:pPr>
            <a:r>
              <a:rPr lang="zh-CN" altLang="en-US">
                <a:ea typeface="微软雅黑" panose="020B0503020204020204" charset="-122"/>
              </a:rPr>
              <a:t>投石问路策略</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谈判中为了摸清对方的虚实，掌握对方的心理，通过不断地问来了解直接从卖方那儿不容易获得的诸如成本、价格等方面的尽可能多的资料。</a:t>
            </a:r>
            <a:endParaRPr lang="en-US" altLang="zh-CN">
              <a:ea typeface="微软雅黑" panose="020B0503020204020204" charset="-122"/>
            </a:endParaRPr>
          </a:p>
          <a:p>
            <a:pPr lvl="1" eaLnBrk="1" hangingPunct="1">
              <a:buClr>
                <a:schemeClr val="accent2"/>
              </a:buClr>
              <a:buNone/>
            </a:pPr>
            <a:r>
              <a:rPr lang="zh-CN" altLang="en-US" sz="3200">
                <a:solidFill>
                  <a:srgbClr val="FFC000"/>
                </a:solidFill>
                <a:ea typeface="微软雅黑" panose="020B0503020204020204" charset="-122"/>
              </a:rPr>
              <a:t>对付此策略的方法：</a:t>
            </a:r>
            <a:endParaRPr lang="en-US" altLang="zh-CN" sz="3200">
              <a:solidFill>
                <a:srgbClr val="FFC000"/>
              </a:solidFill>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找出买主的真正需要</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并不需要回答每一个问题</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立即反问对方是否准备马上订货</a:t>
            </a:r>
            <a:endParaRPr lang="en-US" altLang="zh-CN">
              <a:ea typeface="微软雅黑" panose="020B050302020402020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60"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正常运用常见谈判策略</a:t>
            </a:r>
            <a:r>
              <a:rPr lang="en-US" altLang="zh-CN">
                <a:solidFill>
                  <a:schemeClr val="hlink"/>
                </a:solidFill>
                <a:ea typeface="微软雅黑" panose="020B0503020204020204" charset="-122"/>
              </a:rPr>
              <a:t>(20</a:t>
            </a:r>
            <a:r>
              <a:rPr lang="zh-CN" altLang="en-US">
                <a:solidFill>
                  <a:schemeClr val="hlink"/>
                </a:solidFill>
                <a:ea typeface="微软雅黑" panose="020B0503020204020204" charset="-122"/>
              </a:rPr>
              <a:t>条</a:t>
            </a:r>
            <a:r>
              <a:rPr lang="en-US" altLang="zh-CN">
                <a:solidFill>
                  <a:schemeClr val="hlink"/>
                </a:solidFill>
                <a:ea typeface="微软雅黑" panose="020B0503020204020204" charset="-122"/>
              </a:rPr>
              <a:t>)</a:t>
            </a:r>
            <a:endParaRPr lang="zh-CN" altLang="en-US">
              <a:solidFill>
                <a:schemeClr val="hlink"/>
              </a:solidFill>
              <a:ea typeface="微软雅黑" panose="020B0503020204020204" charset="-122"/>
            </a:endParaRPr>
          </a:p>
        </p:txBody>
      </p:sp>
      <p:sp>
        <p:nvSpPr>
          <p:cNvPr id="2261" name="Rectangle 3"/>
          <p:cNvSpPr/>
          <p:nvPr>
            <p:ph type="body" idx="4294967295"/>
          </p:nvPr>
        </p:nvSpPr>
        <p:spPr>
          <a:xfrm>
            <a:off x="457200" y="1600200"/>
            <a:ext cx="8153400" cy="4876800"/>
          </a:xfrm>
        </p:spPr>
        <p:txBody>
          <a:bodyPr wrap="square" lIns="91440" tIns="45720" rIns="91440" bIns="45720" anchor="t"/>
          <a:p>
            <a:pPr eaLnBrk="1" hangingPunct="1">
              <a:lnSpc>
                <a:spcPct val="80000"/>
              </a:lnSpc>
              <a:buClr>
                <a:schemeClr val="hlink"/>
              </a:buClr>
            </a:pPr>
            <a:r>
              <a:rPr lang="zh-CN" altLang="en-US" sz="3000">
                <a:ea typeface="微软雅黑" panose="020B0503020204020204" charset="-122"/>
              </a:rPr>
              <a:t>化整为零策略</a:t>
            </a:r>
            <a:endParaRPr lang="en-US" altLang="zh-CN" sz="30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谈判的一方在整体项目不好谈的情况下，将其项目分成若干块，分块议价，最终达成交易。</a:t>
            </a:r>
            <a:endParaRPr lang="en-US" altLang="zh-CN" sz="2600">
              <a:ea typeface="微软雅黑" panose="020B0503020204020204" charset="-122"/>
            </a:endParaRPr>
          </a:p>
          <a:p>
            <a:pPr eaLnBrk="1" hangingPunct="1">
              <a:lnSpc>
                <a:spcPct val="80000"/>
              </a:lnSpc>
              <a:buClr>
                <a:schemeClr val="hlink"/>
              </a:buClr>
            </a:pPr>
            <a:r>
              <a:rPr lang="zh-CN" altLang="en-US" sz="3000">
                <a:ea typeface="微软雅黑" panose="020B0503020204020204" charset="-122"/>
              </a:rPr>
              <a:t>折中调和策略</a:t>
            </a:r>
            <a:endParaRPr lang="en-US" altLang="zh-CN" sz="30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谈判双方你让我一步、我让你一步，以平摊分歧的份量，共同向对方靠拢缩小谈判差距，最终达成协议点。</a:t>
            </a:r>
            <a:endParaRPr lang="en-US" altLang="zh-CN" sz="2600">
              <a:ea typeface="微软雅黑" panose="020B0503020204020204" charset="-122"/>
            </a:endParaRPr>
          </a:p>
          <a:p>
            <a:pPr eaLnBrk="1" hangingPunct="1">
              <a:lnSpc>
                <a:spcPct val="80000"/>
              </a:lnSpc>
              <a:buClr>
                <a:schemeClr val="hlink"/>
              </a:buClr>
            </a:pPr>
            <a:r>
              <a:rPr lang="zh-CN" altLang="en-US" sz="3000">
                <a:ea typeface="微软雅黑" panose="020B0503020204020204" charset="-122"/>
              </a:rPr>
              <a:t>旁敲侧击策略</a:t>
            </a:r>
            <a:endParaRPr lang="en-US" altLang="zh-CN" sz="30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在谈判过程中的场外交涉时，以间接的方法对对方互通信息，与对方进行心理与情感的交流，使分歧得到解决，从而达成协议。</a:t>
            </a:r>
            <a:endParaRPr lang="en-US" altLang="zh-CN" sz="2600">
              <a:ea typeface="微软雅黑" panose="020B0503020204020204" charset="-122"/>
            </a:endParaRPr>
          </a:p>
          <a:p>
            <a:pPr lvl="1" eaLnBrk="1" hangingPunct="1">
              <a:lnSpc>
                <a:spcPct val="80000"/>
              </a:lnSpc>
              <a:buClr>
                <a:schemeClr val="accent2"/>
              </a:buClr>
              <a:buFont typeface="Wingdings" panose="05000000000000000000" pitchFamily="2" charset="2"/>
              <a:buChar char="Ø"/>
            </a:pPr>
            <a:r>
              <a:rPr lang="zh-CN" altLang="en-US" sz="2600">
                <a:ea typeface="微软雅黑" panose="020B0503020204020204" charset="-122"/>
              </a:rPr>
              <a:t>关键是</a:t>
            </a:r>
            <a:r>
              <a:rPr lang="zh-CN" altLang="en-US" sz="2600">
                <a:solidFill>
                  <a:srgbClr val="FFC000"/>
                </a:solidFill>
                <a:ea typeface="微软雅黑" panose="020B0503020204020204" charset="-122"/>
              </a:rPr>
              <a:t>制造友好的谈判氛围</a:t>
            </a:r>
            <a:endParaRPr lang="en-US" altLang="zh-CN" sz="2600">
              <a:solidFill>
                <a:srgbClr val="FFC000"/>
              </a:solidFill>
              <a:ea typeface="微软雅黑" panose="020B050302020402020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64"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第三节  试行订约</a:t>
            </a:r>
            <a:endParaRPr lang="zh-CN" altLang="en-US">
              <a:solidFill>
                <a:schemeClr val="hlink"/>
              </a:solidFill>
              <a:ea typeface="微软雅黑" panose="020B0503020204020204" charset="-122"/>
            </a:endParaRPr>
          </a:p>
        </p:txBody>
      </p:sp>
      <p:sp>
        <p:nvSpPr>
          <p:cNvPr id="2265"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r>
              <a:rPr lang="zh-CN" altLang="en-US">
                <a:ea typeface="微软雅黑" panose="020B0503020204020204" charset="-122"/>
              </a:rPr>
              <a:t>识别客户异议</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分析客户异议的成因</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处理客户异议</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识别成交机会</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创造成交机会</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建议成交</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缔结契约的请注意事项</a:t>
            </a:r>
            <a:endParaRPr lang="zh-CN" altLang="zh-CN">
              <a:ea typeface="微软雅黑" panose="020B050302020402020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68"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识别客户异议</a:t>
            </a:r>
            <a:endParaRPr lang="zh-CN" altLang="en-US">
              <a:solidFill>
                <a:schemeClr val="hlink"/>
              </a:solidFill>
              <a:ea typeface="微软雅黑" panose="020B0503020204020204" charset="-122"/>
            </a:endParaRPr>
          </a:p>
        </p:txBody>
      </p:sp>
      <p:sp>
        <p:nvSpPr>
          <p:cNvPr id="2269"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r>
              <a:rPr lang="zh-CN" altLang="en-US" i="1">
                <a:ea typeface="微软雅黑" panose="020B0503020204020204" charset="-122"/>
              </a:rPr>
              <a:t>处理异议贯穿整个销售过程的始终</a:t>
            </a:r>
            <a:endParaRPr lang="en-US" altLang="zh-CN" i="1">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buNone/>
            </a:pP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顾客异议的类型</a:t>
            </a: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buNone/>
            </a:pPr>
            <a:endParaRPr lang="en-US" altLang="zh-CN" sz="2800">
              <a:ea typeface="微软雅黑" panose="020B0503020204020204" charset="-122"/>
            </a:endParaRPr>
          </a:p>
          <a:p>
            <a:pPr eaLnBrk="1" hangingPunct="1">
              <a:buClr>
                <a:schemeClr val="hlink"/>
              </a:buClr>
              <a:buNone/>
            </a:pPr>
            <a:endParaRPr lang="en-US" altLang="zh-CN" sz="2800">
              <a:ea typeface="微软雅黑" panose="020B0503020204020204" charset="-122"/>
            </a:endParaRPr>
          </a:p>
          <a:p>
            <a:pPr eaLnBrk="1" hangingPunct="1">
              <a:buClr>
                <a:schemeClr val="hlink"/>
              </a:buClr>
              <a:buNone/>
            </a:pPr>
            <a:r>
              <a:rPr lang="zh-CN" altLang="en-US" sz="2800">
                <a:ea typeface="微软雅黑" panose="020B0503020204020204" charset="-122"/>
              </a:rPr>
              <a:t>价格异议是营销员</a:t>
            </a:r>
            <a:r>
              <a:rPr lang="zh-CN" altLang="en-US" sz="2800">
                <a:solidFill>
                  <a:srgbClr val="FFC000"/>
                </a:solidFill>
                <a:ea typeface="微软雅黑" panose="020B0503020204020204" charset="-122"/>
              </a:rPr>
              <a:t>最常碰见</a:t>
            </a:r>
            <a:r>
              <a:rPr lang="zh-CN" altLang="en-US" sz="2800">
                <a:ea typeface="微软雅黑" panose="020B0503020204020204" charset="-122"/>
              </a:rPr>
              <a:t>的异议</a:t>
            </a:r>
            <a:r>
              <a:rPr lang="en-US" altLang="zh-CN" sz="2800">
                <a:ea typeface="微软雅黑" panose="020B0503020204020204" charset="-122"/>
              </a:rPr>
              <a:t>，</a:t>
            </a:r>
            <a:r>
              <a:rPr lang="zh-CN" altLang="en-US" sz="2800">
                <a:ea typeface="微软雅黑" panose="020B0503020204020204" charset="-122"/>
              </a:rPr>
              <a:t>也是顾客</a:t>
            </a:r>
            <a:r>
              <a:rPr lang="zh-CN" altLang="en-US" sz="2800">
                <a:solidFill>
                  <a:srgbClr val="FFC000"/>
                </a:solidFill>
                <a:ea typeface="微软雅黑" panose="020B0503020204020204" charset="-122"/>
              </a:rPr>
              <a:t>最容易</a:t>
            </a:r>
            <a:r>
              <a:rPr lang="zh-CN" altLang="en-US" sz="2800">
                <a:ea typeface="微软雅黑" panose="020B0503020204020204" charset="-122"/>
              </a:rPr>
              <a:t>提出来的问题</a:t>
            </a:r>
            <a:endParaRPr lang="en-US" altLang="zh-CN" sz="2800">
              <a:ea typeface="微软雅黑" panose="020B0503020204020204" charset="-122"/>
            </a:endParaRPr>
          </a:p>
        </p:txBody>
      </p:sp>
      <p:grpSp>
        <p:nvGrpSpPr>
          <p:cNvPr id="2270" name="组合 2269"/>
          <p:cNvGrpSpPr/>
          <p:nvPr/>
        </p:nvGrpSpPr>
        <p:grpSpPr>
          <a:xfrm>
            <a:off x="3886200" y="2057400"/>
            <a:ext cx="3721100" cy="3733800"/>
            <a:chOff x="3886200" y="2209800"/>
            <a:chExt cx="3721120" cy="3733800"/>
          </a:xfrm>
        </p:grpSpPr>
        <p:sp>
          <p:nvSpPr>
            <p:cNvPr id="2271" name="左大括号 4"/>
            <p:cNvSpPr/>
            <p:nvPr/>
          </p:nvSpPr>
          <p:spPr>
            <a:xfrm rot="-10800000" flipH="1">
              <a:off x="3886200" y="2438400"/>
              <a:ext cx="152401" cy="3276600"/>
            </a:xfrm>
            <a:prstGeom prst="leftBrace">
              <a:avLst>
                <a:gd name="adj1" fmla="val 8361"/>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272" name="TextBox 5"/>
            <p:cNvSpPr/>
            <p:nvPr/>
          </p:nvSpPr>
          <p:spPr>
            <a:xfrm>
              <a:off x="4190998" y="2209800"/>
              <a:ext cx="2674766" cy="518678"/>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需求</a:t>
              </a:r>
              <a:r>
                <a:rPr lang="zh-CN" altLang="en-US" sz="2800">
                  <a:latin typeface="华文中宋" pitchFamily="2" charset="-122"/>
                  <a:ea typeface="微软雅黑" panose="020B0503020204020204" charset="-122"/>
                </a:rPr>
                <a:t>方面的异议</a:t>
              </a:r>
              <a:endParaRPr lang="zh-CN" altLang="en-US" sz="2800">
                <a:latin typeface="华文中宋" pitchFamily="2" charset="-122"/>
                <a:ea typeface="微软雅黑" panose="020B0503020204020204" charset="-122"/>
              </a:endParaRPr>
            </a:p>
          </p:txBody>
        </p:sp>
        <p:sp>
          <p:nvSpPr>
            <p:cNvPr id="2273" name="TextBox 6"/>
            <p:cNvSpPr/>
            <p:nvPr/>
          </p:nvSpPr>
          <p:spPr>
            <a:xfrm>
              <a:off x="4190998" y="2743200"/>
              <a:ext cx="3386681" cy="518678"/>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商品质量</a:t>
              </a:r>
              <a:r>
                <a:rPr lang="zh-CN" altLang="en-US" sz="2800">
                  <a:latin typeface="华文中宋" pitchFamily="2" charset="-122"/>
                  <a:ea typeface="微软雅黑" panose="020B0503020204020204" charset="-122"/>
                </a:rPr>
                <a:t>方面的异议</a:t>
              </a:r>
              <a:endParaRPr lang="zh-CN" altLang="en-US" sz="2800">
                <a:latin typeface="华文中宋" pitchFamily="2" charset="-122"/>
                <a:ea typeface="微软雅黑" panose="020B0503020204020204" charset="-122"/>
              </a:endParaRPr>
            </a:p>
          </p:txBody>
        </p:sp>
        <p:sp>
          <p:nvSpPr>
            <p:cNvPr id="2274" name="TextBox 7"/>
            <p:cNvSpPr/>
            <p:nvPr/>
          </p:nvSpPr>
          <p:spPr>
            <a:xfrm>
              <a:off x="4190998" y="3276600"/>
              <a:ext cx="2674766" cy="518678"/>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价格</a:t>
              </a:r>
              <a:r>
                <a:rPr lang="zh-CN" altLang="en-US" sz="2800">
                  <a:latin typeface="华文中宋" pitchFamily="2" charset="-122"/>
                  <a:ea typeface="微软雅黑" panose="020B0503020204020204" charset="-122"/>
                </a:rPr>
                <a:t>方面的异议</a:t>
              </a:r>
              <a:endParaRPr lang="zh-CN" altLang="en-US" sz="2800">
                <a:latin typeface="华文中宋" pitchFamily="2" charset="-122"/>
                <a:ea typeface="微软雅黑" panose="020B0503020204020204" charset="-122"/>
              </a:endParaRPr>
            </a:p>
          </p:txBody>
        </p:sp>
        <p:sp>
          <p:nvSpPr>
            <p:cNvPr id="2275" name="TextBox 8"/>
            <p:cNvSpPr/>
            <p:nvPr/>
          </p:nvSpPr>
          <p:spPr>
            <a:xfrm>
              <a:off x="4190998" y="3810000"/>
              <a:ext cx="2674766" cy="518678"/>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服务</a:t>
              </a:r>
              <a:r>
                <a:rPr lang="zh-CN" altLang="en-US" sz="2800">
                  <a:latin typeface="华文中宋" pitchFamily="2" charset="-122"/>
                  <a:ea typeface="微软雅黑" panose="020B0503020204020204" charset="-122"/>
                </a:rPr>
                <a:t>方面的异议</a:t>
              </a:r>
              <a:endParaRPr lang="zh-CN" altLang="en-US" sz="2800">
                <a:latin typeface="华文中宋" pitchFamily="2" charset="-122"/>
                <a:ea typeface="微软雅黑" panose="020B0503020204020204" charset="-122"/>
              </a:endParaRPr>
            </a:p>
          </p:txBody>
        </p:sp>
        <p:sp>
          <p:nvSpPr>
            <p:cNvPr id="2276" name="TextBox 9"/>
            <p:cNvSpPr/>
            <p:nvPr/>
          </p:nvSpPr>
          <p:spPr>
            <a:xfrm>
              <a:off x="4191000" y="4353580"/>
              <a:ext cx="3386681" cy="518678"/>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购买时间</a:t>
              </a:r>
              <a:r>
                <a:rPr lang="zh-CN" altLang="en-US" sz="2800">
                  <a:latin typeface="华文中宋" pitchFamily="2" charset="-122"/>
                  <a:ea typeface="微软雅黑" panose="020B0503020204020204" charset="-122"/>
                </a:rPr>
                <a:t>方面的异议</a:t>
              </a:r>
              <a:endParaRPr lang="zh-CN" altLang="en-US" sz="2800">
                <a:latin typeface="华文中宋" pitchFamily="2" charset="-122"/>
                <a:ea typeface="微软雅黑" panose="020B0503020204020204" charset="-122"/>
              </a:endParaRPr>
            </a:p>
          </p:txBody>
        </p:sp>
        <p:sp>
          <p:nvSpPr>
            <p:cNvPr id="2277" name="TextBox 10"/>
            <p:cNvSpPr/>
            <p:nvPr/>
          </p:nvSpPr>
          <p:spPr>
            <a:xfrm>
              <a:off x="4191000" y="4886980"/>
              <a:ext cx="3030724" cy="518678"/>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营销员</a:t>
              </a:r>
              <a:r>
                <a:rPr lang="zh-CN" altLang="en-US" sz="2800">
                  <a:latin typeface="华文中宋" pitchFamily="2" charset="-122"/>
                  <a:ea typeface="微软雅黑" panose="020B0503020204020204" charset="-122"/>
                </a:rPr>
                <a:t>方面的异议</a:t>
              </a:r>
              <a:endParaRPr lang="zh-CN" altLang="en-US" sz="2800">
                <a:latin typeface="华文中宋" pitchFamily="2" charset="-122"/>
                <a:ea typeface="微软雅黑" panose="020B0503020204020204" charset="-122"/>
              </a:endParaRPr>
            </a:p>
          </p:txBody>
        </p:sp>
        <p:sp>
          <p:nvSpPr>
            <p:cNvPr id="2278" name="TextBox 11"/>
            <p:cNvSpPr/>
            <p:nvPr/>
          </p:nvSpPr>
          <p:spPr>
            <a:xfrm>
              <a:off x="4191000" y="5420380"/>
              <a:ext cx="3386681" cy="518678"/>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支付能力</a:t>
              </a:r>
              <a:r>
                <a:rPr lang="zh-CN" altLang="en-US" sz="2800">
                  <a:latin typeface="华文中宋" pitchFamily="2" charset="-122"/>
                  <a:ea typeface="微软雅黑" panose="020B0503020204020204" charset="-122"/>
                </a:rPr>
                <a:t>方面的异议</a:t>
              </a:r>
              <a:endParaRPr lang="zh-CN" altLang="en-US" sz="2800">
                <a:latin typeface="华文中宋" pitchFamily="2" charset="-122"/>
                <a:ea typeface="微软雅黑" panose="020B0503020204020204" charset="-122"/>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81"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识别客户异议</a:t>
            </a:r>
            <a:endParaRPr lang="zh-CN" altLang="en-US">
              <a:solidFill>
                <a:schemeClr val="hlink"/>
              </a:solidFill>
              <a:ea typeface="微软雅黑" panose="020B0503020204020204" charset="-122"/>
            </a:endParaRPr>
          </a:p>
        </p:txBody>
      </p:sp>
      <p:sp>
        <p:nvSpPr>
          <p:cNvPr id="2282"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buNone/>
            </a:pPr>
            <a:r>
              <a:rPr lang="zh-CN" altLang="en-US">
                <a:ea typeface="微软雅黑" panose="020B0503020204020204" charset="-122"/>
              </a:rPr>
              <a:t>顾客提出需求异议的原因：</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顾客确定不需要或已经有了同类产品</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a:ea typeface="微软雅黑" panose="020B0503020204020204" charset="-122"/>
              </a:rPr>
              <a:t>顾客想摆脱营销员的一种托辞</a:t>
            </a:r>
            <a:endParaRPr lang="en-US" altLang="zh-CN">
              <a:ea typeface="微软雅黑" panose="020B0503020204020204" charset="-122"/>
            </a:endParaRPr>
          </a:p>
          <a:p>
            <a:pPr eaLnBrk="1" hangingPunct="1">
              <a:buClr>
                <a:schemeClr val="hlink"/>
              </a:buClr>
              <a:buNone/>
            </a:pPr>
            <a:endParaRPr lang="en-US" altLang="zh-CN">
              <a:ea typeface="微软雅黑" panose="020B0503020204020204" charset="-122"/>
            </a:endParaRPr>
          </a:p>
          <a:p>
            <a:pPr eaLnBrk="1" hangingPunct="1">
              <a:buClr>
                <a:schemeClr val="hlink"/>
              </a:buClr>
              <a:buNone/>
            </a:pPr>
            <a:endParaRPr lang="en-US" altLang="zh-CN" sz="2800">
              <a:ea typeface="微软雅黑" panose="020B0503020204020204" charset="-122"/>
            </a:endParaRPr>
          </a:p>
          <a:p>
            <a:pPr eaLnBrk="1" hangingPunct="1">
              <a:buClr>
                <a:schemeClr val="hlink"/>
              </a:buClr>
              <a:buNone/>
            </a:pPr>
            <a:endParaRPr lang="en-US" altLang="zh-CN" sz="2800">
              <a:ea typeface="微软雅黑" panose="020B0503020204020204"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285"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分析客户异议的成因</a:t>
            </a:r>
            <a:endParaRPr lang="zh-CN" altLang="en-US">
              <a:solidFill>
                <a:schemeClr val="hlink"/>
              </a:solidFill>
              <a:ea typeface="微软雅黑" panose="020B0503020204020204" charset="-122"/>
            </a:endParaRPr>
          </a:p>
        </p:txBody>
      </p:sp>
      <p:sp>
        <p:nvSpPr>
          <p:cNvPr id="2286"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顾客产生异议</a:t>
            </a:r>
            <a:endParaRPr lang="en-US" altLang="zh-CN">
              <a:ea typeface="微软雅黑" panose="020B0503020204020204" charset="-122"/>
            </a:endParaRPr>
          </a:p>
          <a:p>
            <a:pPr eaLnBrk="1" hangingPunct="1">
              <a:buClr>
                <a:schemeClr val="hlink"/>
              </a:buClr>
              <a:buNone/>
            </a:pPr>
            <a:r>
              <a:rPr lang="en-US" altLang="zh-CN">
                <a:ea typeface="微软雅黑" panose="020B0503020204020204" charset="-122"/>
              </a:rPr>
              <a:t>       </a:t>
            </a:r>
            <a:r>
              <a:rPr lang="zh-CN" altLang="en-US">
                <a:ea typeface="微软雅黑" panose="020B0503020204020204" charset="-122"/>
              </a:rPr>
              <a:t>的原因</a:t>
            </a:r>
            <a:endParaRPr lang="zh-CN" altLang="zh-CN">
              <a:ea typeface="微软雅黑" panose="020B0503020204020204" charset="-122"/>
            </a:endParaRPr>
          </a:p>
        </p:txBody>
      </p:sp>
      <p:grpSp>
        <p:nvGrpSpPr>
          <p:cNvPr id="2287" name="组合 2286"/>
          <p:cNvGrpSpPr/>
          <p:nvPr/>
        </p:nvGrpSpPr>
        <p:grpSpPr>
          <a:xfrm>
            <a:off x="3441700" y="1905000"/>
            <a:ext cx="1925638" cy="4535488"/>
            <a:chOff x="3886200" y="1981200"/>
            <a:chExt cx="1925757" cy="4535507"/>
          </a:xfrm>
        </p:grpSpPr>
        <p:sp>
          <p:nvSpPr>
            <p:cNvPr id="2288" name="左大括号 4"/>
            <p:cNvSpPr/>
            <p:nvPr/>
          </p:nvSpPr>
          <p:spPr>
            <a:xfrm rot="-10800000" flipH="1">
              <a:off x="3886200" y="2438402"/>
              <a:ext cx="139709" cy="3733816"/>
            </a:xfrm>
            <a:prstGeom prst="leftBrace">
              <a:avLst>
                <a:gd name="adj1" fmla="val 8289"/>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289" name="TextBox 5"/>
            <p:cNvSpPr/>
            <p:nvPr/>
          </p:nvSpPr>
          <p:spPr>
            <a:xfrm>
              <a:off x="4190998" y="1981200"/>
              <a:ext cx="1606985" cy="945829"/>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顾客方面</a:t>
              </a:r>
              <a:endParaRPr lang="zh-CN" altLang="en-US" sz="2800">
                <a:latin typeface="华文中宋" pitchFamily="2" charset="-122"/>
                <a:ea typeface="微软雅黑" panose="020B0503020204020204" charset="-122"/>
              </a:endParaRPr>
            </a:p>
            <a:p>
              <a:r>
                <a:rPr lang="en-US" altLang="zh-CN" sz="2800">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的原因</a:t>
              </a:r>
              <a:endParaRPr lang="zh-CN" altLang="en-US" sz="2800">
                <a:latin typeface="华文中宋" pitchFamily="2" charset="-122"/>
                <a:ea typeface="微软雅黑" panose="020B0503020204020204" charset="-122"/>
              </a:endParaRPr>
            </a:p>
          </p:txBody>
        </p:sp>
        <p:sp>
          <p:nvSpPr>
            <p:cNvPr id="2290" name="TextBox 8"/>
            <p:cNvSpPr/>
            <p:nvPr/>
          </p:nvSpPr>
          <p:spPr>
            <a:xfrm>
              <a:off x="4190998" y="3770293"/>
              <a:ext cx="1606985" cy="945829"/>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产品方面</a:t>
              </a:r>
              <a:endParaRPr lang="zh-CN" altLang="en-US" sz="2800">
                <a:latin typeface="华文中宋" pitchFamily="2" charset="-122"/>
                <a:ea typeface="微软雅黑" panose="020B0503020204020204" charset="-122"/>
              </a:endParaRPr>
            </a:p>
            <a:p>
              <a:r>
                <a:rPr lang="en-US" altLang="zh-CN" sz="2800">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的原因</a:t>
              </a:r>
              <a:endParaRPr lang="zh-CN" altLang="en-US" sz="2800">
                <a:latin typeface="华文中宋" pitchFamily="2" charset="-122"/>
                <a:ea typeface="微软雅黑" panose="020B0503020204020204" charset="-122"/>
              </a:endParaRPr>
            </a:p>
          </p:txBody>
        </p:sp>
        <p:sp>
          <p:nvSpPr>
            <p:cNvPr id="2291" name="TextBox 11"/>
            <p:cNvSpPr/>
            <p:nvPr/>
          </p:nvSpPr>
          <p:spPr>
            <a:xfrm>
              <a:off x="4191000" y="5562600"/>
              <a:ext cx="1606985" cy="945829"/>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价格方面</a:t>
              </a:r>
              <a:endParaRPr lang="zh-CN" altLang="en-US" sz="2800">
                <a:latin typeface="华文中宋" pitchFamily="2" charset="-122"/>
                <a:ea typeface="微软雅黑" panose="020B0503020204020204" charset="-122"/>
              </a:endParaRPr>
            </a:p>
            <a:p>
              <a:r>
                <a:rPr lang="en-US" altLang="zh-CN" sz="2800">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的原因</a:t>
              </a:r>
              <a:endParaRPr lang="zh-CN" altLang="en-US" sz="2800">
                <a:latin typeface="华文中宋" pitchFamily="2" charset="-122"/>
                <a:ea typeface="微软雅黑" panose="020B0503020204020204" charset="-122"/>
              </a:endParaRPr>
            </a:p>
          </p:txBody>
        </p:sp>
      </p:grpSp>
      <p:grpSp>
        <p:nvGrpSpPr>
          <p:cNvPr id="2292" name="组合 2291"/>
          <p:cNvGrpSpPr/>
          <p:nvPr/>
        </p:nvGrpSpPr>
        <p:grpSpPr>
          <a:xfrm>
            <a:off x="5422900" y="1138238"/>
            <a:ext cx="2643188" cy="1985962"/>
            <a:chOff x="3886200" y="2743200"/>
            <a:chExt cx="2643902" cy="1985665"/>
          </a:xfrm>
        </p:grpSpPr>
        <p:sp>
          <p:nvSpPr>
            <p:cNvPr id="2293" name="左大括号 13"/>
            <p:cNvSpPr/>
            <p:nvPr/>
          </p:nvSpPr>
          <p:spPr>
            <a:xfrm rot="-10800000" flipH="1">
              <a:off x="3886200" y="2971766"/>
              <a:ext cx="215958" cy="1599961"/>
            </a:xfrm>
            <a:prstGeom prst="leftBrace">
              <a:avLst>
                <a:gd name="adj1" fmla="val 8334"/>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294" name="TextBox 15"/>
            <p:cNvSpPr/>
            <p:nvPr/>
          </p:nvSpPr>
          <p:spPr>
            <a:xfrm>
              <a:off x="4190998" y="2743200"/>
              <a:ext cx="1403861" cy="457589"/>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顾客偏见</a:t>
              </a:r>
              <a:endParaRPr lang="zh-CN" altLang="en-US" sz="2400">
                <a:latin typeface="华文中宋" pitchFamily="2" charset="-122"/>
                <a:ea typeface="微软雅黑" panose="020B0503020204020204" charset="-122"/>
              </a:endParaRPr>
            </a:p>
          </p:txBody>
        </p:sp>
        <p:sp>
          <p:nvSpPr>
            <p:cNvPr id="2295" name="TextBox 16"/>
            <p:cNvSpPr/>
            <p:nvPr/>
          </p:nvSpPr>
          <p:spPr>
            <a:xfrm>
              <a:off x="4190998" y="3124200"/>
              <a:ext cx="2014236" cy="457589"/>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顾客支付能力</a:t>
              </a:r>
              <a:endParaRPr lang="zh-CN" altLang="en-US" sz="2400">
                <a:latin typeface="华文中宋" pitchFamily="2" charset="-122"/>
                <a:ea typeface="微软雅黑" panose="020B0503020204020204" charset="-122"/>
              </a:endParaRPr>
            </a:p>
          </p:txBody>
        </p:sp>
        <p:sp>
          <p:nvSpPr>
            <p:cNvPr id="2296" name="TextBox 17"/>
            <p:cNvSpPr/>
            <p:nvPr/>
          </p:nvSpPr>
          <p:spPr>
            <a:xfrm>
              <a:off x="4190998" y="3505200"/>
              <a:ext cx="2319423" cy="457589"/>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顾客的购买习惯</a:t>
              </a:r>
              <a:endParaRPr lang="zh-CN" altLang="en-US" sz="2400">
                <a:latin typeface="华文中宋" pitchFamily="2" charset="-122"/>
                <a:ea typeface="微软雅黑" panose="020B0503020204020204" charset="-122"/>
              </a:endParaRPr>
            </a:p>
          </p:txBody>
        </p:sp>
        <p:sp>
          <p:nvSpPr>
            <p:cNvPr id="2297" name="TextBox 18"/>
            <p:cNvSpPr/>
            <p:nvPr/>
          </p:nvSpPr>
          <p:spPr>
            <a:xfrm>
              <a:off x="4191000" y="3886200"/>
              <a:ext cx="2319423" cy="457589"/>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顾客的消费知识</a:t>
              </a:r>
              <a:endParaRPr lang="zh-CN" altLang="en-US" sz="2400">
                <a:latin typeface="华文中宋" pitchFamily="2" charset="-122"/>
                <a:ea typeface="微软雅黑" panose="020B0503020204020204" charset="-122"/>
              </a:endParaRPr>
            </a:p>
          </p:txBody>
        </p:sp>
        <p:sp>
          <p:nvSpPr>
            <p:cNvPr id="2298" name="TextBox 19"/>
            <p:cNvSpPr/>
            <p:nvPr/>
          </p:nvSpPr>
          <p:spPr>
            <a:xfrm>
              <a:off x="4191000" y="4267200"/>
              <a:ext cx="2319423" cy="457589"/>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顾客的购买权力</a:t>
              </a:r>
              <a:endParaRPr lang="zh-CN" altLang="en-US" sz="2400">
                <a:latin typeface="华文中宋" pitchFamily="2" charset="-122"/>
                <a:ea typeface="微软雅黑" panose="020B0503020204020204" charset="-122"/>
              </a:endParaRPr>
            </a:p>
          </p:txBody>
        </p:sp>
      </p:grpSp>
      <p:grpSp>
        <p:nvGrpSpPr>
          <p:cNvPr id="2299" name="组合 2298"/>
          <p:cNvGrpSpPr/>
          <p:nvPr/>
        </p:nvGrpSpPr>
        <p:grpSpPr>
          <a:xfrm>
            <a:off x="5514975" y="3200400"/>
            <a:ext cx="2028825" cy="1828800"/>
            <a:chOff x="3886200" y="2743200"/>
            <a:chExt cx="2028349" cy="1828800"/>
          </a:xfrm>
        </p:grpSpPr>
        <p:sp>
          <p:nvSpPr>
            <p:cNvPr id="2300" name="左大括号 22"/>
            <p:cNvSpPr/>
            <p:nvPr/>
          </p:nvSpPr>
          <p:spPr>
            <a:xfrm rot="-10800000" flipH="1">
              <a:off x="3886200" y="2971800"/>
              <a:ext cx="228546" cy="1371600"/>
            </a:xfrm>
            <a:prstGeom prst="leftBrace">
              <a:avLst>
                <a:gd name="adj1" fmla="val 8335"/>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301" name="TextBox 23"/>
            <p:cNvSpPr/>
            <p:nvPr/>
          </p:nvSpPr>
          <p:spPr>
            <a:xfrm>
              <a:off x="4190998" y="2743200"/>
              <a:ext cx="1403153" cy="457657"/>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产品功能</a:t>
              </a:r>
              <a:endParaRPr lang="zh-CN" altLang="en-US" sz="2400">
                <a:latin typeface="华文中宋" pitchFamily="2" charset="-122"/>
                <a:ea typeface="微软雅黑" panose="020B0503020204020204" charset="-122"/>
              </a:endParaRPr>
            </a:p>
          </p:txBody>
        </p:sp>
        <p:sp>
          <p:nvSpPr>
            <p:cNvPr id="2302" name="TextBox 24"/>
            <p:cNvSpPr/>
            <p:nvPr/>
          </p:nvSpPr>
          <p:spPr>
            <a:xfrm>
              <a:off x="4190998" y="3195935"/>
              <a:ext cx="1708186" cy="457657"/>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产品的利益</a:t>
              </a:r>
              <a:endParaRPr lang="zh-CN" altLang="en-US" sz="2400">
                <a:latin typeface="华文中宋" pitchFamily="2" charset="-122"/>
                <a:ea typeface="微软雅黑" panose="020B0503020204020204" charset="-122"/>
              </a:endParaRPr>
            </a:p>
          </p:txBody>
        </p:sp>
        <p:sp>
          <p:nvSpPr>
            <p:cNvPr id="2303" name="TextBox 25"/>
            <p:cNvSpPr/>
            <p:nvPr/>
          </p:nvSpPr>
          <p:spPr>
            <a:xfrm>
              <a:off x="4190998" y="3653135"/>
              <a:ext cx="1708186" cy="457657"/>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产品的质量</a:t>
              </a:r>
              <a:endParaRPr lang="zh-CN" altLang="en-US" sz="2400">
                <a:latin typeface="华文中宋" pitchFamily="2" charset="-122"/>
                <a:ea typeface="微软雅黑" panose="020B0503020204020204" charset="-122"/>
              </a:endParaRPr>
            </a:p>
          </p:txBody>
        </p:sp>
        <p:sp>
          <p:nvSpPr>
            <p:cNvPr id="2304" name="TextBox 26"/>
            <p:cNvSpPr/>
            <p:nvPr/>
          </p:nvSpPr>
          <p:spPr>
            <a:xfrm>
              <a:off x="4191000" y="4110335"/>
              <a:ext cx="1708186" cy="457657"/>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产品的造型</a:t>
              </a:r>
              <a:endParaRPr lang="zh-CN" altLang="en-US" sz="2400">
                <a:latin typeface="华文中宋" pitchFamily="2" charset="-122"/>
                <a:ea typeface="微软雅黑" panose="020B0503020204020204" charset="-122"/>
              </a:endParaRPr>
            </a:p>
          </p:txBody>
        </p:sp>
      </p:grpSp>
      <p:grpSp>
        <p:nvGrpSpPr>
          <p:cNvPr id="2305" name="组合 2304"/>
          <p:cNvGrpSpPr/>
          <p:nvPr/>
        </p:nvGrpSpPr>
        <p:grpSpPr>
          <a:xfrm>
            <a:off x="5594350" y="5181600"/>
            <a:ext cx="1720850" cy="1371600"/>
            <a:chOff x="3886200" y="2743200"/>
            <a:chExt cx="1720570" cy="1371600"/>
          </a:xfrm>
        </p:grpSpPr>
        <p:sp>
          <p:nvSpPr>
            <p:cNvPr id="2306" name="左大括号 29"/>
            <p:cNvSpPr/>
            <p:nvPr/>
          </p:nvSpPr>
          <p:spPr>
            <a:xfrm rot="-10800000" flipH="1">
              <a:off x="3886200" y="2971800"/>
              <a:ext cx="152375" cy="914400"/>
            </a:xfrm>
            <a:prstGeom prst="leftBrace">
              <a:avLst>
                <a:gd name="adj1" fmla="val 8334"/>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307" name="TextBox 30"/>
            <p:cNvSpPr/>
            <p:nvPr/>
          </p:nvSpPr>
          <p:spPr>
            <a:xfrm>
              <a:off x="4190998" y="2743200"/>
              <a:ext cx="1403254" cy="457657"/>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价格过高</a:t>
              </a:r>
              <a:endParaRPr lang="zh-CN" altLang="en-US" sz="2400">
                <a:latin typeface="华文中宋" pitchFamily="2" charset="-122"/>
                <a:ea typeface="微软雅黑" panose="020B0503020204020204" charset="-122"/>
              </a:endParaRPr>
            </a:p>
          </p:txBody>
        </p:sp>
        <p:sp>
          <p:nvSpPr>
            <p:cNvPr id="2308" name="TextBox 31"/>
            <p:cNvSpPr/>
            <p:nvPr/>
          </p:nvSpPr>
          <p:spPr>
            <a:xfrm>
              <a:off x="4190998" y="3195935"/>
              <a:ext cx="1403254" cy="457657"/>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价格过氏</a:t>
              </a:r>
              <a:endParaRPr lang="zh-CN" altLang="en-US" sz="2400">
                <a:latin typeface="华文中宋" pitchFamily="2" charset="-122"/>
                <a:ea typeface="微软雅黑" panose="020B0503020204020204" charset="-122"/>
              </a:endParaRPr>
            </a:p>
          </p:txBody>
        </p:sp>
        <p:sp>
          <p:nvSpPr>
            <p:cNvPr id="2309" name="TextBox 32"/>
            <p:cNvSpPr/>
            <p:nvPr/>
          </p:nvSpPr>
          <p:spPr>
            <a:xfrm>
              <a:off x="4190998" y="3653135"/>
              <a:ext cx="1403254" cy="457657"/>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讨价还价</a:t>
              </a:r>
              <a:endParaRPr lang="zh-CN" altLang="en-US" sz="2400">
                <a:latin typeface="华文中宋" pitchFamily="2" charset="-122"/>
                <a:ea typeface="微软雅黑" panose="020B0503020204020204" charset="-122"/>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12"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处理客户异议</a:t>
            </a:r>
            <a:endParaRPr lang="zh-CN" altLang="en-US">
              <a:solidFill>
                <a:schemeClr val="hlink"/>
              </a:solidFill>
              <a:ea typeface="微软雅黑" panose="020B0503020204020204" charset="-122"/>
            </a:endParaRPr>
          </a:p>
        </p:txBody>
      </p:sp>
      <p:sp>
        <p:nvSpPr>
          <p:cNvPr id="2313"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处理顾客异议</a:t>
            </a:r>
            <a:endParaRPr lang="en-US" altLang="zh-CN">
              <a:ea typeface="微软雅黑" panose="020B0503020204020204" charset="-122"/>
            </a:endParaRPr>
          </a:p>
          <a:p>
            <a:pPr eaLnBrk="1" hangingPunct="1">
              <a:buClr>
                <a:schemeClr val="hlink"/>
              </a:buClr>
              <a:buNone/>
            </a:pPr>
            <a:r>
              <a:rPr lang="en-US" altLang="zh-CN">
                <a:ea typeface="微软雅黑" panose="020B0503020204020204" charset="-122"/>
              </a:rPr>
              <a:t>          </a:t>
            </a:r>
            <a:r>
              <a:rPr lang="zh-CN" altLang="en-US">
                <a:ea typeface="微软雅黑" panose="020B0503020204020204" charset="-122"/>
              </a:rPr>
              <a:t>的态度</a:t>
            </a:r>
            <a:endParaRPr lang="zh-CN" altLang="zh-CN">
              <a:ea typeface="微软雅黑" panose="020B0503020204020204" charset="-122"/>
            </a:endParaRPr>
          </a:p>
        </p:txBody>
      </p:sp>
      <p:grpSp>
        <p:nvGrpSpPr>
          <p:cNvPr id="2314" name="组合 2313"/>
          <p:cNvGrpSpPr/>
          <p:nvPr/>
        </p:nvGrpSpPr>
        <p:grpSpPr>
          <a:xfrm>
            <a:off x="3581400" y="1752600"/>
            <a:ext cx="4183063" cy="4419600"/>
            <a:chOff x="2882920" y="1828800"/>
            <a:chExt cx="4182785" cy="4419600"/>
          </a:xfrm>
        </p:grpSpPr>
        <p:sp>
          <p:nvSpPr>
            <p:cNvPr id="2315" name="左大括号 4"/>
            <p:cNvSpPr/>
            <p:nvPr/>
          </p:nvSpPr>
          <p:spPr>
            <a:xfrm rot="-10800000" flipH="1">
              <a:off x="2882920" y="2133600"/>
              <a:ext cx="152390" cy="3886200"/>
            </a:xfrm>
            <a:prstGeom prst="leftBrace">
              <a:avLst>
                <a:gd name="adj1" fmla="val 8382"/>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316" name="TextBox 5"/>
            <p:cNvSpPr/>
            <p:nvPr/>
          </p:nvSpPr>
          <p:spPr>
            <a:xfrm>
              <a:off x="3187720" y="1828800"/>
              <a:ext cx="3844065" cy="579699"/>
            </a:xfrm>
            <a:prstGeom prst="rect">
              <a:avLst/>
            </a:prstGeom>
            <a:noFill/>
            <a:ln w="9525">
              <a:noFill/>
            </a:ln>
          </p:spPr>
          <p:txBody>
            <a:bodyPr wrap="none">
              <a:spAutoFit/>
            </a:bodyPr>
            <a:p>
              <a:r>
                <a:rPr lang="zh-CN" altLang="en-US" sz="3200">
                  <a:latin typeface="华文中宋" pitchFamily="2" charset="-122"/>
                  <a:ea typeface="微软雅黑" panose="020B0503020204020204" charset="-122"/>
                </a:rPr>
                <a:t>情绪轻松，不可紧张</a:t>
              </a:r>
              <a:endParaRPr lang="zh-CN" altLang="en-US" sz="3200">
                <a:latin typeface="华文中宋" pitchFamily="2" charset="-122"/>
                <a:ea typeface="微软雅黑" panose="020B0503020204020204" charset="-122"/>
              </a:endParaRPr>
            </a:p>
          </p:txBody>
        </p:sp>
        <p:sp>
          <p:nvSpPr>
            <p:cNvPr id="2317" name="TextBox 6"/>
            <p:cNvSpPr/>
            <p:nvPr/>
          </p:nvSpPr>
          <p:spPr>
            <a:xfrm>
              <a:off x="3187720" y="2590800"/>
              <a:ext cx="3844065" cy="579699"/>
            </a:xfrm>
            <a:prstGeom prst="rect">
              <a:avLst/>
            </a:prstGeom>
            <a:noFill/>
            <a:ln w="9525">
              <a:noFill/>
            </a:ln>
          </p:spPr>
          <p:txBody>
            <a:bodyPr wrap="none">
              <a:spAutoFit/>
            </a:bodyPr>
            <a:p>
              <a:r>
                <a:rPr lang="zh-CN" altLang="en-US" sz="3200">
                  <a:latin typeface="华文中宋" pitchFamily="2" charset="-122"/>
                  <a:ea typeface="微软雅黑" panose="020B0503020204020204" charset="-122"/>
                </a:rPr>
                <a:t>认真倾听，真诚欢迎</a:t>
              </a:r>
              <a:endParaRPr lang="zh-CN" altLang="en-US" sz="3200">
                <a:latin typeface="华文中宋" pitchFamily="2" charset="-122"/>
                <a:ea typeface="微软雅黑" panose="020B0503020204020204" charset="-122"/>
              </a:endParaRPr>
            </a:p>
          </p:txBody>
        </p:sp>
        <p:sp>
          <p:nvSpPr>
            <p:cNvPr id="2318" name="TextBox 7"/>
            <p:cNvSpPr/>
            <p:nvPr/>
          </p:nvSpPr>
          <p:spPr>
            <a:xfrm>
              <a:off x="3187720" y="3352800"/>
              <a:ext cx="3844065" cy="579699"/>
            </a:xfrm>
            <a:prstGeom prst="rect">
              <a:avLst/>
            </a:prstGeom>
            <a:noFill/>
            <a:ln w="9525">
              <a:noFill/>
            </a:ln>
          </p:spPr>
          <p:txBody>
            <a:bodyPr wrap="none">
              <a:spAutoFit/>
            </a:bodyPr>
            <a:p>
              <a:r>
                <a:rPr lang="zh-CN" altLang="en-US" sz="3200">
                  <a:latin typeface="华文中宋" pitchFamily="2" charset="-122"/>
                  <a:ea typeface="微软雅黑" panose="020B0503020204020204" charset="-122"/>
                </a:rPr>
                <a:t>重述问题，证明了解</a:t>
              </a:r>
              <a:endParaRPr lang="zh-CN" altLang="en-US" sz="3200">
                <a:latin typeface="华文中宋" pitchFamily="2" charset="-122"/>
                <a:ea typeface="微软雅黑" panose="020B0503020204020204" charset="-122"/>
              </a:endParaRPr>
            </a:p>
          </p:txBody>
        </p:sp>
        <p:sp>
          <p:nvSpPr>
            <p:cNvPr id="2319" name="TextBox 8"/>
            <p:cNvSpPr/>
            <p:nvPr/>
          </p:nvSpPr>
          <p:spPr>
            <a:xfrm>
              <a:off x="3187720" y="4114800"/>
              <a:ext cx="3844065" cy="579699"/>
            </a:xfrm>
            <a:prstGeom prst="rect">
              <a:avLst/>
            </a:prstGeom>
            <a:noFill/>
            <a:ln w="9525">
              <a:noFill/>
            </a:ln>
          </p:spPr>
          <p:txBody>
            <a:bodyPr wrap="none">
              <a:spAutoFit/>
            </a:bodyPr>
            <a:p>
              <a:r>
                <a:rPr lang="zh-CN" altLang="en-US" sz="3200">
                  <a:latin typeface="华文中宋" pitchFamily="2" charset="-122"/>
                  <a:ea typeface="微软雅黑" panose="020B0503020204020204" charset="-122"/>
                </a:rPr>
                <a:t>审慎回答，保持友善</a:t>
              </a:r>
              <a:endParaRPr lang="zh-CN" altLang="en-US" sz="3200">
                <a:latin typeface="华文中宋" pitchFamily="2" charset="-122"/>
                <a:ea typeface="微软雅黑" panose="020B0503020204020204" charset="-122"/>
              </a:endParaRPr>
            </a:p>
          </p:txBody>
        </p:sp>
        <p:sp>
          <p:nvSpPr>
            <p:cNvPr id="2320" name="TextBox 9"/>
            <p:cNvSpPr/>
            <p:nvPr/>
          </p:nvSpPr>
          <p:spPr>
            <a:xfrm>
              <a:off x="3187720" y="4876800"/>
              <a:ext cx="3844065" cy="579699"/>
            </a:xfrm>
            <a:prstGeom prst="rect">
              <a:avLst/>
            </a:prstGeom>
            <a:noFill/>
            <a:ln w="9525">
              <a:noFill/>
            </a:ln>
          </p:spPr>
          <p:txBody>
            <a:bodyPr wrap="none">
              <a:spAutoFit/>
            </a:bodyPr>
            <a:p>
              <a:r>
                <a:rPr lang="zh-CN" altLang="en-US" sz="3200">
                  <a:latin typeface="华文中宋" pitchFamily="2" charset="-122"/>
                  <a:ea typeface="微软雅黑" panose="020B0503020204020204" charset="-122"/>
                </a:rPr>
                <a:t>尊重顾客，灵活应对</a:t>
              </a:r>
              <a:endParaRPr lang="zh-CN" altLang="en-US" sz="3200">
                <a:latin typeface="华文中宋" pitchFamily="2" charset="-122"/>
                <a:ea typeface="微软雅黑" panose="020B0503020204020204" charset="-122"/>
              </a:endParaRPr>
            </a:p>
          </p:txBody>
        </p:sp>
        <p:sp>
          <p:nvSpPr>
            <p:cNvPr id="2321" name="TextBox 10"/>
            <p:cNvSpPr/>
            <p:nvPr/>
          </p:nvSpPr>
          <p:spPr>
            <a:xfrm>
              <a:off x="3187720" y="5663625"/>
              <a:ext cx="3844065" cy="579699"/>
            </a:xfrm>
            <a:prstGeom prst="rect">
              <a:avLst/>
            </a:prstGeom>
            <a:noFill/>
            <a:ln w="9525">
              <a:noFill/>
            </a:ln>
          </p:spPr>
          <p:txBody>
            <a:bodyPr wrap="none">
              <a:spAutoFit/>
            </a:bodyPr>
            <a:p>
              <a:r>
                <a:rPr lang="zh-CN" altLang="en-US" sz="3200">
                  <a:latin typeface="华文中宋" pitchFamily="2" charset="-122"/>
                  <a:ea typeface="微软雅黑" panose="020B0503020204020204" charset="-122"/>
                </a:rPr>
                <a:t>准备撤退，保留后路</a:t>
              </a:r>
              <a:endParaRPr lang="zh-CN" altLang="en-US" sz="3200">
                <a:latin typeface="华文中宋" pitchFamily="2" charset="-122"/>
                <a:ea typeface="微软雅黑" panose="020B0503020204020204" charset="-122"/>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24"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处理客户异议</a:t>
            </a:r>
            <a:endParaRPr lang="zh-CN" altLang="en-US">
              <a:solidFill>
                <a:schemeClr val="hlink"/>
              </a:solidFill>
              <a:ea typeface="微软雅黑" panose="020B0503020204020204" charset="-122"/>
            </a:endParaRPr>
          </a:p>
        </p:txBody>
      </p:sp>
      <p:sp>
        <p:nvSpPr>
          <p:cNvPr id="2325"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buNone/>
            </a:pPr>
            <a:r>
              <a:rPr lang="zh-CN" altLang="en-US">
                <a:ea typeface="微软雅黑" panose="020B0503020204020204" charset="-122"/>
              </a:rPr>
              <a:t>处理顾客异议的一般程序</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认真听取顾客提出的异议</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适时回答顾客的异议</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收集、整理和保存各种异议</a:t>
            </a:r>
            <a:endParaRPr lang="en-US" altLang="zh-CN" i="1">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buNone/>
            </a:pPr>
            <a:r>
              <a:rPr lang="zh-CN" altLang="en-US" sz="2400">
                <a:ea typeface="微软雅黑" panose="020B0503020204020204" charset="-122"/>
              </a:rPr>
              <a:t>认真听取顾客意见，是</a:t>
            </a:r>
            <a:r>
              <a:rPr lang="zh-CN" altLang="en-US" sz="2400" i="1">
                <a:solidFill>
                  <a:srgbClr val="FFC000"/>
                </a:solidFill>
                <a:ea typeface="微软雅黑" panose="020B0503020204020204" charset="-122"/>
              </a:rPr>
              <a:t>分析顾客异议</a:t>
            </a:r>
            <a:r>
              <a:rPr lang="zh-CN" altLang="en-US" sz="2400">
                <a:ea typeface="微软雅黑" panose="020B0503020204020204" charset="-122"/>
              </a:rPr>
              <a:t>，形成与顾客之间的</a:t>
            </a:r>
            <a:r>
              <a:rPr lang="zh-CN" altLang="en-US" sz="2400" i="1">
                <a:solidFill>
                  <a:srgbClr val="FFC000"/>
                </a:solidFill>
                <a:ea typeface="微软雅黑" panose="020B0503020204020204" charset="-122"/>
              </a:rPr>
              <a:t>良好的人际关系</a:t>
            </a:r>
            <a:r>
              <a:rPr lang="zh-CN" altLang="en-US" sz="2400">
                <a:ea typeface="微软雅黑" panose="020B0503020204020204" charset="-122"/>
              </a:rPr>
              <a:t>，</a:t>
            </a:r>
            <a:r>
              <a:rPr lang="zh-CN" altLang="en-US" sz="2400" i="1">
                <a:solidFill>
                  <a:srgbClr val="FFC000"/>
                </a:solidFill>
                <a:ea typeface="微软雅黑" panose="020B0503020204020204" charset="-122"/>
              </a:rPr>
              <a:t>提高企业声望</a:t>
            </a:r>
            <a:r>
              <a:rPr lang="zh-CN" altLang="en-US" sz="2400">
                <a:ea typeface="微软雅黑" panose="020B0503020204020204" charset="-122"/>
              </a:rPr>
              <a:t>、</a:t>
            </a:r>
            <a:r>
              <a:rPr lang="zh-CN" altLang="en-US" sz="2400" i="1">
                <a:solidFill>
                  <a:srgbClr val="FFC000"/>
                </a:solidFill>
                <a:ea typeface="微软雅黑" panose="020B0503020204020204" charset="-122"/>
              </a:rPr>
              <a:t>改进产品</a:t>
            </a:r>
            <a:r>
              <a:rPr lang="zh-CN" altLang="en-US" sz="2400">
                <a:ea typeface="微软雅黑" panose="020B0503020204020204" charset="-122"/>
              </a:rPr>
              <a:t>的前提。</a:t>
            </a:r>
            <a:endParaRPr lang="en-US" altLang="zh-CN" sz="2400">
              <a:ea typeface="微软雅黑" panose="020B0503020204020204" charset="-122"/>
            </a:endParaRPr>
          </a:p>
          <a:p>
            <a:pPr eaLnBrk="1" hangingPunct="1">
              <a:buClr>
                <a:schemeClr val="hlink"/>
              </a:buClr>
              <a:buNone/>
            </a:pPr>
            <a:endParaRPr lang="en-US" altLang="zh-CN" sz="2400">
              <a:ea typeface="微软雅黑" panose="020B0503020204020204" charset="-122"/>
            </a:endParaRPr>
          </a:p>
          <a:p>
            <a:pPr eaLnBrk="1" hangingPunct="1">
              <a:buClr>
                <a:schemeClr val="hlink"/>
              </a:buClr>
              <a:buNone/>
            </a:pPr>
            <a:r>
              <a:rPr lang="zh-CN" altLang="en-US">
                <a:ea typeface="微软雅黑" panose="020B0503020204020204" charset="-122"/>
              </a:rPr>
              <a:t>听取         分析原因          转化</a:t>
            </a:r>
            <a:endParaRPr lang="zh-CN" altLang="zh-CN">
              <a:ea typeface="微软雅黑" panose="020B0503020204020204" charset="-122"/>
            </a:endParaRPr>
          </a:p>
        </p:txBody>
      </p:sp>
      <p:sp>
        <p:nvSpPr>
          <p:cNvPr id="2326" name="右箭头 11"/>
          <p:cNvSpPr/>
          <p:nvPr/>
        </p:nvSpPr>
        <p:spPr>
          <a:xfrm>
            <a:off x="1676400" y="5562600"/>
            <a:ext cx="457200" cy="152400"/>
          </a:xfrm>
          <a:prstGeom prst="rightArrow">
            <a:avLst>
              <a:gd name="adj1" fmla="val 50000"/>
              <a:gd name="adj2" fmla="val 47972"/>
            </a:avLst>
          </a:prstGeom>
          <a:solidFill>
            <a:srgbClr val="FFC000"/>
          </a:solidFill>
          <a:ln w="25400" cap="flat" cmpd="sng">
            <a:solidFill>
              <a:srgbClr val="FFC000"/>
            </a:solidFill>
            <a:prstDash val="solid"/>
            <a:miter/>
            <a:headEnd type="none" w="med" len="med"/>
            <a:tailEnd type="none" w="med" len="med"/>
          </a:ln>
        </p:spPr>
        <p:txBody>
          <a:bodyPr anchor="ctr"/>
          <a:p>
            <a:pPr algn="ctr"/>
            <a:endParaRPr lang="zh-CN" altLang="en-US">
              <a:solidFill>
                <a:srgbClr val="FFFFFF"/>
              </a:solidFill>
              <a:ea typeface="微软雅黑" panose="020B0503020204020204" charset="-122"/>
            </a:endParaRPr>
          </a:p>
        </p:txBody>
      </p:sp>
      <p:sp>
        <p:nvSpPr>
          <p:cNvPr id="2327" name="右箭头 12"/>
          <p:cNvSpPr/>
          <p:nvPr/>
        </p:nvSpPr>
        <p:spPr>
          <a:xfrm>
            <a:off x="4114800" y="5562600"/>
            <a:ext cx="457200" cy="152400"/>
          </a:xfrm>
          <a:prstGeom prst="rightArrow">
            <a:avLst>
              <a:gd name="adj1" fmla="val 50000"/>
              <a:gd name="adj2" fmla="val 47972"/>
            </a:avLst>
          </a:prstGeom>
          <a:solidFill>
            <a:srgbClr val="FFC000"/>
          </a:solidFill>
          <a:ln w="25400" cap="flat" cmpd="sng">
            <a:solidFill>
              <a:srgbClr val="FFC000"/>
            </a:solidFill>
            <a:prstDash val="solid"/>
            <a:miter/>
            <a:headEnd type="none" w="med" len="med"/>
            <a:tailEnd type="none" w="med" len="med"/>
          </a:ln>
        </p:spPr>
        <p:txBody>
          <a:bodyPr anchor="ctr"/>
          <a:p>
            <a:pPr algn="ctr"/>
            <a:endParaRPr lang="zh-CN" altLang="en-US">
              <a:solidFill>
                <a:srgbClr val="FFFFFF"/>
              </a:solidFill>
              <a:ea typeface="微软雅黑" panose="020B050302020402020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30"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转化客户异议应注意</a:t>
            </a:r>
            <a:endParaRPr lang="zh-CN" altLang="en-US">
              <a:solidFill>
                <a:schemeClr val="hlink"/>
              </a:solidFill>
              <a:ea typeface="微软雅黑" panose="020B0503020204020204" charset="-122"/>
            </a:endParaRPr>
          </a:p>
        </p:txBody>
      </p:sp>
      <p:sp>
        <p:nvSpPr>
          <p:cNvPr id="2331"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r>
              <a:rPr lang="zh-CN" altLang="en-US">
                <a:ea typeface="微软雅黑" panose="020B0503020204020204" charset="-122"/>
              </a:rPr>
              <a:t>虚心接受，不要强词夺理，掩饰缺点</a:t>
            </a:r>
            <a:endParaRPr lang="en-US" altLang="zh-CN">
              <a:ea typeface="微软雅黑" panose="020B0503020204020204" charset="-122"/>
            </a:endParaRPr>
          </a:p>
          <a:p>
            <a:pPr lvl="1" eaLnBrk="1" hangingPunct="1">
              <a:buClr>
                <a:schemeClr val="accent2"/>
              </a:buClr>
              <a:buNone/>
            </a:pPr>
            <a:r>
              <a:rPr lang="zh-CN" altLang="en-US">
                <a:ea typeface="微软雅黑" panose="020B0503020204020204" charset="-122"/>
              </a:rPr>
              <a:t>例：</a:t>
            </a:r>
            <a:r>
              <a:rPr lang="en-US" altLang="zh-CN" sz="2400" b="1">
                <a:solidFill>
                  <a:srgbClr val="FF0000"/>
                </a:solidFill>
                <a:latin typeface="黑体" panose="02010609060101010101" pitchFamily="2" charset="-122"/>
                <a:ea typeface="微软雅黑" panose="020B0503020204020204" charset="-122"/>
              </a:rPr>
              <a:t>“</a:t>
            </a:r>
            <a:r>
              <a:rPr lang="zh-CN" altLang="en-US" sz="2400" b="1">
                <a:solidFill>
                  <a:srgbClr val="FF0000"/>
                </a:solidFill>
                <a:latin typeface="黑体" panose="02010609060101010101" pitchFamily="2" charset="-122"/>
                <a:ea typeface="微软雅黑" panose="020B0503020204020204" charset="-122"/>
              </a:rPr>
              <a:t>您说得很正确，与同类产品相比，我们的产品的价格确实略高。但物有所值，我们的产品采用目前最先进的技术制作而成，且保修</a:t>
            </a:r>
            <a:r>
              <a:rPr lang="en-US" altLang="zh-CN" sz="2400" b="1">
                <a:solidFill>
                  <a:srgbClr val="FF0000"/>
                </a:solidFill>
                <a:latin typeface="黑体" panose="02010609060101010101" pitchFamily="2" charset="-122"/>
                <a:ea typeface="微软雅黑" panose="020B0503020204020204" charset="-122"/>
              </a:rPr>
              <a:t>5</a:t>
            </a:r>
            <a:r>
              <a:rPr lang="zh-CN" altLang="en-US" sz="2400" b="1">
                <a:solidFill>
                  <a:srgbClr val="FF0000"/>
                </a:solidFill>
                <a:latin typeface="黑体" panose="02010609060101010101" pitchFamily="2" charset="-122"/>
                <a:ea typeface="微软雅黑" panose="020B0503020204020204" charset="-122"/>
              </a:rPr>
              <a:t>年，比其他产品的保修期要长两年。您看我们的产品价格略高是不是也有所值呢？</a:t>
            </a:r>
            <a:r>
              <a:rPr lang="en-US" altLang="zh-CN" sz="2400" b="1">
                <a:solidFill>
                  <a:srgbClr val="FF0000"/>
                </a:solidFill>
                <a:latin typeface="黑体" panose="02010609060101010101" pitchFamily="2" charset="-122"/>
                <a:ea typeface="微软雅黑" panose="020B0503020204020204" charset="-122"/>
              </a:rPr>
              <a:t>”</a:t>
            </a:r>
            <a:endParaRPr lang="en-US" altLang="zh-CN" sz="2400" b="1">
              <a:solidFill>
                <a:srgbClr val="FF0000"/>
              </a:solidFill>
              <a:latin typeface="黑体" panose="02010609060101010101" pitchFamily="2" charset="-122"/>
              <a:ea typeface="微软雅黑" panose="020B0503020204020204" charset="-122"/>
            </a:endParaRPr>
          </a:p>
          <a:p>
            <a:pPr eaLnBrk="1" hangingPunct="1">
              <a:buClr>
                <a:schemeClr val="hlink"/>
              </a:buClr>
            </a:pPr>
            <a:r>
              <a:rPr lang="zh-CN" altLang="en-US">
                <a:ea typeface="微软雅黑" panose="020B0503020204020204" charset="-122"/>
              </a:rPr>
              <a:t>避免与顾客争吵或冒犯顾客</a:t>
            </a:r>
            <a:endParaRPr lang="en-US" altLang="zh-CN">
              <a:ea typeface="微软雅黑" panose="020B0503020204020204" charset="-122"/>
            </a:endParaRPr>
          </a:p>
          <a:p>
            <a:pPr lvl="1" eaLnBrk="1" hangingPunct="1">
              <a:buClr>
                <a:schemeClr val="accent2"/>
              </a:buClr>
              <a:buNone/>
            </a:pPr>
            <a:r>
              <a:rPr lang="zh-CN" altLang="en-US">
                <a:ea typeface="微软雅黑" panose="020B0503020204020204" charset="-122"/>
              </a:rPr>
              <a:t>例：</a:t>
            </a:r>
            <a:r>
              <a:rPr lang="en-US" altLang="zh-CN" sz="2400" b="1">
                <a:solidFill>
                  <a:srgbClr val="FF0000"/>
                </a:solidFill>
                <a:latin typeface="黑体" panose="02010609060101010101" pitchFamily="2" charset="-122"/>
                <a:ea typeface="微软雅黑" panose="020B0503020204020204" charset="-122"/>
              </a:rPr>
              <a:t>“</a:t>
            </a:r>
            <a:r>
              <a:rPr lang="zh-CN" altLang="en-US" sz="2400" b="1">
                <a:solidFill>
                  <a:srgbClr val="FF0000"/>
                </a:solidFill>
                <a:latin typeface="黑体" panose="02010609060101010101" pitchFamily="2" charset="-122"/>
                <a:ea typeface="微软雅黑" panose="020B0503020204020204" charset="-122"/>
              </a:rPr>
              <a:t>您说的也有道理。这类产品目前还不能实现完全自动化生产，许多环节仍必须以手工劳动完成，生产规模上不去，可能产品确实贵了点儿，但与其他企业的产品相比，我们的产品至少便宜</a:t>
            </a:r>
            <a:r>
              <a:rPr lang="en-US" altLang="zh-CN" sz="2400" b="1">
                <a:solidFill>
                  <a:srgbClr val="FF0000"/>
                </a:solidFill>
                <a:latin typeface="黑体" panose="02010609060101010101" pitchFamily="2" charset="-122"/>
                <a:ea typeface="微软雅黑" panose="020B0503020204020204" charset="-122"/>
              </a:rPr>
              <a:t>30</a:t>
            </a:r>
            <a:r>
              <a:rPr lang="zh-CN" altLang="en-US" sz="2400" b="1">
                <a:solidFill>
                  <a:srgbClr val="FF0000"/>
                </a:solidFill>
                <a:latin typeface="黑体" panose="02010609060101010101" pitchFamily="2" charset="-122"/>
                <a:ea typeface="微软雅黑" panose="020B0503020204020204" charset="-122"/>
              </a:rPr>
              <a:t>元。</a:t>
            </a:r>
            <a:r>
              <a:rPr lang="en-US" altLang="zh-CN" sz="2400" i="1">
                <a:solidFill>
                  <a:srgbClr val="FFC000"/>
                </a:solidFill>
                <a:ea typeface="微软雅黑" panose="020B0503020204020204" charset="-122"/>
              </a:rPr>
              <a:t>”</a:t>
            </a:r>
            <a:endParaRPr lang="en-US" altLang="zh-CN" sz="2400" i="1">
              <a:solidFill>
                <a:srgbClr val="FFC000"/>
              </a:solidFill>
              <a:ea typeface="微软雅黑" panose="020B0503020204020204" charset="-122"/>
            </a:endParaRPr>
          </a:p>
          <a:p>
            <a:pPr eaLnBrk="1" hangingPunct="1">
              <a:buClr>
                <a:schemeClr val="hlink"/>
              </a:buClr>
            </a:pPr>
            <a:r>
              <a:rPr lang="zh-CN" altLang="en-US">
                <a:ea typeface="微软雅黑" panose="020B0503020204020204" charset="-122"/>
              </a:rPr>
              <a:t>回答顾客异议时，要尽量简单扼要</a:t>
            </a:r>
            <a:endParaRPr lang="zh-CN" altLang="zh-CN">
              <a:ea typeface="微软雅黑" panose="020B050302020402020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34"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提前回答顾客异议的优点</a:t>
            </a:r>
            <a:endParaRPr lang="zh-CN" altLang="en-US">
              <a:solidFill>
                <a:schemeClr val="hlink"/>
              </a:solidFill>
              <a:ea typeface="微软雅黑" panose="020B0503020204020204" charset="-122"/>
            </a:endParaRPr>
          </a:p>
        </p:txBody>
      </p:sp>
      <p:sp>
        <p:nvSpPr>
          <p:cNvPr id="2335"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r>
              <a:rPr lang="zh-CN" altLang="en-US" sz="2800" i="1">
                <a:solidFill>
                  <a:srgbClr val="FFC000"/>
                </a:solidFill>
                <a:ea typeface="微软雅黑" panose="020B0503020204020204" charset="-122"/>
              </a:rPr>
              <a:t>先发制人</a:t>
            </a:r>
            <a:r>
              <a:rPr lang="zh-CN" altLang="en-US" sz="2800">
                <a:ea typeface="微软雅黑" panose="020B0503020204020204" charset="-122"/>
              </a:rPr>
              <a:t>，</a:t>
            </a:r>
            <a:r>
              <a:rPr lang="zh-CN" altLang="en-US" sz="2800" i="1">
                <a:solidFill>
                  <a:srgbClr val="FFC000"/>
                </a:solidFill>
                <a:ea typeface="微软雅黑" panose="020B0503020204020204" charset="-122"/>
              </a:rPr>
              <a:t>避免</a:t>
            </a:r>
            <a:r>
              <a:rPr lang="zh-CN" altLang="en-US" sz="2800">
                <a:ea typeface="微软雅黑" panose="020B0503020204020204" charset="-122"/>
              </a:rPr>
              <a:t>纠正顾客或反驳顾客而带来的</a:t>
            </a:r>
            <a:r>
              <a:rPr lang="zh-CN" altLang="en-US" sz="2800" i="1">
                <a:solidFill>
                  <a:srgbClr val="FFC000"/>
                </a:solidFill>
                <a:ea typeface="微软雅黑" panose="020B0503020204020204" charset="-122"/>
              </a:rPr>
              <a:t>不快</a:t>
            </a:r>
            <a:endParaRPr lang="en-US" altLang="zh-CN" sz="2800" i="1">
              <a:solidFill>
                <a:srgbClr val="FFC000"/>
              </a:solidFill>
              <a:ea typeface="微软雅黑" panose="020B0503020204020204" charset="-122"/>
            </a:endParaRPr>
          </a:p>
          <a:p>
            <a:pPr eaLnBrk="1" hangingPunct="1">
              <a:buClr>
                <a:schemeClr val="hlink"/>
              </a:buClr>
            </a:pPr>
            <a:r>
              <a:rPr lang="zh-CN" altLang="en-US" sz="2800">
                <a:ea typeface="微软雅黑" panose="020B0503020204020204" charset="-122"/>
              </a:rPr>
              <a:t>使顾客感觉营销员考虑问题非常</a:t>
            </a:r>
            <a:r>
              <a:rPr lang="zh-CN" altLang="en-US" sz="2800" i="1">
                <a:solidFill>
                  <a:srgbClr val="FFC000"/>
                </a:solidFill>
                <a:ea typeface="微软雅黑" panose="020B0503020204020204" charset="-122"/>
              </a:rPr>
              <a:t>周到</a:t>
            </a:r>
            <a:r>
              <a:rPr lang="zh-CN" altLang="en-US" sz="2800">
                <a:ea typeface="微软雅黑" panose="020B0503020204020204" charset="-122"/>
              </a:rPr>
              <a:t>，确实站在</a:t>
            </a:r>
            <a:r>
              <a:rPr lang="zh-CN" altLang="en-US" sz="2800" i="1">
                <a:solidFill>
                  <a:srgbClr val="FFC000"/>
                </a:solidFill>
                <a:ea typeface="微软雅黑" panose="020B0503020204020204" charset="-122"/>
              </a:rPr>
              <a:t>顾客立场</a:t>
            </a:r>
            <a:r>
              <a:rPr lang="zh-CN" altLang="en-US" sz="2800">
                <a:ea typeface="微软雅黑" panose="020B0503020204020204" charset="-122"/>
              </a:rPr>
              <a:t>上</a:t>
            </a:r>
            <a:r>
              <a:rPr lang="zh-CN" altLang="en-US" sz="2800" i="1">
                <a:solidFill>
                  <a:srgbClr val="FFC000"/>
                </a:solidFill>
                <a:ea typeface="微软雅黑" panose="020B0503020204020204" charset="-122"/>
              </a:rPr>
              <a:t>为顾客利益着想</a:t>
            </a:r>
            <a:endParaRPr lang="en-US" altLang="zh-CN" sz="2800" i="1">
              <a:solidFill>
                <a:srgbClr val="FFC000"/>
              </a:solidFill>
              <a:ea typeface="微软雅黑" panose="020B0503020204020204" charset="-122"/>
            </a:endParaRPr>
          </a:p>
          <a:p>
            <a:pPr eaLnBrk="1" hangingPunct="1">
              <a:buClr>
                <a:schemeClr val="hlink"/>
              </a:buClr>
            </a:pPr>
            <a:r>
              <a:rPr lang="zh-CN" altLang="en-US" sz="2800">
                <a:ea typeface="微软雅黑" panose="020B0503020204020204" charset="-122"/>
              </a:rPr>
              <a:t>使顾客感觉营销员非常</a:t>
            </a:r>
            <a:r>
              <a:rPr lang="zh-CN" altLang="en-US" sz="2800" i="1">
                <a:solidFill>
                  <a:srgbClr val="FFC000"/>
                </a:solidFill>
                <a:ea typeface="微软雅黑" panose="020B0503020204020204" charset="-122"/>
              </a:rPr>
              <a:t>坦率</a:t>
            </a:r>
            <a:endParaRPr lang="en-US" altLang="zh-CN" sz="2800" i="1">
              <a:solidFill>
                <a:srgbClr val="FFC000"/>
              </a:solidFill>
              <a:ea typeface="微软雅黑" panose="020B0503020204020204" charset="-122"/>
            </a:endParaRPr>
          </a:p>
          <a:p>
            <a:pPr eaLnBrk="1" hangingPunct="1">
              <a:buClr>
                <a:schemeClr val="hlink"/>
              </a:buClr>
            </a:pPr>
            <a:r>
              <a:rPr lang="zh-CN" altLang="en-US" sz="2800">
                <a:ea typeface="微软雅黑" panose="020B0503020204020204" charset="-122"/>
              </a:rPr>
              <a:t>顾客提出异议会百般挑剔、吹毛求疵，而销售人员提出并婉转地加以解决，</a:t>
            </a:r>
            <a:r>
              <a:rPr lang="zh-CN" altLang="en-US" sz="2800" i="1">
                <a:solidFill>
                  <a:srgbClr val="FFC000"/>
                </a:solidFill>
                <a:ea typeface="微软雅黑" panose="020B0503020204020204" charset="-122"/>
              </a:rPr>
              <a:t>会大事化小、小事化了</a:t>
            </a:r>
            <a:endParaRPr lang="en-US" altLang="zh-CN" sz="2800" i="1">
              <a:solidFill>
                <a:srgbClr val="FFC000"/>
              </a:solidFill>
              <a:ea typeface="微软雅黑" panose="020B0503020204020204" charset="-122"/>
            </a:endParaRPr>
          </a:p>
          <a:p>
            <a:pPr eaLnBrk="1" hangingPunct="1">
              <a:buClr>
                <a:schemeClr val="hlink"/>
              </a:buClr>
            </a:pPr>
            <a:r>
              <a:rPr lang="zh-CN" altLang="en-US" sz="2800">
                <a:ea typeface="微软雅黑" panose="020B0503020204020204" charset="-122"/>
              </a:rPr>
              <a:t>可以</a:t>
            </a:r>
            <a:r>
              <a:rPr lang="zh-CN" altLang="en-US" sz="2800" i="1">
                <a:solidFill>
                  <a:srgbClr val="FFC000"/>
                </a:solidFill>
                <a:ea typeface="微软雅黑" panose="020B0503020204020204" charset="-122"/>
              </a:rPr>
              <a:t>节省时间</a:t>
            </a:r>
            <a:r>
              <a:rPr lang="zh-CN" altLang="en-US" sz="2800">
                <a:ea typeface="微软雅黑" panose="020B0503020204020204" charset="-122"/>
              </a:rPr>
              <a:t>，</a:t>
            </a:r>
            <a:r>
              <a:rPr lang="zh-CN" altLang="en-US" sz="2800" i="1">
                <a:solidFill>
                  <a:srgbClr val="FFC000"/>
                </a:solidFill>
                <a:ea typeface="微软雅黑" panose="020B0503020204020204" charset="-122"/>
              </a:rPr>
              <a:t>提高销售效率</a:t>
            </a:r>
            <a:endParaRPr lang="en-US" altLang="zh-CN" sz="2800" i="1">
              <a:solidFill>
                <a:srgbClr val="FFC000"/>
              </a:solidFill>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en-US" altLang="zh-CN" sz="2000" i="1">
                <a:solidFill>
                  <a:srgbClr val="FFC000"/>
                </a:solidFill>
                <a:ea typeface="微软雅黑" panose="020B0503020204020204" charset="-122"/>
              </a:rPr>
              <a:t>“</a:t>
            </a:r>
            <a:r>
              <a:rPr lang="zh-CN" altLang="en-US" sz="2000" i="1">
                <a:solidFill>
                  <a:srgbClr val="FFC000"/>
                </a:solidFill>
                <a:ea typeface="微软雅黑" panose="020B0503020204020204" charset="-122"/>
              </a:rPr>
              <a:t>我们的产品功能确实不太多，但所有的基本功能保证都是齐全的。而且，我们的产品设计是便携式的，一般也不需要那么多功能。</a:t>
            </a:r>
            <a:r>
              <a:rPr lang="en-US" altLang="zh-CN" sz="2000" i="1">
                <a:solidFill>
                  <a:srgbClr val="FFC000"/>
                </a:solidFill>
                <a:ea typeface="微软雅黑" panose="020B0503020204020204" charset="-122"/>
              </a:rPr>
              <a:t>”</a:t>
            </a:r>
            <a:endParaRPr lang="zh-CN" altLang="zh-CN" sz="2000" i="1">
              <a:solidFill>
                <a:srgbClr val="FFC000"/>
              </a:solidFill>
              <a:ea typeface="微软雅黑" panose="020B0503020204020204"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38"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处理顾客异议的主要方法</a:t>
            </a:r>
            <a:endParaRPr lang="zh-CN" altLang="en-US">
              <a:solidFill>
                <a:schemeClr val="hlink"/>
              </a:solidFill>
              <a:ea typeface="微软雅黑" panose="020B0503020204020204" charset="-122"/>
            </a:endParaRPr>
          </a:p>
        </p:txBody>
      </p:sp>
      <p:sp>
        <p:nvSpPr>
          <p:cNvPr id="2339"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endParaRPr lang="en-US" altLang="zh-CN" sz="2000" i="1">
              <a:solidFill>
                <a:srgbClr val="FFC000"/>
              </a:solidFill>
              <a:ea typeface="微软雅黑" panose="020B0503020204020204" charset="-122"/>
            </a:endParaRPr>
          </a:p>
          <a:p>
            <a:pPr eaLnBrk="1" hangingPunct="1">
              <a:buClr>
                <a:schemeClr val="hlink"/>
              </a:buClr>
            </a:pPr>
            <a:endParaRPr lang="en-US" altLang="zh-CN" sz="2000" i="1">
              <a:solidFill>
                <a:srgbClr val="FFC000"/>
              </a:solidFill>
              <a:ea typeface="微软雅黑" panose="020B0503020204020204" charset="-122"/>
            </a:endParaRPr>
          </a:p>
          <a:p>
            <a:pPr eaLnBrk="1" hangingPunct="1">
              <a:buClr>
                <a:schemeClr val="hlink"/>
              </a:buClr>
            </a:pPr>
            <a:endParaRPr lang="en-US" altLang="zh-CN" sz="2000" i="1">
              <a:solidFill>
                <a:srgbClr val="FFC000"/>
              </a:solidFill>
              <a:ea typeface="微软雅黑" panose="020B0503020204020204" charset="-122"/>
            </a:endParaRPr>
          </a:p>
          <a:p>
            <a:pPr eaLnBrk="1" hangingPunct="1">
              <a:buClr>
                <a:schemeClr val="hlink"/>
              </a:buClr>
            </a:pPr>
            <a:endParaRPr lang="en-US" altLang="zh-CN" sz="2000" i="1">
              <a:solidFill>
                <a:srgbClr val="FFC000"/>
              </a:solidFill>
              <a:ea typeface="微软雅黑" panose="020B0503020204020204" charset="-122"/>
            </a:endParaRPr>
          </a:p>
          <a:p>
            <a:pPr eaLnBrk="1" hangingPunct="1">
              <a:buClr>
                <a:schemeClr val="hlink"/>
              </a:buClr>
            </a:pPr>
            <a:endParaRPr lang="en-US" altLang="zh-CN" sz="2000" i="1">
              <a:solidFill>
                <a:srgbClr val="FFC000"/>
              </a:solidFill>
              <a:ea typeface="微软雅黑" panose="020B0503020204020204" charset="-122"/>
            </a:endParaRPr>
          </a:p>
          <a:p>
            <a:pPr eaLnBrk="1" hangingPunct="1">
              <a:buClr>
                <a:schemeClr val="hlink"/>
              </a:buClr>
            </a:pPr>
            <a:endParaRPr lang="en-US" altLang="zh-CN" sz="2000" i="1">
              <a:solidFill>
                <a:srgbClr val="FFC000"/>
              </a:solidFill>
              <a:ea typeface="微软雅黑" panose="020B0503020204020204" charset="-122"/>
            </a:endParaRPr>
          </a:p>
          <a:p>
            <a:pPr eaLnBrk="1" hangingPunct="1">
              <a:buClr>
                <a:schemeClr val="hlink"/>
              </a:buClr>
            </a:pPr>
            <a:r>
              <a:rPr lang="zh-CN" altLang="en-US" sz="2800">
                <a:ea typeface="微软雅黑" panose="020B0503020204020204" charset="-122"/>
              </a:rPr>
              <a:t>处理顾客异议</a:t>
            </a:r>
            <a:endParaRPr lang="en-US" altLang="zh-CN" sz="2800">
              <a:ea typeface="微软雅黑" panose="020B0503020204020204" charset="-122"/>
            </a:endParaRPr>
          </a:p>
          <a:p>
            <a:pPr eaLnBrk="1" hangingPunct="1">
              <a:buClr>
                <a:schemeClr val="hlink"/>
              </a:buClr>
              <a:buNone/>
            </a:pPr>
            <a:r>
              <a:rPr lang="en-US" altLang="zh-CN" sz="2800">
                <a:ea typeface="微软雅黑" panose="020B0503020204020204" charset="-122"/>
              </a:rPr>
              <a:t>         </a:t>
            </a:r>
            <a:r>
              <a:rPr lang="zh-CN" altLang="en-US" sz="2800">
                <a:ea typeface="微软雅黑" panose="020B0503020204020204" charset="-122"/>
              </a:rPr>
              <a:t>的方法</a:t>
            </a:r>
            <a:endParaRPr lang="zh-CN" altLang="zh-CN" sz="2800">
              <a:ea typeface="微软雅黑" panose="020B0503020204020204" charset="-122"/>
            </a:endParaRPr>
          </a:p>
        </p:txBody>
      </p:sp>
      <p:grpSp>
        <p:nvGrpSpPr>
          <p:cNvPr id="2340" name="组合 2339"/>
          <p:cNvGrpSpPr/>
          <p:nvPr/>
        </p:nvGrpSpPr>
        <p:grpSpPr>
          <a:xfrm>
            <a:off x="3048000" y="1295400"/>
            <a:ext cx="6324600" cy="5181600"/>
            <a:chOff x="3950117" y="1295400"/>
            <a:chExt cx="6324600" cy="5181600"/>
          </a:xfrm>
        </p:grpSpPr>
        <p:grpSp>
          <p:nvGrpSpPr>
            <p:cNvPr id="2341" name="组合 2340"/>
            <p:cNvGrpSpPr/>
            <p:nvPr/>
          </p:nvGrpSpPr>
          <p:grpSpPr>
            <a:xfrm>
              <a:off x="3950117" y="1600200"/>
              <a:ext cx="6068119" cy="4648200"/>
              <a:chOff x="3950117" y="1524000"/>
              <a:chExt cx="6068119" cy="4648200"/>
            </a:xfrm>
          </p:grpSpPr>
          <p:sp>
            <p:nvSpPr>
              <p:cNvPr id="2342" name="左大括号 13"/>
              <p:cNvSpPr/>
              <p:nvPr/>
            </p:nvSpPr>
            <p:spPr>
              <a:xfrm rot="-10800000" flipH="1">
                <a:off x="3950117" y="1524000"/>
                <a:ext cx="152400" cy="4648200"/>
              </a:xfrm>
              <a:prstGeom prst="leftBrace">
                <a:avLst>
                  <a:gd name="adj1" fmla="val 8331"/>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343" name="TextBox 14"/>
              <p:cNvSpPr/>
              <p:nvPr/>
            </p:nvSpPr>
            <p:spPr>
              <a:xfrm>
                <a:off x="4190998" y="2209800"/>
                <a:ext cx="5268143"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以优补劣法</a:t>
                </a:r>
                <a:r>
                  <a:rPr lang="zh-CN" altLang="en-US" sz="2000" i="1">
                    <a:solidFill>
                      <a:srgbClr val="FFC000"/>
                    </a:solidFill>
                    <a:latin typeface="华文中宋" pitchFamily="2" charset="-122"/>
                    <a:ea typeface="微软雅黑" panose="020B0503020204020204" charset="-122"/>
                  </a:rPr>
                  <a:t>（例：有问题产品削价处理）</a:t>
                </a:r>
                <a:endParaRPr lang="zh-CN" altLang="en-US" sz="2000" i="1">
                  <a:solidFill>
                    <a:srgbClr val="FFC000"/>
                  </a:solidFill>
                  <a:latin typeface="华文中宋" pitchFamily="2" charset="-122"/>
                  <a:ea typeface="微软雅黑" panose="020B0503020204020204" charset="-122"/>
                </a:endParaRPr>
              </a:p>
            </p:txBody>
          </p:sp>
          <p:sp>
            <p:nvSpPr>
              <p:cNvPr id="2344" name="TextBox 15"/>
              <p:cNvSpPr/>
              <p:nvPr/>
            </p:nvSpPr>
            <p:spPr>
              <a:xfrm>
                <a:off x="4190998" y="2743200"/>
                <a:ext cx="5776651"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委婉处理法</a:t>
                </a:r>
                <a:r>
                  <a:rPr lang="zh-CN" altLang="en-US" sz="2000" i="1">
                    <a:solidFill>
                      <a:srgbClr val="FFC000"/>
                    </a:solidFill>
                    <a:latin typeface="华文中宋" pitchFamily="2" charset="-122"/>
                    <a:ea typeface="微软雅黑" panose="020B0503020204020204" charset="-122"/>
                  </a:rPr>
                  <a:t>（例：你认为这种说法确切吗？）</a:t>
                </a:r>
                <a:endParaRPr lang="zh-CN" altLang="en-US" sz="2000" i="1">
                  <a:solidFill>
                    <a:srgbClr val="FFC000"/>
                  </a:solidFill>
                  <a:latin typeface="华文中宋" pitchFamily="2" charset="-122"/>
                  <a:ea typeface="微软雅黑" panose="020B0503020204020204" charset="-122"/>
                </a:endParaRPr>
              </a:p>
            </p:txBody>
          </p:sp>
          <p:sp>
            <p:nvSpPr>
              <p:cNvPr id="2345" name="TextBox 16"/>
              <p:cNvSpPr/>
              <p:nvPr/>
            </p:nvSpPr>
            <p:spPr>
              <a:xfrm>
                <a:off x="4190998" y="3276600"/>
                <a:ext cx="1250930"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反问法</a:t>
                </a:r>
                <a:endParaRPr lang="zh-CN" altLang="en-US" sz="2800">
                  <a:latin typeface="华文中宋" pitchFamily="2" charset="-122"/>
                  <a:ea typeface="微软雅黑" panose="020B0503020204020204" charset="-122"/>
                </a:endParaRPr>
              </a:p>
            </p:txBody>
          </p:sp>
          <p:sp>
            <p:nvSpPr>
              <p:cNvPr id="2346" name="TextBox 17"/>
              <p:cNvSpPr/>
              <p:nvPr/>
            </p:nvSpPr>
            <p:spPr>
              <a:xfrm>
                <a:off x="4190998" y="3810000"/>
                <a:ext cx="1250930"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反驳法</a:t>
                </a:r>
                <a:endParaRPr lang="zh-CN" altLang="en-US" sz="2800">
                  <a:latin typeface="华文中宋" pitchFamily="2" charset="-122"/>
                  <a:ea typeface="微软雅黑" panose="020B0503020204020204" charset="-122"/>
                </a:endParaRPr>
              </a:p>
            </p:txBody>
          </p:sp>
          <p:sp>
            <p:nvSpPr>
              <p:cNvPr id="2347" name="TextBox 18"/>
              <p:cNvSpPr/>
              <p:nvPr/>
            </p:nvSpPr>
            <p:spPr>
              <a:xfrm>
                <a:off x="4191000" y="4353580"/>
                <a:ext cx="4912187"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冷处理法</a:t>
                </a:r>
                <a:r>
                  <a:rPr lang="zh-CN" altLang="en-US" sz="2000" i="1">
                    <a:solidFill>
                      <a:srgbClr val="FFC000"/>
                    </a:solidFill>
                    <a:latin typeface="华文中宋" pitchFamily="2" charset="-122"/>
                    <a:ea typeface="微软雅黑" panose="020B0503020204020204" charset="-122"/>
                  </a:rPr>
                  <a:t>（例：公司周围环境可真差）</a:t>
                </a:r>
                <a:endParaRPr lang="zh-CN" altLang="en-US" sz="2000" i="1">
                  <a:solidFill>
                    <a:srgbClr val="FFC000"/>
                  </a:solidFill>
                  <a:latin typeface="华文中宋" pitchFamily="2" charset="-122"/>
                  <a:ea typeface="微软雅黑" panose="020B0503020204020204" charset="-122"/>
                </a:endParaRPr>
              </a:p>
            </p:txBody>
          </p:sp>
          <p:sp>
            <p:nvSpPr>
              <p:cNvPr id="2348" name="TextBox 19"/>
              <p:cNvSpPr/>
              <p:nvPr/>
            </p:nvSpPr>
            <p:spPr>
              <a:xfrm>
                <a:off x="4191000" y="4886980"/>
                <a:ext cx="1962841"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合并意见法</a:t>
                </a:r>
                <a:endParaRPr lang="zh-CN" altLang="en-US" sz="2800">
                  <a:latin typeface="华文中宋" pitchFamily="2" charset="-122"/>
                  <a:ea typeface="微软雅黑" panose="020B0503020204020204" charset="-122"/>
                </a:endParaRPr>
              </a:p>
            </p:txBody>
          </p:sp>
          <p:sp>
            <p:nvSpPr>
              <p:cNvPr id="2349" name="TextBox 20"/>
              <p:cNvSpPr/>
              <p:nvPr/>
            </p:nvSpPr>
            <p:spPr>
              <a:xfrm>
                <a:off x="4191000" y="5420380"/>
                <a:ext cx="5776651"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比较优势法</a:t>
                </a:r>
                <a:r>
                  <a:rPr lang="zh-CN" altLang="en-US" sz="2000" i="1">
                    <a:solidFill>
                      <a:srgbClr val="FFC000"/>
                    </a:solidFill>
                    <a:latin typeface="华文中宋" pitchFamily="2" charset="-122"/>
                    <a:ea typeface="微软雅黑" panose="020B0503020204020204" charset="-122"/>
                  </a:rPr>
                  <a:t>（例：产品的通病没有彻底解决）</a:t>
                </a:r>
                <a:endParaRPr lang="zh-CN" altLang="en-US" sz="2000" i="1">
                  <a:solidFill>
                    <a:srgbClr val="FFC000"/>
                  </a:solidFill>
                  <a:latin typeface="华文中宋" pitchFamily="2" charset="-122"/>
                  <a:ea typeface="微软雅黑" panose="020B0503020204020204" charset="-122"/>
                </a:endParaRPr>
              </a:p>
            </p:txBody>
          </p:sp>
        </p:grpSp>
        <p:sp>
          <p:nvSpPr>
            <p:cNvPr id="2350" name="TextBox 21"/>
            <p:cNvSpPr/>
            <p:nvPr/>
          </p:nvSpPr>
          <p:spPr>
            <a:xfrm>
              <a:off x="4191000" y="1752600"/>
              <a:ext cx="5013889"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转化处理法</a:t>
              </a:r>
              <a:r>
                <a:rPr lang="zh-CN" altLang="en-US" sz="2000" i="1">
                  <a:solidFill>
                    <a:srgbClr val="FFC000"/>
                  </a:solidFill>
                  <a:latin typeface="华文中宋" pitchFamily="2" charset="-122"/>
                  <a:ea typeface="微软雅黑" panose="020B0503020204020204" charset="-122"/>
                </a:rPr>
                <a:t>（例：产品帮你节省时间）</a:t>
              </a:r>
              <a:endParaRPr lang="zh-CN" altLang="en-US" sz="2000" i="1">
                <a:solidFill>
                  <a:srgbClr val="FFC000"/>
                </a:solidFill>
                <a:latin typeface="华文中宋" pitchFamily="2" charset="-122"/>
                <a:ea typeface="微软雅黑" panose="020B0503020204020204" charset="-122"/>
              </a:endParaRPr>
            </a:p>
          </p:txBody>
        </p:sp>
        <p:sp>
          <p:nvSpPr>
            <p:cNvPr id="2351" name="TextBox 22"/>
            <p:cNvSpPr/>
            <p:nvPr/>
          </p:nvSpPr>
          <p:spPr>
            <a:xfrm>
              <a:off x="4191000" y="5953780"/>
              <a:ext cx="6030905"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价格对比法</a:t>
              </a:r>
              <a:r>
                <a:rPr lang="zh-CN" altLang="en-US" sz="2000" i="1">
                  <a:solidFill>
                    <a:srgbClr val="FFC000"/>
                  </a:solidFill>
                  <a:latin typeface="华文中宋" pitchFamily="2" charset="-122"/>
                  <a:ea typeface="微软雅黑" panose="020B0503020204020204" charset="-122"/>
                </a:rPr>
                <a:t>（例：比同类产品，我们的最便宜）</a:t>
              </a:r>
              <a:endParaRPr lang="zh-CN" altLang="en-US" sz="2000" i="1">
                <a:solidFill>
                  <a:srgbClr val="FFC000"/>
                </a:solidFill>
                <a:latin typeface="华文中宋" pitchFamily="2" charset="-122"/>
                <a:ea typeface="微软雅黑" panose="020B0503020204020204" charset="-122"/>
              </a:endParaRPr>
            </a:p>
          </p:txBody>
        </p:sp>
        <p:sp>
          <p:nvSpPr>
            <p:cNvPr id="2352" name="TextBox 23"/>
            <p:cNvSpPr/>
            <p:nvPr/>
          </p:nvSpPr>
          <p:spPr>
            <a:xfrm>
              <a:off x="4191000" y="1295400"/>
              <a:ext cx="5013889" cy="518678"/>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转折处理法</a:t>
              </a:r>
              <a:r>
                <a:rPr lang="zh-CN" altLang="en-US" sz="2000" i="1">
                  <a:solidFill>
                    <a:srgbClr val="FFC000"/>
                  </a:solidFill>
                  <a:latin typeface="华文中宋" pitchFamily="2" charset="-122"/>
                  <a:ea typeface="微软雅黑" panose="020B0503020204020204" charset="-122"/>
                </a:rPr>
                <a:t>（例：服装颜色重新流行）</a:t>
              </a:r>
              <a:endParaRPr lang="zh-CN" altLang="en-US" sz="2000" i="1">
                <a:solidFill>
                  <a:srgbClr val="FFC000"/>
                </a:solidFill>
                <a:latin typeface="华文中宋" pitchFamily="2" charset="-122"/>
                <a:ea typeface="微软雅黑" panose="020B0503020204020204" charset="-122"/>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55"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识别成交机会</a:t>
            </a:r>
            <a:endParaRPr lang="zh-CN" altLang="en-US">
              <a:solidFill>
                <a:schemeClr val="hlink"/>
              </a:solidFill>
              <a:ea typeface="微软雅黑" panose="020B0503020204020204" charset="-122"/>
            </a:endParaRPr>
          </a:p>
        </p:txBody>
      </p:sp>
      <p:sp>
        <p:nvSpPr>
          <p:cNvPr id="2356"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r>
              <a:rPr lang="zh-CN" altLang="en-US">
                <a:ea typeface="微软雅黑" panose="020B0503020204020204" charset="-122"/>
              </a:rPr>
              <a:t>购买信号的种类：</a:t>
            </a:r>
            <a:r>
              <a:rPr lang="zh-CN" altLang="en-US" sz="2400" i="1">
                <a:solidFill>
                  <a:srgbClr val="FFC000"/>
                </a:solidFill>
                <a:ea typeface="微软雅黑" panose="020B0503020204020204" charset="-122"/>
              </a:rPr>
              <a:t>表情信号、语言信号、行为信号</a:t>
            </a:r>
            <a:endParaRPr lang="en-US" altLang="zh-CN" sz="2400" i="1">
              <a:solidFill>
                <a:srgbClr val="FFC000"/>
              </a:solidFill>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buNone/>
            </a:pPr>
            <a:r>
              <a:rPr lang="zh-CN" altLang="en-US">
                <a:ea typeface="微软雅黑" panose="020B0503020204020204" charset="-122"/>
              </a:rPr>
              <a:t>购买信号</a:t>
            </a:r>
            <a:endParaRPr lang="en-US" altLang="zh-CN">
              <a:ea typeface="微软雅黑" panose="020B0503020204020204" charset="-122"/>
            </a:endParaRPr>
          </a:p>
          <a:p>
            <a:pPr eaLnBrk="1" hangingPunct="1">
              <a:buClr>
                <a:schemeClr val="hlink"/>
              </a:buClr>
              <a:buNone/>
            </a:pPr>
            <a:r>
              <a:rPr lang="zh-CN" altLang="en-US">
                <a:ea typeface="微软雅黑" panose="020B0503020204020204" charset="-122"/>
              </a:rPr>
              <a:t>表现形式</a:t>
            </a:r>
            <a:endParaRPr lang="en-US" altLang="zh-CN">
              <a:ea typeface="微软雅黑" panose="020B0503020204020204" charset="-122"/>
            </a:endParaRPr>
          </a:p>
          <a:p>
            <a:pPr eaLnBrk="1" hangingPunct="1">
              <a:buClr>
                <a:schemeClr val="hlink"/>
              </a:buClr>
            </a:pPr>
            <a:endParaRPr lang="en-US" altLang="zh-CN" i="1">
              <a:solidFill>
                <a:srgbClr val="FFC000"/>
              </a:solidFill>
              <a:ea typeface="微软雅黑" panose="020B0503020204020204" charset="-122"/>
            </a:endParaRPr>
          </a:p>
        </p:txBody>
      </p:sp>
      <p:grpSp>
        <p:nvGrpSpPr>
          <p:cNvPr id="2357" name="组合 2356"/>
          <p:cNvGrpSpPr/>
          <p:nvPr/>
        </p:nvGrpSpPr>
        <p:grpSpPr>
          <a:xfrm>
            <a:off x="2286000" y="2066925"/>
            <a:ext cx="6629400" cy="4714875"/>
            <a:chOff x="3048000" y="1295400"/>
            <a:chExt cx="6593701" cy="4714220"/>
          </a:xfrm>
        </p:grpSpPr>
        <p:grpSp>
          <p:nvGrpSpPr>
            <p:cNvPr id="2358" name="组合 2357"/>
            <p:cNvGrpSpPr/>
            <p:nvPr/>
          </p:nvGrpSpPr>
          <p:grpSpPr>
            <a:xfrm>
              <a:off x="3048000" y="1295400"/>
              <a:ext cx="6593701" cy="4495800"/>
              <a:chOff x="2882920" y="1371600"/>
              <a:chExt cx="6593701" cy="4495800"/>
            </a:xfrm>
          </p:grpSpPr>
          <p:sp>
            <p:nvSpPr>
              <p:cNvPr id="2359" name="左大括号 7"/>
              <p:cNvSpPr/>
              <p:nvPr/>
            </p:nvSpPr>
            <p:spPr>
              <a:xfrm rot="-10800000" flipH="1">
                <a:off x="2882920" y="1514455"/>
                <a:ext cx="228948" cy="4352320"/>
              </a:xfrm>
              <a:prstGeom prst="leftBrace">
                <a:avLst>
                  <a:gd name="adj1" fmla="val 9153"/>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360" name="TextBox 8"/>
              <p:cNvSpPr/>
              <p:nvPr/>
            </p:nvSpPr>
            <p:spPr>
              <a:xfrm>
                <a:off x="3187721" y="1371600"/>
                <a:ext cx="5051691" cy="518606"/>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显示认真神情，对比竞争对手</a:t>
                </a:r>
                <a:endParaRPr lang="zh-CN" altLang="en-US" sz="2800">
                  <a:latin typeface="华文中宋" pitchFamily="2" charset="-122"/>
                  <a:ea typeface="微软雅黑" panose="020B0503020204020204" charset="-122"/>
                </a:endParaRPr>
              </a:p>
            </p:txBody>
          </p:sp>
          <p:sp>
            <p:nvSpPr>
              <p:cNvPr id="2361" name="TextBox 9"/>
              <p:cNvSpPr/>
              <p:nvPr/>
            </p:nvSpPr>
            <p:spPr>
              <a:xfrm>
                <a:off x="3187721" y="1905000"/>
                <a:ext cx="3635536" cy="518606"/>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以种种理由要求降价</a:t>
                </a:r>
                <a:endParaRPr lang="zh-CN" altLang="en-US" sz="2800">
                  <a:latin typeface="华文中宋" pitchFamily="2" charset="-122"/>
                  <a:ea typeface="微软雅黑" panose="020B0503020204020204" charset="-122"/>
                </a:endParaRPr>
              </a:p>
            </p:txBody>
          </p:sp>
          <p:sp>
            <p:nvSpPr>
              <p:cNvPr id="2362" name="TextBox 10"/>
              <p:cNvSpPr/>
              <p:nvPr/>
            </p:nvSpPr>
            <p:spPr>
              <a:xfrm>
                <a:off x="3187720" y="2438400"/>
                <a:ext cx="4697652" cy="518606"/>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介绍负责人或主管给营销员</a:t>
                </a:r>
                <a:endParaRPr lang="zh-CN" altLang="en-US" sz="2800">
                  <a:latin typeface="华文中宋" pitchFamily="2" charset="-122"/>
                  <a:ea typeface="微软雅黑" panose="020B0503020204020204" charset="-122"/>
                </a:endParaRPr>
              </a:p>
            </p:txBody>
          </p:sp>
          <p:sp>
            <p:nvSpPr>
              <p:cNvPr id="2363" name="TextBox 11"/>
              <p:cNvSpPr/>
              <p:nvPr/>
            </p:nvSpPr>
            <p:spPr>
              <a:xfrm>
                <a:off x="3187721" y="2971800"/>
                <a:ext cx="5759769" cy="945694"/>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要求详细说明使用要求、注意事项</a:t>
                </a:r>
                <a:endParaRPr lang="zh-CN" altLang="en-US" sz="2800">
                  <a:latin typeface="华文中宋" pitchFamily="2" charset="-122"/>
                  <a:ea typeface="微软雅黑" panose="020B0503020204020204" charset="-122"/>
                </a:endParaRPr>
              </a:p>
              <a:p>
                <a:r>
                  <a:rPr lang="zh-CN" altLang="en-US" sz="2800">
                    <a:latin typeface="华文中宋" pitchFamily="2" charset="-122"/>
                    <a:ea typeface="微软雅黑" panose="020B0503020204020204" charset="-122"/>
                  </a:rPr>
                  <a:t>   及产品维修等售后服务</a:t>
                </a:r>
                <a:endParaRPr lang="zh-CN" altLang="en-US" sz="2800">
                  <a:latin typeface="华文中宋" pitchFamily="2" charset="-122"/>
                  <a:ea typeface="微软雅黑" panose="020B0503020204020204" charset="-122"/>
                </a:endParaRPr>
              </a:p>
            </p:txBody>
          </p:sp>
          <p:sp>
            <p:nvSpPr>
              <p:cNvPr id="2364" name="TextBox 12"/>
              <p:cNvSpPr/>
              <p:nvPr/>
            </p:nvSpPr>
            <p:spPr>
              <a:xfrm>
                <a:off x="3187720" y="3962400"/>
                <a:ext cx="6113807" cy="518606"/>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主动出示自己有关产品的情报和资料</a:t>
                </a:r>
                <a:endParaRPr lang="zh-CN" altLang="en-US" sz="2800">
                  <a:latin typeface="华文中宋" pitchFamily="2" charset="-122"/>
                  <a:ea typeface="微软雅黑" panose="020B0503020204020204" charset="-122"/>
                </a:endParaRPr>
              </a:p>
            </p:txBody>
          </p:sp>
          <p:sp>
            <p:nvSpPr>
              <p:cNvPr id="2365" name="TextBox 13"/>
              <p:cNvSpPr/>
              <p:nvPr/>
            </p:nvSpPr>
            <p:spPr>
              <a:xfrm>
                <a:off x="3187721" y="4495800"/>
                <a:ext cx="5405730" cy="518606"/>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诉说正在使用的同类产品的不满</a:t>
                </a:r>
                <a:endParaRPr lang="zh-CN" altLang="en-US" sz="2800">
                  <a:latin typeface="华文中宋" pitchFamily="2" charset="-122"/>
                  <a:ea typeface="微软雅黑" panose="020B0503020204020204" charset="-122"/>
                </a:endParaRPr>
              </a:p>
            </p:txBody>
          </p:sp>
        </p:grpSp>
        <p:sp>
          <p:nvSpPr>
            <p:cNvPr id="2366" name="TextBox 5"/>
            <p:cNvSpPr/>
            <p:nvPr/>
          </p:nvSpPr>
          <p:spPr>
            <a:xfrm>
              <a:off x="3352800" y="4953000"/>
              <a:ext cx="5759769" cy="518606"/>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接待态度明显好转，接待档次提高</a:t>
              </a:r>
              <a:endParaRPr lang="zh-CN" altLang="en-US" sz="2800">
                <a:latin typeface="华文中宋" pitchFamily="2" charset="-122"/>
                <a:ea typeface="微软雅黑" panose="020B0503020204020204" charset="-122"/>
              </a:endParaRPr>
            </a:p>
          </p:txBody>
        </p:sp>
        <p:sp>
          <p:nvSpPr>
            <p:cNvPr id="2367" name="TextBox 6"/>
            <p:cNvSpPr/>
            <p:nvPr/>
          </p:nvSpPr>
          <p:spPr>
            <a:xfrm>
              <a:off x="3352800" y="5486401"/>
              <a:ext cx="3281497" cy="518606"/>
            </a:xfrm>
            <a:prstGeom prst="rect">
              <a:avLst/>
            </a:prstGeom>
            <a:noFill/>
            <a:ln w="9525">
              <a:noFill/>
            </a:ln>
          </p:spPr>
          <p:txBody>
            <a:bodyPr wrap="none">
              <a:spAutoFit/>
            </a:bodyPr>
            <a:p>
              <a:r>
                <a:rPr lang="zh-CN" altLang="en-US" sz="1600">
                  <a:solidFill>
                    <a:srgbClr val="FFC000"/>
                  </a:solidFill>
                  <a:latin typeface="华文中宋" pitchFamily="2" charset="-122"/>
                  <a:ea typeface="微软雅黑" panose="020B0503020204020204" charset="-122"/>
                </a:rPr>
                <a:t>■ </a:t>
              </a:r>
              <a:r>
                <a:rPr lang="zh-CN" altLang="en-US" sz="2800">
                  <a:latin typeface="华文中宋" pitchFamily="2" charset="-122"/>
                  <a:ea typeface="微软雅黑" panose="020B0503020204020204" charset="-122"/>
                </a:rPr>
                <a:t>捕捉某些反常行为</a:t>
              </a:r>
              <a:endParaRPr lang="zh-CN" altLang="en-US" sz="2800">
                <a:latin typeface="华文中宋" pitchFamily="2" charset="-122"/>
                <a:ea typeface="微软雅黑" panose="020B0503020204020204" charset="-122"/>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70"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创造成交机会</a:t>
            </a:r>
            <a:endParaRPr lang="zh-CN" altLang="en-US">
              <a:solidFill>
                <a:schemeClr val="hlink"/>
              </a:solidFill>
              <a:ea typeface="微软雅黑" panose="020B0503020204020204" charset="-122"/>
            </a:endParaRPr>
          </a:p>
        </p:txBody>
      </p:sp>
      <p:sp>
        <p:nvSpPr>
          <p:cNvPr id="2371" name="Rectangle 3"/>
          <p:cNvSpPr/>
          <p:nvPr>
            <p:ph type="body" idx="4294967295"/>
          </p:nvPr>
        </p:nvSpPr>
        <p:spPr>
          <a:xfrm>
            <a:off x="457200" y="1371600"/>
            <a:ext cx="8229600" cy="5257800"/>
          </a:xfrm>
        </p:spPr>
        <p:txBody>
          <a:bodyPr wrap="square" lIns="91440" tIns="45720" rIns="91440" bIns="45720" anchor="t"/>
          <a:p>
            <a:pPr eaLnBrk="1" hangingPunct="1">
              <a:buClr>
                <a:schemeClr val="hlink"/>
              </a:buClr>
            </a:pP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成交环境</a:t>
            </a:r>
            <a:endParaRPr lang="en-US" altLang="zh-CN">
              <a:ea typeface="微软雅黑" panose="020B0503020204020204" charset="-122"/>
            </a:endParaRPr>
          </a:p>
          <a:p>
            <a:pPr eaLnBrk="1" hangingPunct="1">
              <a:buClr>
                <a:schemeClr val="hlink"/>
              </a:buClr>
              <a:buNone/>
            </a:pPr>
            <a:r>
              <a:rPr lang="en-US" altLang="zh-CN">
                <a:ea typeface="微软雅黑" panose="020B0503020204020204" charset="-122"/>
              </a:rPr>
              <a:t>      </a:t>
            </a:r>
            <a:r>
              <a:rPr lang="zh-CN" altLang="en-US">
                <a:ea typeface="微软雅黑" panose="020B0503020204020204" charset="-122"/>
              </a:rPr>
              <a:t>的要求</a:t>
            </a:r>
            <a:endParaRPr lang="en-US" altLang="zh-CN">
              <a:ea typeface="微软雅黑" panose="020B0503020204020204" charset="-122"/>
            </a:endParaRPr>
          </a:p>
          <a:p>
            <a:pPr eaLnBrk="1" hangingPunct="1">
              <a:buClr>
                <a:schemeClr val="hlink"/>
              </a:buClr>
              <a:buNone/>
            </a:pPr>
            <a:endParaRPr lang="en-US" altLang="zh-CN">
              <a:ea typeface="微软雅黑" panose="020B0503020204020204" charset="-122"/>
            </a:endParaRPr>
          </a:p>
          <a:p>
            <a:pPr eaLnBrk="1" hangingPunct="1">
              <a:buClr>
                <a:schemeClr val="hlink"/>
              </a:buClr>
              <a:buNone/>
            </a:pPr>
            <a:endParaRPr lang="en-US" altLang="zh-CN">
              <a:ea typeface="微软雅黑" panose="020B0503020204020204" charset="-122"/>
            </a:endParaRPr>
          </a:p>
          <a:p>
            <a:pPr eaLnBrk="1" hangingPunct="1">
              <a:buClr>
                <a:schemeClr val="hlink"/>
              </a:buClr>
              <a:buNone/>
            </a:pP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营销员应克服</a:t>
            </a:r>
            <a:endParaRPr lang="en-US" altLang="zh-CN">
              <a:ea typeface="微软雅黑" panose="020B0503020204020204" charset="-122"/>
            </a:endParaRPr>
          </a:p>
          <a:p>
            <a:pPr eaLnBrk="1" hangingPunct="1">
              <a:buClr>
                <a:schemeClr val="hlink"/>
              </a:buClr>
              <a:buNone/>
            </a:pPr>
            <a:r>
              <a:rPr lang="en-US" altLang="zh-CN">
                <a:ea typeface="微软雅黑" panose="020B0503020204020204" charset="-122"/>
              </a:rPr>
              <a:t>     </a:t>
            </a:r>
            <a:r>
              <a:rPr lang="zh-CN" altLang="en-US">
                <a:ea typeface="微软雅黑" panose="020B0503020204020204" charset="-122"/>
              </a:rPr>
              <a:t>的心理障碍</a:t>
            </a:r>
            <a:endParaRPr lang="zh-CN" altLang="zh-CN">
              <a:ea typeface="微软雅黑" panose="020B0503020204020204" charset="-122"/>
            </a:endParaRPr>
          </a:p>
        </p:txBody>
      </p:sp>
      <p:grpSp>
        <p:nvGrpSpPr>
          <p:cNvPr id="2372" name="组合 2371"/>
          <p:cNvGrpSpPr/>
          <p:nvPr/>
        </p:nvGrpSpPr>
        <p:grpSpPr>
          <a:xfrm>
            <a:off x="2743200" y="1371600"/>
            <a:ext cx="4799013" cy="2043113"/>
            <a:chOff x="3886200" y="2362200"/>
            <a:chExt cx="4797605" cy="2042755"/>
          </a:xfrm>
        </p:grpSpPr>
        <p:sp>
          <p:nvSpPr>
            <p:cNvPr id="2373" name="左大括号 4"/>
            <p:cNvSpPr/>
            <p:nvPr/>
          </p:nvSpPr>
          <p:spPr>
            <a:xfrm rot="-10800000" flipH="1">
              <a:off x="3886200" y="2514600"/>
              <a:ext cx="152375" cy="1676400"/>
            </a:xfrm>
            <a:prstGeom prst="leftBrace">
              <a:avLst>
                <a:gd name="adj1" fmla="val 8353"/>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374" name="TextBox 30"/>
            <p:cNvSpPr/>
            <p:nvPr/>
          </p:nvSpPr>
          <p:spPr>
            <a:xfrm>
              <a:off x="4190998" y="2362200"/>
              <a:ext cx="3385670" cy="518587"/>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成交环境应</a:t>
              </a:r>
              <a:r>
                <a:rPr lang="zh-CN" altLang="en-US" sz="2800">
                  <a:solidFill>
                    <a:srgbClr val="FFC000"/>
                  </a:solidFill>
                  <a:latin typeface="华文中宋" pitchFamily="2" charset="-122"/>
                  <a:ea typeface="微软雅黑" panose="020B0503020204020204" charset="-122"/>
                </a:rPr>
                <a:t>安静舒适</a:t>
              </a:r>
              <a:endParaRPr lang="zh-CN" altLang="en-US" sz="2800">
                <a:solidFill>
                  <a:srgbClr val="FFC000"/>
                </a:solidFill>
                <a:latin typeface="华文中宋" pitchFamily="2" charset="-122"/>
                <a:ea typeface="微软雅黑" panose="020B0503020204020204" charset="-122"/>
              </a:endParaRPr>
            </a:p>
          </p:txBody>
        </p:sp>
        <p:sp>
          <p:nvSpPr>
            <p:cNvPr id="2375" name="TextBox 31"/>
            <p:cNvSpPr/>
            <p:nvPr/>
          </p:nvSpPr>
          <p:spPr>
            <a:xfrm>
              <a:off x="4190998" y="3119735"/>
              <a:ext cx="4453224" cy="518587"/>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成交环境要能</a:t>
              </a:r>
              <a:r>
                <a:rPr lang="zh-CN" altLang="en-US" sz="2800">
                  <a:solidFill>
                    <a:srgbClr val="FFC000"/>
                  </a:solidFill>
                  <a:latin typeface="华文中宋" pitchFamily="2" charset="-122"/>
                  <a:ea typeface="微软雅黑" panose="020B0503020204020204" charset="-122"/>
                </a:rPr>
                <a:t>保证单独洽谈</a:t>
              </a:r>
              <a:endParaRPr lang="zh-CN" altLang="en-US" sz="2800">
                <a:solidFill>
                  <a:srgbClr val="FFC000"/>
                </a:solidFill>
                <a:latin typeface="华文中宋" pitchFamily="2" charset="-122"/>
                <a:ea typeface="微软雅黑" panose="020B0503020204020204" charset="-122"/>
              </a:endParaRPr>
            </a:p>
          </p:txBody>
        </p:sp>
        <p:sp>
          <p:nvSpPr>
            <p:cNvPr id="2376" name="TextBox 32"/>
            <p:cNvSpPr/>
            <p:nvPr/>
          </p:nvSpPr>
          <p:spPr>
            <a:xfrm>
              <a:off x="4190998" y="3881736"/>
              <a:ext cx="3741521" cy="518587"/>
            </a:xfrm>
            <a:prstGeom prst="rect">
              <a:avLst/>
            </a:prstGeom>
            <a:noFill/>
            <a:ln w="9525">
              <a:noFill/>
            </a:ln>
          </p:spPr>
          <p:txBody>
            <a:bodyPr wrap="none">
              <a:spAutoFit/>
            </a:bodyPr>
            <a:p>
              <a:r>
                <a:rPr lang="zh-CN" altLang="en-US" sz="2800">
                  <a:latin typeface="华文中宋" pitchFamily="2" charset="-122"/>
                  <a:ea typeface="微软雅黑" panose="020B0503020204020204" charset="-122"/>
                </a:rPr>
                <a:t>要注意</a:t>
              </a:r>
              <a:r>
                <a:rPr lang="zh-CN" altLang="en-US" sz="2800">
                  <a:solidFill>
                    <a:srgbClr val="FFC000"/>
                  </a:solidFill>
                  <a:latin typeface="华文中宋" pitchFamily="2" charset="-122"/>
                  <a:ea typeface="微软雅黑" panose="020B0503020204020204" charset="-122"/>
                </a:rPr>
                <a:t>迎合顾客的心理</a:t>
              </a:r>
              <a:endParaRPr lang="zh-CN" altLang="en-US" sz="2800">
                <a:solidFill>
                  <a:srgbClr val="FFC000"/>
                </a:solidFill>
                <a:latin typeface="华文中宋" pitchFamily="2" charset="-122"/>
                <a:ea typeface="微软雅黑" panose="020B0503020204020204" charset="-122"/>
              </a:endParaRPr>
            </a:p>
          </p:txBody>
        </p:sp>
      </p:grpSp>
      <p:grpSp>
        <p:nvGrpSpPr>
          <p:cNvPr id="2377" name="组合 2376"/>
          <p:cNvGrpSpPr/>
          <p:nvPr/>
        </p:nvGrpSpPr>
        <p:grpSpPr>
          <a:xfrm>
            <a:off x="3429000" y="4343400"/>
            <a:ext cx="4438650" cy="2043113"/>
            <a:chOff x="3886200" y="2362200"/>
            <a:chExt cx="4438591" cy="2042755"/>
          </a:xfrm>
        </p:grpSpPr>
        <p:sp>
          <p:nvSpPr>
            <p:cNvPr id="2378" name="左大括号 14"/>
            <p:cNvSpPr/>
            <p:nvPr/>
          </p:nvSpPr>
          <p:spPr>
            <a:xfrm rot="-10800000" flipH="1">
              <a:off x="3886200" y="2514600"/>
              <a:ext cx="152375" cy="1676400"/>
            </a:xfrm>
            <a:prstGeom prst="leftBrace">
              <a:avLst>
                <a:gd name="adj1" fmla="val 8353"/>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379" name="TextBox 30"/>
            <p:cNvSpPr/>
            <p:nvPr/>
          </p:nvSpPr>
          <p:spPr>
            <a:xfrm>
              <a:off x="4190998" y="2362200"/>
              <a:ext cx="3386618" cy="518587"/>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担心失败</a:t>
              </a:r>
              <a:r>
                <a:rPr lang="zh-CN" altLang="en-US" sz="2800">
                  <a:latin typeface="华文中宋" pitchFamily="2" charset="-122"/>
                  <a:ea typeface="微软雅黑" panose="020B0503020204020204" charset="-122"/>
                </a:rPr>
                <a:t>的心理障碍</a:t>
              </a:r>
              <a:endParaRPr lang="zh-CN" altLang="en-US" sz="2800">
                <a:latin typeface="华文中宋" pitchFamily="2" charset="-122"/>
                <a:ea typeface="微软雅黑" panose="020B0503020204020204" charset="-122"/>
              </a:endParaRPr>
            </a:p>
          </p:txBody>
        </p:sp>
        <p:sp>
          <p:nvSpPr>
            <p:cNvPr id="2380" name="TextBox 31"/>
            <p:cNvSpPr/>
            <p:nvPr/>
          </p:nvSpPr>
          <p:spPr>
            <a:xfrm>
              <a:off x="4190998" y="3119735"/>
              <a:ext cx="3386618" cy="518587"/>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职业自卑</a:t>
              </a:r>
              <a:r>
                <a:rPr lang="zh-CN" altLang="en-US" sz="2800">
                  <a:latin typeface="华文中宋" pitchFamily="2" charset="-122"/>
                  <a:ea typeface="微软雅黑" panose="020B0503020204020204" charset="-122"/>
                </a:rPr>
                <a:t>的心理障碍</a:t>
              </a:r>
              <a:endParaRPr lang="zh-CN" altLang="en-US" sz="2800">
                <a:latin typeface="华文中宋" pitchFamily="2" charset="-122"/>
                <a:ea typeface="微软雅黑" panose="020B0503020204020204" charset="-122"/>
              </a:endParaRPr>
            </a:p>
          </p:txBody>
        </p:sp>
        <p:sp>
          <p:nvSpPr>
            <p:cNvPr id="2381" name="TextBox 32"/>
            <p:cNvSpPr/>
            <p:nvPr/>
          </p:nvSpPr>
          <p:spPr>
            <a:xfrm>
              <a:off x="4190998" y="3881736"/>
              <a:ext cx="4098520" cy="518587"/>
            </a:xfrm>
            <a:prstGeom prst="rect">
              <a:avLst/>
            </a:prstGeom>
            <a:noFill/>
            <a:ln w="9525">
              <a:noFill/>
            </a:ln>
          </p:spPr>
          <p:txBody>
            <a:bodyPr wrap="none">
              <a:spAutoFit/>
            </a:bodyPr>
            <a:p>
              <a:r>
                <a:rPr lang="zh-CN" altLang="en-US" sz="2800">
                  <a:solidFill>
                    <a:srgbClr val="FFC000"/>
                  </a:solidFill>
                  <a:latin typeface="华文中宋" pitchFamily="2" charset="-122"/>
                  <a:ea typeface="微软雅黑" panose="020B0503020204020204" charset="-122"/>
                </a:rPr>
                <a:t>成交期望过高</a:t>
              </a:r>
              <a:r>
                <a:rPr lang="zh-CN" altLang="en-US" sz="2800">
                  <a:latin typeface="华文中宋" pitchFamily="2" charset="-122"/>
                  <a:ea typeface="微软雅黑" panose="020B0503020204020204" charset="-122"/>
                </a:rPr>
                <a:t>的心理障碍</a:t>
              </a:r>
              <a:endParaRPr lang="zh-CN" altLang="en-US" sz="2800">
                <a:latin typeface="华文中宋" pitchFamily="2" charset="-122"/>
                <a:ea typeface="微软雅黑" panose="020B0503020204020204" charset="-122"/>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84"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建议成交</a:t>
            </a:r>
            <a:endParaRPr lang="zh-CN" altLang="en-US">
              <a:solidFill>
                <a:schemeClr val="hlink"/>
              </a:solidFill>
              <a:ea typeface="微软雅黑" panose="020B0503020204020204" charset="-122"/>
            </a:endParaRPr>
          </a:p>
        </p:txBody>
      </p:sp>
      <p:sp>
        <p:nvSpPr>
          <p:cNvPr id="2385" name="Rectangle 3"/>
          <p:cNvSpPr/>
          <p:nvPr>
            <p:ph type="body" idx="4294967295"/>
          </p:nvPr>
        </p:nvSpPr>
        <p:spPr>
          <a:xfrm>
            <a:off x="457200" y="1371600"/>
            <a:ext cx="2971800" cy="5257800"/>
          </a:xfrm>
        </p:spPr>
        <p:txBody>
          <a:bodyPr wrap="square" lIns="91440" tIns="45720" rIns="91440" bIns="45720" anchor="t"/>
          <a:p>
            <a:pPr eaLnBrk="1" hangingPunct="1">
              <a:buClr>
                <a:schemeClr val="hlink"/>
              </a:buClr>
            </a:pPr>
            <a:r>
              <a:rPr lang="zh-CN" altLang="en-US">
                <a:ea typeface="微软雅黑" panose="020B0503020204020204" charset="-122"/>
              </a:rPr>
              <a:t>请求成交法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局部成交法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假定成交法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选择成交法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限期成交法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从众成交法</a:t>
            </a:r>
            <a:endParaRPr lang="en-US" altLang="zh-CN">
              <a:ea typeface="微软雅黑" panose="020B0503020204020204" charset="-122"/>
            </a:endParaRPr>
          </a:p>
        </p:txBody>
      </p:sp>
      <p:sp>
        <p:nvSpPr>
          <p:cNvPr id="2386" name="Rectangle 3"/>
          <p:cNvSpPr/>
          <p:nvPr/>
        </p:nvSpPr>
        <p:spPr>
          <a:xfrm>
            <a:off x="3810000" y="1371600"/>
            <a:ext cx="2971800" cy="5257800"/>
          </a:xfrm>
          <a:prstGeom prst="rect">
            <a:avLst/>
          </a:prstGeom>
          <a:noFill/>
          <a:ln w="9525">
            <a:noFill/>
          </a:ln>
        </p:spPr>
        <p:txBody>
          <a:bodyPr/>
          <a:p>
            <a:pPr marL="342900" indent="-342900">
              <a:spcBef>
                <a:spcPct val="20000"/>
              </a:spcBef>
              <a:buClr>
                <a:schemeClr val="hlink"/>
              </a:buClr>
              <a:buSzPct val="70000"/>
              <a:buFont typeface="Wingdings" panose="05000000000000000000" pitchFamily="2" charset="2"/>
              <a:buChar char="n"/>
            </a:pPr>
            <a:r>
              <a:rPr lang="zh-CN" altLang="en-US" sz="3200">
                <a:ea typeface="微软雅黑" panose="020B0503020204020204" charset="-122"/>
              </a:rPr>
              <a:t>保证成交法</a:t>
            </a:r>
            <a:endParaRPr lang="zh-CN" altLang="en-US" sz="3200">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a typeface="微软雅黑" panose="020B0503020204020204" charset="-122"/>
              </a:rPr>
              <a:t>优惠成交法</a:t>
            </a:r>
            <a:endParaRPr lang="zh-CN" altLang="en-US" sz="3200">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a typeface="微软雅黑" panose="020B0503020204020204" charset="-122"/>
              </a:rPr>
              <a:t>最后成交法</a:t>
            </a:r>
            <a:endParaRPr lang="zh-CN" altLang="en-US" sz="3200">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a typeface="微软雅黑" panose="020B0503020204020204" charset="-122"/>
              </a:rPr>
              <a:t>激将成交法</a:t>
            </a:r>
            <a:endParaRPr lang="zh-CN" altLang="en-US" sz="3200">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a typeface="微软雅黑" panose="020B0503020204020204" charset="-122"/>
              </a:rPr>
              <a:t>让步成交法</a:t>
            </a:r>
            <a:endParaRPr lang="zh-CN" altLang="en-US" sz="3200">
              <a:ea typeface="微软雅黑" panose="020B0503020204020204" charset="-122"/>
            </a:endParaRPr>
          </a:p>
          <a:p>
            <a:pPr marL="342900" indent="-342900">
              <a:spcBef>
                <a:spcPct val="20000"/>
              </a:spcBef>
              <a:buClr>
                <a:schemeClr val="hlink"/>
              </a:buClr>
              <a:buSzPct val="70000"/>
              <a:buFont typeface="Wingdings" panose="05000000000000000000" pitchFamily="2" charset="2"/>
              <a:buChar char="n"/>
            </a:pPr>
            <a:r>
              <a:rPr lang="zh-CN" altLang="en-US" sz="3200">
                <a:ea typeface="微软雅黑" panose="020B0503020204020204" charset="-122"/>
              </a:rPr>
              <a:t>饥饿成交法</a:t>
            </a:r>
            <a:endParaRPr lang="zh-CN" altLang="en-US" sz="3200">
              <a:ea typeface="微软雅黑" panose="020B0503020204020204"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89"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建议成交</a:t>
            </a:r>
            <a:endParaRPr lang="zh-CN" altLang="en-US">
              <a:solidFill>
                <a:schemeClr val="hlink"/>
              </a:solidFill>
              <a:ea typeface="微软雅黑" panose="020B0503020204020204" charset="-122"/>
            </a:endParaRPr>
          </a:p>
        </p:txBody>
      </p:sp>
      <p:sp>
        <p:nvSpPr>
          <p:cNvPr id="2390" name="Rectangle 3"/>
          <p:cNvSpPr/>
          <p:nvPr>
            <p:ph type="body" idx="4294967295"/>
          </p:nvPr>
        </p:nvSpPr>
        <p:spPr>
          <a:xfrm>
            <a:off x="457200" y="1219200"/>
            <a:ext cx="8153400" cy="5410200"/>
          </a:xfrm>
        </p:spPr>
        <p:txBody>
          <a:bodyPr wrap="square" lIns="91440" tIns="45720" rIns="91440" bIns="45720" anchor="t"/>
          <a:p>
            <a:pPr eaLnBrk="1" hangingPunct="1">
              <a:buClr>
                <a:schemeClr val="hlink"/>
              </a:buClr>
            </a:pPr>
            <a:r>
              <a:rPr lang="zh-CN" altLang="en-US">
                <a:ea typeface="微软雅黑" panose="020B0503020204020204" charset="-122"/>
              </a:rPr>
              <a:t>请求成交法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i="1">
                <a:solidFill>
                  <a:srgbClr val="FFC000"/>
                </a:solidFill>
                <a:ea typeface="微软雅黑" panose="020B0503020204020204" charset="-122"/>
              </a:rPr>
              <a:t>既然没有什么问题，我看我们现在就把合同订了吧</a:t>
            </a:r>
            <a:r>
              <a:rPr lang="zh-CN" altLang="en-US" sz="2400">
                <a:ea typeface="微软雅黑" panose="020B0503020204020204" charset="-122"/>
              </a:rPr>
              <a:t>。</a:t>
            </a:r>
            <a:endParaRPr lang="en-US" altLang="zh-CN" sz="2400">
              <a:ea typeface="微软雅黑" panose="020B0503020204020204" charset="-122"/>
            </a:endParaRPr>
          </a:p>
          <a:p>
            <a:pPr eaLnBrk="1" hangingPunct="1">
              <a:buClr>
                <a:schemeClr val="hlink"/>
              </a:buClr>
            </a:pPr>
            <a:r>
              <a:rPr lang="zh-CN" altLang="en-US">
                <a:ea typeface="微软雅黑" panose="020B0503020204020204" charset="-122"/>
              </a:rPr>
              <a:t>局部成交法</a:t>
            </a:r>
            <a:endParaRPr lang="en-US" altLang="zh-CN">
              <a:ea typeface="微软雅黑" panose="020B0503020204020204" charset="-122"/>
            </a:endParaRPr>
          </a:p>
          <a:p>
            <a:pPr eaLnBrk="1" hangingPunct="1">
              <a:buClr>
                <a:schemeClr val="hlink"/>
              </a:buClr>
            </a:pPr>
            <a:r>
              <a:rPr lang="zh-CN" altLang="en-US">
                <a:ea typeface="微软雅黑" panose="020B0503020204020204" charset="-122"/>
              </a:rPr>
              <a:t>假定成交法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i="1">
                <a:solidFill>
                  <a:srgbClr val="FFC000"/>
                </a:solidFill>
                <a:ea typeface="微软雅黑" panose="020B0503020204020204" charset="-122"/>
              </a:rPr>
              <a:t>杨先生，现在你只要花几分钟工夫就可以将换取牌照与过户的手续办妥，再有半个钟头，你就可以把这部新车开走了。如果你现在要去办公事，那么就把这一切交给我们吧，我们一定可以在最短的时期内把它办好</a:t>
            </a:r>
            <a:r>
              <a:rPr lang="zh-CN" altLang="en-US" sz="2400">
                <a:ea typeface="微软雅黑" panose="020B0503020204020204" charset="-122"/>
              </a:rPr>
              <a:t>。</a:t>
            </a:r>
            <a:endParaRPr lang="en-US" altLang="zh-CN" sz="2400">
              <a:ea typeface="微软雅黑" panose="020B0503020204020204" charset="-122"/>
            </a:endParaRPr>
          </a:p>
          <a:p>
            <a:pPr eaLnBrk="1" hangingPunct="1">
              <a:buClr>
                <a:schemeClr val="hlink"/>
              </a:buClr>
            </a:pPr>
            <a:r>
              <a:rPr lang="zh-CN" altLang="en-US">
                <a:ea typeface="微软雅黑" panose="020B0503020204020204" charset="-122"/>
              </a:rPr>
              <a:t>选择成交法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i="1">
                <a:solidFill>
                  <a:srgbClr val="FFC000"/>
                </a:solidFill>
                <a:ea typeface="微软雅黑" panose="020B0503020204020204" charset="-122"/>
              </a:rPr>
              <a:t>怎么样？买一件吧。要黑色的、蓝色的、红色的，还是白色的</a:t>
            </a:r>
            <a:r>
              <a:rPr lang="zh-CN" altLang="en-US" sz="2400">
                <a:ea typeface="微软雅黑" panose="020B0503020204020204" charset="-122"/>
              </a:rPr>
              <a:t>？</a:t>
            </a:r>
            <a:endParaRPr lang="en-US" altLang="zh-CN" sz="2400">
              <a:ea typeface="微软雅黑" panose="020B0503020204020204"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93"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建议成交</a:t>
            </a:r>
            <a:endParaRPr lang="zh-CN" altLang="en-US">
              <a:solidFill>
                <a:schemeClr val="hlink"/>
              </a:solidFill>
              <a:ea typeface="微软雅黑" panose="020B0503020204020204" charset="-122"/>
            </a:endParaRPr>
          </a:p>
        </p:txBody>
      </p:sp>
      <p:sp>
        <p:nvSpPr>
          <p:cNvPr id="2394" name="Rectangle 3"/>
          <p:cNvSpPr/>
          <p:nvPr>
            <p:ph type="body" idx="4294967295"/>
          </p:nvPr>
        </p:nvSpPr>
        <p:spPr>
          <a:xfrm>
            <a:off x="457200" y="1219200"/>
            <a:ext cx="8153400" cy="5410200"/>
          </a:xfrm>
        </p:spPr>
        <p:txBody>
          <a:bodyPr wrap="square" lIns="91440" tIns="45720" rIns="91440" bIns="45720" anchor="t"/>
          <a:p>
            <a:pPr eaLnBrk="1" hangingPunct="1">
              <a:buClr>
                <a:schemeClr val="hlink"/>
              </a:buClr>
            </a:pPr>
            <a:r>
              <a:rPr lang="zh-CN" altLang="en-US">
                <a:ea typeface="微软雅黑" panose="020B0503020204020204" charset="-122"/>
              </a:rPr>
              <a:t>限期成交法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b="1">
                <a:solidFill>
                  <a:srgbClr val="FF0000"/>
                </a:solidFill>
                <a:ea typeface="微软雅黑" panose="020B0503020204020204" charset="-122"/>
              </a:rPr>
              <a:t>存货有限，欲购从速、三周年店庆，降价三天。</a:t>
            </a:r>
            <a:endParaRPr lang="en-US" altLang="zh-CN" b="1">
              <a:solidFill>
                <a:srgbClr val="FF0000"/>
              </a:solidFill>
              <a:ea typeface="微软雅黑" panose="020B0503020204020204" charset="-122"/>
            </a:endParaRPr>
          </a:p>
          <a:p>
            <a:pPr eaLnBrk="1" hangingPunct="1">
              <a:buClr>
                <a:schemeClr val="hlink"/>
              </a:buClr>
            </a:pPr>
            <a:r>
              <a:rPr lang="zh-CN" altLang="en-US">
                <a:ea typeface="微软雅黑" panose="020B0503020204020204" charset="-122"/>
              </a:rPr>
              <a:t>从众成交法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b="1">
                <a:solidFill>
                  <a:srgbClr val="FF0000"/>
                </a:solidFill>
                <a:ea typeface="微软雅黑" panose="020B0503020204020204" charset="-122"/>
              </a:rPr>
              <a:t>比如，您看这件衣服式样新颖美观，是今年最流行的款式，颜色也合适，您穿上一定很漂亮，我们昨天刚进了</a:t>
            </a:r>
            <a:r>
              <a:rPr lang="en-US" altLang="zh-CN" sz="2400" b="1">
                <a:solidFill>
                  <a:srgbClr val="FF0000"/>
                </a:solidFill>
                <a:ea typeface="微软雅黑" panose="020B0503020204020204" charset="-122"/>
              </a:rPr>
              <a:t>4</a:t>
            </a:r>
            <a:r>
              <a:rPr lang="zh-CN" altLang="en-US" sz="2400" b="1">
                <a:solidFill>
                  <a:srgbClr val="FF0000"/>
                </a:solidFill>
                <a:ea typeface="微软雅黑" panose="020B0503020204020204" charset="-122"/>
              </a:rPr>
              <a:t>套，今天就只剩两套了。</a:t>
            </a:r>
            <a:endParaRPr lang="en-US" altLang="zh-CN" sz="2400" b="1">
              <a:solidFill>
                <a:srgbClr val="FF0000"/>
              </a:solidFill>
              <a:ea typeface="微软雅黑" panose="020B0503020204020204" charset="-122"/>
            </a:endParaRPr>
          </a:p>
          <a:p>
            <a:pPr eaLnBrk="1" hangingPunct="1">
              <a:buClr>
                <a:schemeClr val="hlink"/>
              </a:buClr>
            </a:pPr>
            <a:r>
              <a:rPr lang="zh-CN" altLang="en-US">
                <a:ea typeface="微软雅黑" panose="020B0503020204020204" charset="-122"/>
              </a:rPr>
              <a:t>保证成交法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b="1">
                <a:solidFill>
                  <a:srgbClr val="FF0000"/>
                </a:solidFill>
                <a:ea typeface="微软雅黑" panose="020B0503020204020204" charset="-122"/>
              </a:rPr>
              <a:t>你放心，我这儿绝对是全市最低价，如果你发现别家的货比我的货便宜，我可以立即给你退货？</a:t>
            </a:r>
            <a:endParaRPr lang="en-US" altLang="zh-CN" sz="2400" b="1">
              <a:solidFill>
                <a:srgbClr val="FF0000"/>
              </a:solidFill>
              <a:ea typeface="微软雅黑" panose="020B0503020204020204" charset="-122"/>
            </a:endParaRPr>
          </a:p>
          <a:p>
            <a:pPr eaLnBrk="1" hangingPunct="1">
              <a:buClr>
                <a:schemeClr val="hlink"/>
              </a:buClr>
            </a:pPr>
            <a:r>
              <a:rPr lang="zh-CN" altLang="en-US">
                <a:ea typeface="微软雅黑" panose="020B0503020204020204" charset="-122"/>
              </a:rPr>
              <a:t>优惠成交法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b="1">
                <a:solidFill>
                  <a:srgbClr val="FF0000"/>
                </a:solidFill>
                <a:ea typeface="微软雅黑" panose="020B0503020204020204" charset="-122"/>
              </a:rPr>
              <a:t>先生，如果你现在就签字并采购我的产品，我可以给你特别优待，再降价</a:t>
            </a:r>
            <a:r>
              <a:rPr lang="en-US" altLang="zh-CN" sz="2400" b="1">
                <a:solidFill>
                  <a:srgbClr val="FF0000"/>
                </a:solidFill>
                <a:ea typeface="微软雅黑" panose="020B0503020204020204" charset="-122"/>
              </a:rPr>
              <a:t>3%</a:t>
            </a:r>
            <a:r>
              <a:rPr lang="zh-CN" altLang="en-US" sz="2400" b="1">
                <a:solidFill>
                  <a:srgbClr val="FF0000"/>
                </a:solidFill>
                <a:ea typeface="微软雅黑" panose="020B0503020204020204" charset="-122"/>
              </a:rPr>
              <a:t>？买一赠一、送货上门等</a:t>
            </a:r>
            <a:endParaRPr lang="en-US" altLang="zh-CN" sz="2400" b="1">
              <a:solidFill>
                <a:srgbClr val="FF0000"/>
              </a:solidFill>
              <a:ea typeface="微软雅黑" panose="020B0503020204020204" charset="-122"/>
            </a:endParaRPr>
          </a:p>
          <a:p>
            <a:pPr lvl="1" eaLnBrk="1" hangingPunct="1">
              <a:buClr>
                <a:schemeClr val="accent2"/>
              </a:buClr>
              <a:buNone/>
            </a:pPr>
            <a:endParaRPr lang="en-US" altLang="zh-CN" sz="2400">
              <a:ea typeface="微软雅黑" panose="020B0503020204020204"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397"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建议成交</a:t>
            </a:r>
            <a:endParaRPr lang="zh-CN" altLang="en-US">
              <a:solidFill>
                <a:schemeClr val="hlink"/>
              </a:solidFill>
              <a:ea typeface="微软雅黑" panose="020B0503020204020204" charset="-122"/>
            </a:endParaRPr>
          </a:p>
        </p:txBody>
      </p:sp>
      <p:sp>
        <p:nvSpPr>
          <p:cNvPr id="2398" name="Rectangle 3"/>
          <p:cNvSpPr/>
          <p:nvPr>
            <p:ph type="body" idx="4294967295"/>
          </p:nvPr>
        </p:nvSpPr>
        <p:spPr>
          <a:xfrm>
            <a:off x="457200" y="1219200"/>
            <a:ext cx="8153400" cy="5410200"/>
          </a:xfrm>
        </p:spPr>
        <p:txBody>
          <a:bodyPr wrap="square" lIns="91440" tIns="45720" rIns="91440" bIns="45720" anchor="t"/>
          <a:p>
            <a:pPr eaLnBrk="1" hangingPunct="1">
              <a:buClr>
                <a:schemeClr val="hlink"/>
              </a:buClr>
            </a:pPr>
            <a:r>
              <a:rPr lang="zh-CN" altLang="en-US">
                <a:ea typeface="微软雅黑" panose="020B0503020204020204" charset="-122"/>
              </a:rPr>
              <a:t>最后成交法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b="1">
                <a:solidFill>
                  <a:srgbClr val="FF0000"/>
                </a:solidFill>
                <a:latin typeface="黑体" panose="02010609060101010101" pitchFamily="2" charset="-122"/>
                <a:ea typeface="微软雅黑" panose="020B0503020204020204" charset="-122"/>
              </a:rPr>
              <a:t>再来晚点就没了，只剩下这些了。</a:t>
            </a:r>
            <a:endParaRPr lang="en-US" altLang="zh-CN" sz="2400" b="1">
              <a:solidFill>
                <a:srgbClr val="FF0000"/>
              </a:solidFill>
              <a:latin typeface="黑体" panose="02010609060101010101" pitchFamily="2" charset="-122"/>
              <a:ea typeface="微软雅黑" panose="020B0503020204020204" charset="-122"/>
            </a:endParaRPr>
          </a:p>
          <a:p>
            <a:pPr lvl="1" eaLnBrk="1" hangingPunct="1">
              <a:buClr>
                <a:schemeClr val="accent2"/>
              </a:buClr>
              <a:buNone/>
            </a:pPr>
            <a:r>
              <a:rPr lang="zh-CN" altLang="en-US" sz="2400" b="1">
                <a:solidFill>
                  <a:srgbClr val="FF0000"/>
                </a:solidFill>
                <a:latin typeface="黑体" panose="02010609060101010101" pitchFamily="2" charset="-122"/>
                <a:ea typeface="微软雅黑" panose="020B0503020204020204" charset="-122"/>
              </a:rPr>
              <a:t>        就剩这点儿了，</a:t>
            </a:r>
            <a:r>
              <a:rPr lang="en-US" altLang="zh-CN" sz="2400" b="1">
                <a:solidFill>
                  <a:srgbClr val="FF0000"/>
                </a:solidFill>
                <a:latin typeface="黑体" panose="02010609060101010101" pitchFamily="2" charset="-122"/>
                <a:ea typeface="微软雅黑" panose="020B0503020204020204" charset="-122"/>
              </a:rPr>
              <a:t>5</a:t>
            </a:r>
            <a:r>
              <a:rPr lang="zh-CN" altLang="en-US" sz="2400" b="1">
                <a:solidFill>
                  <a:srgbClr val="FF0000"/>
                </a:solidFill>
                <a:latin typeface="黑体" panose="02010609060101010101" pitchFamily="2" charset="-122"/>
                <a:ea typeface="微软雅黑" panose="020B0503020204020204" charset="-122"/>
              </a:rPr>
              <a:t>块钱卖给你。</a:t>
            </a:r>
            <a:endParaRPr lang="en-US" altLang="zh-CN" b="1">
              <a:solidFill>
                <a:srgbClr val="FF0000"/>
              </a:solidFill>
              <a:latin typeface="黑体" panose="02010609060101010101" pitchFamily="2" charset="-122"/>
              <a:ea typeface="微软雅黑" panose="020B0503020204020204" charset="-122"/>
            </a:endParaRPr>
          </a:p>
          <a:p>
            <a:pPr eaLnBrk="1" hangingPunct="1">
              <a:buClr>
                <a:schemeClr val="hlink"/>
              </a:buClr>
            </a:pPr>
            <a:r>
              <a:rPr lang="zh-CN" altLang="en-US">
                <a:ea typeface="微软雅黑" panose="020B0503020204020204" charset="-122"/>
              </a:rPr>
              <a:t>激将成交法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b="1">
                <a:solidFill>
                  <a:srgbClr val="FF0000"/>
                </a:solidFill>
                <a:ea typeface="微软雅黑" panose="020B0503020204020204" charset="-122"/>
              </a:rPr>
              <a:t>上周，面粉厂王厂长的夫人也看上了这个，简直爱不释手，但因为嫌价格太高没有买。</a:t>
            </a:r>
            <a:endParaRPr lang="en-US" altLang="zh-CN" sz="2400" b="1">
              <a:solidFill>
                <a:srgbClr val="FF0000"/>
              </a:solidFill>
              <a:ea typeface="微软雅黑" panose="020B0503020204020204" charset="-122"/>
            </a:endParaRPr>
          </a:p>
          <a:p>
            <a:pPr eaLnBrk="1" hangingPunct="1">
              <a:buClr>
                <a:schemeClr val="hlink"/>
              </a:buClr>
            </a:pPr>
            <a:r>
              <a:rPr lang="zh-CN" altLang="en-US">
                <a:ea typeface="微软雅黑" panose="020B0503020204020204" charset="-122"/>
              </a:rPr>
              <a:t>让步成交法</a:t>
            </a:r>
            <a:endParaRPr lang="en-US" altLang="zh-CN">
              <a:ea typeface="微软雅黑" panose="020B0503020204020204" charset="-122"/>
            </a:endParaRPr>
          </a:p>
          <a:p>
            <a:pPr lvl="1" eaLnBrk="1" hangingPunct="1">
              <a:buClr>
                <a:schemeClr val="accent2"/>
              </a:buClr>
              <a:buNone/>
            </a:pPr>
            <a:r>
              <a:rPr lang="zh-CN" altLang="en-US" sz="2400">
                <a:ea typeface="微软雅黑" panose="020B0503020204020204" charset="-122"/>
              </a:rPr>
              <a:t>例：</a:t>
            </a:r>
            <a:r>
              <a:rPr lang="zh-CN" altLang="en-US" sz="2400" b="1">
                <a:solidFill>
                  <a:srgbClr val="FF0000"/>
                </a:solidFill>
                <a:ea typeface="微软雅黑" panose="020B0503020204020204" charset="-122"/>
              </a:rPr>
              <a:t>你这样吧，既然您是我们的老客户，那我就让一步，优先给您发货总可以他吧？</a:t>
            </a:r>
            <a:endParaRPr lang="en-US" altLang="zh-CN" sz="2400" b="1">
              <a:solidFill>
                <a:srgbClr val="FF0000"/>
              </a:solidFill>
              <a:ea typeface="微软雅黑" panose="020B0503020204020204" charset="-122"/>
            </a:endParaRPr>
          </a:p>
          <a:p>
            <a:pPr eaLnBrk="1" hangingPunct="1">
              <a:buClr>
                <a:schemeClr val="hlink"/>
              </a:buClr>
            </a:pPr>
            <a:r>
              <a:rPr lang="zh-CN" altLang="en-US">
                <a:ea typeface="微软雅黑" panose="020B0503020204020204" charset="-122"/>
              </a:rPr>
              <a:t>饥饿成交法</a:t>
            </a:r>
            <a:endParaRPr lang="en-US" altLang="zh-CN">
              <a:ea typeface="微软雅黑" panose="020B0503020204020204" charset="-122"/>
            </a:endParaRPr>
          </a:p>
          <a:p>
            <a:pPr lvl="1" eaLnBrk="1" hangingPunct="1">
              <a:buClr>
                <a:schemeClr val="accent2"/>
              </a:buClr>
              <a:buNone/>
            </a:pPr>
            <a:endParaRPr lang="en-US" altLang="zh-CN" sz="2400">
              <a:ea typeface="微软雅黑" panose="020B0503020204020204"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01"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a:solidFill>
                  <a:schemeClr val="hlink"/>
                </a:solidFill>
                <a:ea typeface="微软雅黑" panose="020B0503020204020204" charset="-122"/>
              </a:rPr>
              <a:t>缔结契约的请注意事项</a:t>
            </a:r>
            <a:endParaRPr lang="zh-CN" altLang="en-US">
              <a:solidFill>
                <a:schemeClr val="hlink"/>
              </a:solidFill>
              <a:ea typeface="微软雅黑" panose="020B0503020204020204" charset="-122"/>
            </a:endParaRPr>
          </a:p>
        </p:txBody>
      </p:sp>
      <p:sp>
        <p:nvSpPr>
          <p:cNvPr id="2402" name="Rectangle 3"/>
          <p:cNvSpPr/>
          <p:nvPr>
            <p:ph type="body" idx="4294967295"/>
          </p:nvPr>
        </p:nvSpPr>
        <p:spPr>
          <a:xfrm>
            <a:off x="457200" y="1143000"/>
            <a:ext cx="8382000" cy="5715000"/>
          </a:xfrm>
        </p:spPr>
        <p:txBody>
          <a:bodyPr wrap="square" lIns="91440" tIns="45720" rIns="91440" bIns="45720" anchor="t"/>
          <a:p>
            <a:pPr eaLnBrk="1" hangingPunct="1">
              <a:lnSpc>
                <a:spcPct val="150000"/>
              </a:lnSpc>
              <a:buClr>
                <a:schemeClr val="hlink"/>
              </a:buClr>
              <a:buNone/>
            </a:pPr>
            <a:r>
              <a:rPr lang="en-US" altLang="zh-CN" sz="2800">
                <a:ea typeface="微软雅黑" panose="020B0503020204020204" charset="-122"/>
              </a:rPr>
              <a:t>1</a:t>
            </a:r>
            <a:r>
              <a:rPr lang="zh-CN" altLang="en-US" sz="2800">
                <a:ea typeface="微软雅黑" panose="020B0503020204020204" charset="-122"/>
              </a:rPr>
              <a:t>、切忌将空白订货单太早在顾客面前拿出来</a:t>
            </a:r>
            <a:endParaRPr lang="en-US" altLang="zh-CN" sz="2800">
              <a:ea typeface="微软雅黑" panose="020B0503020204020204" charset="-122"/>
            </a:endParaRPr>
          </a:p>
          <a:p>
            <a:pPr eaLnBrk="1" hangingPunct="1">
              <a:lnSpc>
                <a:spcPct val="150000"/>
              </a:lnSpc>
              <a:buClr>
                <a:schemeClr val="hlink"/>
              </a:buClr>
              <a:buNone/>
            </a:pPr>
            <a:r>
              <a:rPr lang="en-US" altLang="zh-CN" sz="2800">
                <a:ea typeface="微软雅黑" panose="020B0503020204020204" charset="-122"/>
              </a:rPr>
              <a:t>2</a:t>
            </a:r>
            <a:r>
              <a:rPr lang="zh-CN" altLang="en-US" sz="2800">
                <a:ea typeface="微软雅黑" panose="020B0503020204020204" charset="-122"/>
              </a:rPr>
              <a:t>、在已知准顾客接纳了你的交易建议之后，不应直接说：</a:t>
            </a:r>
            <a:r>
              <a:rPr lang="en-US" altLang="zh-CN" sz="2800">
                <a:ea typeface="微软雅黑" panose="020B0503020204020204" charset="-122"/>
              </a:rPr>
              <a:t>“</a:t>
            </a:r>
            <a:r>
              <a:rPr lang="zh-CN" altLang="en-US" sz="2800">
                <a:ea typeface="微软雅黑" panose="020B0503020204020204" charset="-122"/>
              </a:rPr>
              <a:t>那么，你买了吧，好吗？</a:t>
            </a:r>
            <a:r>
              <a:rPr lang="en-US" altLang="zh-CN" sz="2800">
                <a:ea typeface="微软雅黑" panose="020B0503020204020204" charset="-122"/>
              </a:rPr>
              <a:t>”</a:t>
            </a:r>
            <a:r>
              <a:rPr lang="zh-CN" altLang="en-US" sz="2800">
                <a:ea typeface="微软雅黑" panose="020B0503020204020204" charset="-122"/>
              </a:rPr>
              <a:t>可以说：</a:t>
            </a:r>
            <a:r>
              <a:rPr lang="en-US" altLang="zh-CN" sz="2800">
                <a:ea typeface="微软雅黑" panose="020B0503020204020204" charset="-122"/>
              </a:rPr>
              <a:t>“</a:t>
            </a:r>
            <a:r>
              <a:rPr lang="zh-CN" altLang="en-US" sz="2800">
                <a:ea typeface="微软雅黑" panose="020B0503020204020204" charset="-122"/>
              </a:rPr>
              <a:t>你需要多少？</a:t>
            </a:r>
            <a:r>
              <a:rPr lang="en-US" altLang="zh-CN" sz="2800">
                <a:ea typeface="微软雅黑" panose="020B0503020204020204" charset="-122"/>
              </a:rPr>
              <a:t>” “</a:t>
            </a:r>
            <a:r>
              <a:rPr lang="zh-CN" altLang="en-US" sz="2800">
                <a:ea typeface="微软雅黑" panose="020B0503020204020204" charset="-122"/>
              </a:rPr>
              <a:t>什么时候要货？</a:t>
            </a:r>
            <a:r>
              <a:rPr lang="en-US" altLang="zh-CN" sz="2800">
                <a:ea typeface="微软雅黑" panose="020B0503020204020204" charset="-122"/>
              </a:rPr>
              <a:t>” “</a:t>
            </a:r>
            <a:r>
              <a:rPr lang="zh-CN" altLang="en-US" sz="2800">
                <a:ea typeface="微软雅黑" panose="020B0503020204020204" charset="-122"/>
              </a:rPr>
              <a:t>你需要什么规格的？</a:t>
            </a:r>
            <a:r>
              <a:rPr lang="en-US" altLang="zh-CN" sz="2800">
                <a:ea typeface="微软雅黑" panose="020B0503020204020204" charset="-122"/>
              </a:rPr>
              <a:t>”</a:t>
            </a:r>
            <a:endParaRPr lang="en-US" altLang="zh-CN" sz="2800">
              <a:ea typeface="微软雅黑" panose="020B0503020204020204" charset="-122"/>
            </a:endParaRPr>
          </a:p>
          <a:p>
            <a:pPr eaLnBrk="1" hangingPunct="1">
              <a:lnSpc>
                <a:spcPct val="150000"/>
              </a:lnSpc>
              <a:buClr>
                <a:schemeClr val="hlink"/>
              </a:buClr>
              <a:buNone/>
            </a:pPr>
            <a:r>
              <a:rPr lang="en-US" altLang="zh-CN" sz="2800">
                <a:ea typeface="微软雅黑" panose="020B0503020204020204" charset="-122"/>
              </a:rPr>
              <a:t>3</a:t>
            </a:r>
            <a:r>
              <a:rPr lang="zh-CN" altLang="en-US" sz="2800">
                <a:ea typeface="微软雅黑" panose="020B0503020204020204" charset="-122"/>
              </a:rPr>
              <a:t>、最好掩饰兴奋的心情</a:t>
            </a:r>
            <a:endParaRPr lang="en-US" altLang="zh-CN" sz="2800">
              <a:ea typeface="微软雅黑" panose="020B0503020204020204" charset="-122"/>
            </a:endParaRPr>
          </a:p>
          <a:p>
            <a:pPr eaLnBrk="1" hangingPunct="1">
              <a:lnSpc>
                <a:spcPct val="150000"/>
              </a:lnSpc>
              <a:buClr>
                <a:schemeClr val="hlink"/>
              </a:buClr>
              <a:buNone/>
            </a:pPr>
            <a:r>
              <a:rPr lang="en-US" altLang="zh-CN" sz="2800">
                <a:ea typeface="微软雅黑" panose="020B0503020204020204" charset="-122"/>
              </a:rPr>
              <a:t>4</a:t>
            </a:r>
            <a:r>
              <a:rPr lang="zh-CN" altLang="en-US" sz="2800">
                <a:ea typeface="微软雅黑" panose="020B0503020204020204" charset="-122"/>
              </a:rPr>
              <a:t>、留住人情</a:t>
            </a:r>
            <a:endParaRPr lang="en-US" altLang="zh-CN" sz="2800">
              <a:ea typeface="微软雅黑" panose="020B0503020204020204" charset="-122"/>
            </a:endParaRPr>
          </a:p>
          <a:p>
            <a:pPr eaLnBrk="1" hangingPunct="1">
              <a:lnSpc>
                <a:spcPct val="150000"/>
              </a:lnSpc>
              <a:buClr>
                <a:schemeClr val="hlink"/>
              </a:buClr>
              <a:buNone/>
            </a:pPr>
            <a:r>
              <a:rPr lang="en-US" altLang="zh-CN" sz="2800">
                <a:ea typeface="微软雅黑" panose="020B0503020204020204" charset="-122"/>
              </a:rPr>
              <a:t>5</a:t>
            </a:r>
            <a:r>
              <a:rPr lang="zh-CN" altLang="en-US" sz="2800">
                <a:ea typeface="微软雅黑" panose="020B0503020204020204" charset="-122"/>
              </a:rPr>
              <a:t>、寻求引见</a:t>
            </a:r>
            <a:endParaRPr lang="zh-CN" altLang="zh-CN" sz="2800">
              <a:ea typeface="微软雅黑" panose="020B0503020204020204"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05"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货品管理</a:t>
            </a:r>
            <a:endParaRPr lang="zh-CN" altLang="en-US">
              <a:solidFill>
                <a:schemeClr val="hlink"/>
              </a:solidFill>
              <a:ea typeface="微软雅黑" panose="020B0503020204020204" charset="-122"/>
            </a:endParaRPr>
          </a:p>
        </p:txBody>
      </p:sp>
      <p:sp>
        <p:nvSpPr>
          <p:cNvPr id="2406"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验收入库商品</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订单管理</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选择商品包装</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确定商品的运输包装</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终端管理</a:t>
            </a:r>
            <a:endParaRPr lang="zh-CN" altLang="en-US">
              <a:ea typeface="微软雅黑" panose="020B0503020204020204"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09"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商品入库</a:t>
            </a:r>
            <a:endParaRPr lang="zh-CN" altLang="en-US">
              <a:solidFill>
                <a:schemeClr val="hlink"/>
              </a:solidFill>
              <a:ea typeface="微软雅黑" panose="020B0503020204020204" charset="-122"/>
            </a:endParaRPr>
          </a:p>
        </p:txBody>
      </p:sp>
      <p:sp>
        <p:nvSpPr>
          <p:cNvPr id="2410" name="Rectangle 3"/>
          <p:cNvSpPr/>
          <p:nvPr>
            <p:ph type="body" idx="4294967295"/>
          </p:nvPr>
        </p:nvSpPr>
        <p:spPr/>
        <p:txBody>
          <a:bodyPr wrap="square" lIns="91440" tIns="45720" rIns="91440" bIns="45720" anchor="t"/>
          <a:p>
            <a:pPr eaLnBrk="1" hangingPunct="1">
              <a:buClr>
                <a:schemeClr val="hlink"/>
              </a:buClr>
            </a:pPr>
            <a:r>
              <a:rPr lang="zh-CN" altLang="en-US" sz="2800">
                <a:ea typeface="微软雅黑" panose="020B0503020204020204" charset="-122"/>
              </a:rPr>
              <a:t>仓储业务的第一阶段，是指商品进入仓库储存进所进行的商品接收、卸货、搬运、清点数量、检查质量和办理入库手续等一系列活动的总称。</a:t>
            </a:r>
            <a:endParaRPr lang="zh-CN" altLang="en-US" sz="2800">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sz="2400">
              <a:ea typeface="微软雅黑" panose="020B0503020204020204" charset="-122"/>
            </a:endParaRPr>
          </a:p>
          <a:p>
            <a:pPr eaLnBrk="1" hangingPunct="1">
              <a:buClr>
                <a:schemeClr val="hlink"/>
              </a:buClr>
            </a:pPr>
            <a:r>
              <a:rPr lang="zh-CN" altLang="en-US" sz="2400">
                <a:ea typeface="微软雅黑" panose="020B0503020204020204" charset="-122"/>
              </a:rPr>
              <a:t>商品入库管理</a:t>
            </a:r>
            <a:endParaRPr lang="en-US" altLang="zh-CN" sz="2400">
              <a:ea typeface="微软雅黑" panose="020B0503020204020204" charset="-122"/>
            </a:endParaRPr>
          </a:p>
          <a:p>
            <a:pPr eaLnBrk="1" hangingPunct="1">
              <a:buClr>
                <a:schemeClr val="hlink"/>
              </a:buClr>
            </a:pPr>
            <a:endParaRPr lang="en-US" altLang="zh-CN" sz="2800">
              <a:ea typeface="微软雅黑" panose="020B0503020204020204" charset="-122"/>
            </a:endParaRPr>
          </a:p>
          <a:p>
            <a:pPr eaLnBrk="1" hangingPunct="1">
              <a:buClr>
                <a:schemeClr val="hlink"/>
              </a:buClr>
            </a:pPr>
            <a:endParaRPr lang="en-US" altLang="zh-CN" sz="2800">
              <a:ea typeface="微软雅黑" panose="020B0503020204020204" charset="-122"/>
            </a:endParaRPr>
          </a:p>
          <a:p>
            <a:pPr eaLnBrk="1" hangingPunct="1">
              <a:buClr>
                <a:schemeClr val="hlink"/>
              </a:buClr>
            </a:pPr>
            <a:r>
              <a:rPr lang="zh-CN" altLang="en-US" sz="2400">
                <a:ea typeface="微软雅黑" panose="020B0503020204020204" charset="-122"/>
              </a:rPr>
              <a:t>商品入库基本要求</a:t>
            </a:r>
            <a:endParaRPr lang="zh-CN" altLang="en-US" sz="2400">
              <a:ea typeface="微软雅黑" panose="020B0503020204020204" charset="-122"/>
            </a:endParaRPr>
          </a:p>
          <a:p>
            <a:pPr eaLnBrk="1" hangingPunct="1">
              <a:buClr>
                <a:schemeClr val="hlink"/>
              </a:buClr>
            </a:pPr>
            <a:endParaRPr lang="zh-CN" altLang="en-US">
              <a:ea typeface="微软雅黑" panose="020B0503020204020204" charset="-122"/>
            </a:endParaRPr>
          </a:p>
        </p:txBody>
      </p:sp>
      <p:grpSp>
        <p:nvGrpSpPr>
          <p:cNvPr id="2411" name="组合 2410"/>
          <p:cNvGrpSpPr/>
          <p:nvPr/>
        </p:nvGrpSpPr>
        <p:grpSpPr>
          <a:xfrm>
            <a:off x="3124200" y="3352800"/>
            <a:ext cx="2336800" cy="1376363"/>
            <a:chOff x="3886200" y="2183072"/>
            <a:chExt cx="2335788" cy="1617396"/>
          </a:xfrm>
        </p:grpSpPr>
        <p:sp>
          <p:nvSpPr>
            <p:cNvPr id="2412" name="左大括号 4"/>
            <p:cNvSpPr/>
            <p:nvPr/>
          </p:nvSpPr>
          <p:spPr>
            <a:xfrm rot="-10800000" flipH="1">
              <a:off x="3886200" y="2514600"/>
              <a:ext cx="152375" cy="1101494"/>
            </a:xfrm>
            <a:prstGeom prst="leftBrace">
              <a:avLst>
                <a:gd name="adj1" fmla="val 35642"/>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413" name="TextBox 30"/>
            <p:cNvSpPr/>
            <p:nvPr/>
          </p:nvSpPr>
          <p:spPr>
            <a:xfrm>
              <a:off x="4190998" y="2183072"/>
              <a:ext cx="1402874" cy="537804"/>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商品接运</a:t>
              </a:r>
              <a:endParaRPr lang="zh-CN" altLang="en-US" sz="2400">
                <a:latin typeface="华文中宋" pitchFamily="2" charset="-122"/>
                <a:ea typeface="微软雅黑" panose="020B0503020204020204" charset="-122"/>
              </a:endParaRPr>
            </a:p>
          </p:txBody>
        </p:sp>
        <p:sp>
          <p:nvSpPr>
            <p:cNvPr id="2414" name="TextBox 31"/>
            <p:cNvSpPr/>
            <p:nvPr/>
          </p:nvSpPr>
          <p:spPr>
            <a:xfrm>
              <a:off x="4190998" y="2720455"/>
              <a:ext cx="1402874" cy="537804"/>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商品验收</a:t>
              </a:r>
              <a:endParaRPr lang="zh-CN" altLang="en-US" sz="2400">
                <a:latin typeface="华文中宋" pitchFamily="2" charset="-122"/>
                <a:ea typeface="微软雅黑" panose="020B0503020204020204" charset="-122"/>
              </a:endParaRPr>
            </a:p>
          </p:txBody>
        </p:sp>
        <p:sp>
          <p:nvSpPr>
            <p:cNvPr id="2415" name="TextBox 32"/>
            <p:cNvSpPr/>
            <p:nvPr/>
          </p:nvSpPr>
          <p:spPr>
            <a:xfrm>
              <a:off x="4190995" y="3257837"/>
              <a:ext cx="2012820" cy="537804"/>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建立商品档案</a:t>
              </a:r>
              <a:endParaRPr lang="zh-CN" altLang="en-US" sz="2400">
                <a:latin typeface="华文中宋" pitchFamily="2" charset="-122"/>
                <a:ea typeface="微软雅黑" panose="020B0503020204020204" charset="-122"/>
              </a:endParaRPr>
            </a:p>
          </p:txBody>
        </p:sp>
      </p:grpSp>
      <p:grpSp>
        <p:nvGrpSpPr>
          <p:cNvPr id="2416" name="组合 2415"/>
          <p:cNvGrpSpPr/>
          <p:nvPr/>
        </p:nvGrpSpPr>
        <p:grpSpPr>
          <a:xfrm>
            <a:off x="3505200" y="5024438"/>
            <a:ext cx="4083050" cy="1376362"/>
            <a:chOff x="3505200" y="4572000"/>
            <a:chExt cx="4082772" cy="1376065"/>
          </a:xfrm>
        </p:grpSpPr>
        <p:grpSp>
          <p:nvGrpSpPr>
            <p:cNvPr id="2417" name="组合 2416"/>
            <p:cNvGrpSpPr/>
            <p:nvPr/>
          </p:nvGrpSpPr>
          <p:grpSpPr>
            <a:xfrm>
              <a:off x="3505200" y="4572000"/>
              <a:ext cx="2336173" cy="1376065"/>
              <a:chOff x="3886200" y="2183072"/>
              <a:chExt cx="2335791" cy="1617396"/>
            </a:xfrm>
          </p:grpSpPr>
          <p:sp>
            <p:nvSpPr>
              <p:cNvPr id="2418" name="左大括号 9"/>
              <p:cNvSpPr/>
              <p:nvPr/>
            </p:nvSpPr>
            <p:spPr>
              <a:xfrm rot="-10800000" flipH="1">
                <a:off x="3886200" y="2514600"/>
                <a:ext cx="152375" cy="1101494"/>
              </a:xfrm>
              <a:prstGeom prst="leftBrace">
                <a:avLst>
                  <a:gd name="adj1" fmla="val 35642"/>
                  <a:gd name="adj2" fmla="val 50000"/>
                </a:avLst>
              </a:prstGeom>
              <a:noFill/>
              <a:ln w="38100" cap="flat" cmpd="sng">
                <a:solidFill>
                  <a:srgbClr val="FFC000"/>
                </a:solidFill>
                <a:prstDash val="solid"/>
                <a:headEnd type="none" w="med" len="med"/>
                <a:tailEnd type="none" w="med" len="med"/>
              </a:ln>
            </p:spPr>
            <p:txBody>
              <a:bodyPr anchor="ctr"/>
              <a:p>
                <a:pPr algn="ctr"/>
                <a:endParaRPr lang="zh-CN" altLang="en-US">
                  <a:ea typeface="微软雅黑" panose="020B0503020204020204" charset="-122"/>
                </a:endParaRPr>
              </a:p>
            </p:txBody>
          </p:sp>
          <p:sp>
            <p:nvSpPr>
              <p:cNvPr id="2419" name="TextBox 30"/>
              <p:cNvSpPr/>
              <p:nvPr/>
            </p:nvSpPr>
            <p:spPr>
              <a:xfrm>
                <a:off x="4190998" y="2183072"/>
                <a:ext cx="1403157" cy="537804"/>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数量准确</a:t>
                </a:r>
                <a:endParaRPr lang="zh-CN" altLang="en-US" sz="2400">
                  <a:latin typeface="华文中宋" pitchFamily="2" charset="-122"/>
                  <a:ea typeface="微软雅黑" panose="020B0503020204020204" charset="-122"/>
                </a:endParaRPr>
              </a:p>
            </p:txBody>
          </p:sp>
          <p:sp>
            <p:nvSpPr>
              <p:cNvPr id="2420" name="TextBox 31"/>
              <p:cNvSpPr/>
              <p:nvPr/>
            </p:nvSpPr>
            <p:spPr>
              <a:xfrm>
                <a:off x="4190998" y="2720455"/>
                <a:ext cx="2013225" cy="537804"/>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质量符合要求</a:t>
                </a:r>
                <a:endParaRPr lang="zh-CN" altLang="en-US" sz="2400">
                  <a:latin typeface="华文中宋" pitchFamily="2" charset="-122"/>
                  <a:ea typeface="微软雅黑" panose="020B0503020204020204" charset="-122"/>
                </a:endParaRPr>
              </a:p>
            </p:txBody>
          </p:sp>
          <p:sp>
            <p:nvSpPr>
              <p:cNvPr id="2421" name="TextBox 32"/>
              <p:cNvSpPr/>
              <p:nvPr/>
            </p:nvSpPr>
            <p:spPr>
              <a:xfrm>
                <a:off x="4190995" y="3257837"/>
                <a:ext cx="2013225" cy="537804"/>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包装完整无损</a:t>
                </a:r>
                <a:endParaRPr lang="zh-CN" altLang="en-US" sz="2400">
                  <a:latin typeface="华文中宋" pitchFamily="2" charset="-122"/>
                  <a:ea typeface="微软雅黑" panose="020B0503020204020204" charset="-122"/>
                </a:endParaRPr>
              </a:p>
            </p:txBody>
          </p:sp>
        </p:grpSp>
        <p:sp>
          <p:nvSpPr>
            <p:cNvPr id="2422" name="TextBox 32"/>
            <p:cNvSpPr/>
            <p:nvPr/>
          </p:nvSpPr>
          <p:spPr>
            <a:xfrm>
              <a:off x="6172200" y="5029200"/>
              <a:ext cx="1403387" cy="457558"/>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入库迅速</a:t>
              </a:r>
              <a:endParaRPr lang="zh-CN" altLang="en-US" sz="2400">
                <a:latin typeface="华文中宋" pitchFamily="2" charset="-122"/>
                <a:ea typeface="微软雅黑" panose="020B0503020204020204" charset="-122"/>
              </a:endParaRPr>
            </a:p>
          </p:txBody>
        </p:sp>
        <p:sp>
          <p:nvSpPr>
            <p:cNvPr id="2423" name="TextBox 32"/>
            <p:cNvSpPr/>
            <p:nvPr/>
          </p:nvSpPr>
          <p:spPr>
            <a:xfrm>
              <a:off x="6172200" y="4572000"/>
              <a:ext cx="1403387" cy="457558"/>
            </a:xfrm>
            <a:prstGeom prst="rect">
              <a:avLst/>
            </a:prstGeom>
            <a:noFill/>
            <a:ln w="9525">
              <a:noFill/>
            </a:ln>
          </p:spPr>
          <p:txBody>
            <a:bodyPr wrap="none">
              <a:spAutoFit/>
            </a:bodyPr>
            <a:p>
              <a:r>
                <a:rPr lang="zh-CN" altLang="en-US" sz="2400">
                  <a:latin typeface="华文中宋" pitchFamily="2" charset="-122"/>
                  <a:ea typeface="微软雅黑" panose="020B0503020204020204" charset="-122"/>
                </a:rPr>
                <a:t>手续完整</a:t>
              </a:r>
              <a:endParaRPr lang="zh-CN" altLang="en-US" sz="2400">
                <a:latin typeface="华文中宋" pitchFamily="2" charset="-122"/>
                <a:ea typeface="微软雅黑" panose="020B0503020204020204" charset="-122"/>
              </a:endParaRP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26"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商品验收</a:t>
            </a:r>
            <a:endParaRPr lang="zh-CN" altLang="en-US">
              <a:solidFill>
                <a:schemeClr val="hlink"/>
              </a:solidFill>
              <a:ea typeface="微软雅黑" panose="020B0503020204020204" charset="-122"/>
            </a:endParaRPr>
          </a:p>
        </p:txBody>
      </p:sp>
      <p:sp>
        <p:nvSpPr>
          <p:cNvPr id="2427" name="Rectangle 3"/>
          <p:cNvSpPr/>
          <p:nvPr>
            <p:ph type="body" idx="4294967295"/>
          </p:nvPr>
        </p:nvSpPr>
        <p:spPr/>
        <p:txBody>
          <a:bodyPr wrap="square" lIns="91440" tIns="45720" rIns="91440" bIns="45720" anchor="t"/>
          <a:p>
            <a:pPr eaLnBrk="1" hangingPunct="1">
              <a:buClr>
                <a:schemeClr val="hlink"/>
              </a:buClr>
            </a:pPr>
            <a:r>
              <a:rPr lang="zh-CN" altLang="en-US" sz="2800">
                <a:ea typeface="微软雅黑" panose="020B0503020204020204" charset="-122"/>
              </a:rPr>
              <a:t>是在仓库接货后、商品正式入库前，仓库或有关技术部门按一定程序和手续，对商品的数量和质量进行检查，以验证它是否符合订货合同规定。</a:t>
            </a:r>
            <a:endParaRPr lang="zh-CN" altLang="en-US" sz="2800">
              <a:ea typeface="微软雅黑" panose="020B0503020204020204" charset="-122"/>
            </a:endParaRPr>
          </a:p>
          <a:p>
            <a:pPr eaLnBrk="1" hangingPunct="1">
              <a:buClr>
                <a:schemeClr val="hlink"/>
              </a:buClr>
            </a:pPr>
            <a:endParaRPr lang="en-US" altLang="zh-CN">
              <a:ea typeface="微软雅黑" panose="020B0503020204020204" charset="-122"/>
            </a:endParaRPr>
          </a:p>
          <a:p>
            <a:pPr eaLnBrk="1" hangingPunct="1">
              <a:buClr>
                <a:schemeClr val="hlink"/>
              </a:buClr>
            </a:pPr>
            <a:endParaRPr lang="en-US" altLang="zh-CN" sz="2400">
              <a:ea typeface="微软雅黑" panose="020B0503020204020204" charset="-122"/>
            </a:endParaRPr>
          </a:p>
          <a:p>
            <a:pPr eaLnBrk="1" hangingPunct="1">
              <a:buClr>
                <a:schemeClr val="hlink"/>
              </a:buClr>
            </a:pPr>
            <a:endParaRPr lang="en-US" altLang="zh-CN" sz="2800">
              <a:ea typeface="微软雅黑" panose="020B0503020204020204" charset="-122"/>
            </a:endParaRPr>
          </a:p>
          <a:p>
            <a:pPr eaLnBrk="1" hangingPunct="1">
              <a:buClr>
                <a:schemeClr val="hlink"/>
              </a:buClr>
            </a:pPr>
            <a:endParaRPr lang="en-US" altLang="zh-CN" sz="2800">
              <a:ea typeface="微软雅黑" panose="020B0503020204020204" charset="-122"/>
            </a:endParaRPr>
          </a:p>
          <a:p>
            <a:pPr eaLnBrk="1" hangingPunct="1">
              <a:buClr>
                <a:schemeClr val="hlink"/>
              </a:buClr>
            </a:pPr>
            <a:endParaRPr lang="zh-CN" altLang="en-US">
              <a:ea typeface="微软雅黑" panose="020B0503020204020204"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30"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订单报价的方式</a:t>
            </a:r>
            <a:endParaRPr lang="zh-CN" altLang="en-US">
              <a:solidFill>
                <a:schemeClr val="hlink"/>
              </a:solidFill>
              <a:ea typeface="微软雅黑" panose="020B0503020204020204" charset="-122"/>
            </a:endParaRPr>
          </a:p>
        </p:txBody>
      </p:sp>
      <p:sp>
        <p:nvSpPr>
          <p:cNvPr id="2431" name="Rectangle 3"/>
          <p:cNvSpPr/>
          <p:nvPr>
            <p:ph type="body" idx="4294967295"/>
          </p:nvPr>
        </p:nvSpPr>
        <p:spPr/>
        <p:txBody>
          <a:bodyPr wrap="square" lIns="91440" tIns="45720" rIns="91440" bIns="45720" anchor="t"/>
          <a:p>
            <a:pPr eaLnBrk="1" hangingPunct="1">
              <a:buClr>
                <a:schemeClr val="hlink"/>
              </a:buClr>
            </a:pPr>
            <a:r>
              <a:rPr lang="zh-CN" altLang="en-US">
                <a:ea typeface="微软雅黑" panose="020B0503020204020204" charset="-122"/>
              </a:rPr>
              <a:t>直接报价法</a:t>
            </a:r>
            <a:endParaRPr lang="en-US" altLang="zh-CN">
              <a:ea typeface="微软雅黑" panose="020B0503020204020204" charset="-122"/>
            </a:endParaRPr>
          </a:p>
          <a:p>
            <a:pPr lvl="1" eaLnBrk="1" hangingPunct="1">
              <a:buClr>
                <a:schemeClr val="accent2"/>
              </a:buClr>
              <a:buNone/>
            </a:pPr>
            <a:r>
              <a:rPr lang="zh-CN" altLang="en-US">
                <a:ea typeface="微软雅黑" panose="020B0503020204020204" charset="-122"/>
              </a:rPr>
              <a:t>按库存商品报价</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估价报价法</a:t>
            </a:r>
            <a:endParaRPr lang="en-US" altLang="zh-CN">
              <a:ea typeface="微软雅黑" panose="020B0503020204020204" charset="-122"/>
            </a:endParaRPr>
          </a:p>
          <a:p>
            <a:pPr lvl="1" eaLnBrk="1" hangingPunct="1">
              <a:buClr>
                <a:schemeClr val="accent2"/>
              </a:buClr>
              <a:buNone/>
            </a:pPr>
            <a:r>
              <a:rPr lang="zh-CN" altLang="en-US">
                <a:ea typeface="微软雅黑" panose="020B0503020204020204" charset="-122"/>
              </a:rPr>
              <a:t>无库存需估算</a:t>
            </a:r>
            <a:endParaRPr lang="zh-CN" altLang="en-US">
              <a:ea typeface="微软雅黑" panose="020B0503020204020204"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34" name="Rectangle 2"/>
          <p:cNvSpPr/>
          <p:nvPr>
            <p:ph type="title" idx="4294967295"/>
          </p:nvPr>
        </p:nvSpPr>
        <p:spPr/>
        <p:txBody>
          <a:bodyPr wrap="square" lIns="91440" tIns="45720" rIns="91440" bIns="45720" anchor="ctr"/>
          <a:p>
            <a:pPr eaLnBrk="1" hangingPunct="1"/>
            <a:r>
              <a:rPr lang="zh-CN" altLang="en-US" b="0">
                <a:solidFill>
                  <a:schemeClr val="hlink"/>
                </a:solidFill>
                <a:ea typeface="微软雅黑" panose="020B0503020204020204" charset="-122"/>
              </a:rPr>
              <a:t>订单管理流程</a:t>
            </a:r>
            <a:endParaRPr lang="zh-CN" altLang="en-US">
              <a:solidFill>
                <a:schemeClr val="hlink"/>
              </a:solidFill>
              <a:ea typeface="微软雅黑" panose="020B0503020204020204" charset="-122"/>
            </a:endParaRPr>
          </a:p>
        </p:txBody>
      </p:sp>
      <p:sp>
        <p:nvSpPr>
          <p:cNvPr id="2435" name="Rectangle 51"/>
          <p:cNvSpPr/>
          <p:nvPr>
            <p:ph type="body" idx="4294967295"/>
          </p:nvPr>
        </p:nvSpPr>
        <p:spPr>
          <a:xfrm>
            <a:off x="457200" y="1447800"/>
            <a:ext cx="8229600" cy="5257800"/>
          </a:xfrm>
        </p:spPr>
        <p:txBody>
          <a:bodyPr wrap="square" lIns="91440" tIns="45720" rIns="91440" bIns="45720" anchor="t"/>
          <a:p>
            <a:pPr eaLnBrk="1" hangingPunct="1">
              <a:buClr>
                <a:schemeClr val="hlink"/>
              </a:buClr>
            </a:pPr>
            <a:r>
              <a:rPr lang="en-US" altLang="zh-CN">
                <a:latin typeface="华文中宋" pitchFamily="2" charset="-122"/>
                <a:ea typeface="微软雅黑" panose="020B0503020204020204" charset="-122"/>
              </a:rPr>
              <a:t>“</a:t>
            </a:r>
            <a:r>
              <a:rPr lang="zh-CN" altLang="en-US">
                <a:ea typeface="微软雅黑" panose="020B0503020204020204" charset="-122"/>
              </a:rPr>
              <a:t>存货生产</a:t>
            </a:r>
            <a:r>
              <a:rPr lang="zh-CN" altLang="en-US">
                <a:latin typeface="华文中宋" pitchFamily="2" charset="-122"/>
                <a:ea typeface="微软雅黑" panose="020B0503020204020204" charset="-122"/>
              </a:rPr>
              <a:t>”</a:t>
            </a:r>
            <a:r>
              <a:rPr lang="zh-CN" altLang="en-US">
                <a:ea typeface="微软雅黑" panose="020B0503020204020204" charset="-122"/>
              </a:rPr>
              <a:t>的订单管理流程</a:t>
            </a:r>
            <a:endParaRPr lang="zh-CN" altLang="en-US">
              <a:ea typeface="微软雅黑" panose="020B0503020204020204" charset="-122"/>
            </a:endParaRPr>
          </a:p>
          <a:p>
            <a:pPr eaLnBrk="1" hangingPunct="1">
              <a:buClr>
                <a:schemeClr val="hlink"/>
              </a:buClr>
            </a:pPr>
            <a:r>
              <a:rPr lang="zh-CN" altLang="en-US">
                <a:latin typeface="华文中宋" pitchFamily="2" charset="-122"/>
                <a:ea typeface="微软雅黑" panose="020B0503020204020204" charset="-122"/>
              </a:rPr>
              <a:t>“</a:t>
            </a:r>
            <a:r>
              <a:rPr lang="zh-CN" altLang="en-US">
                <a:ea typeface="微软雅黑" panose="020B0503020204020204" charset="-122"/>
              </a:rPr>
              <a:t>订货生产方式</a:t>
            </a:r>
            <a:r>
              <a:rPr lang="zh-CN" altLang="en-US">
                <a:latin typeface="华文中宋" pitchFamily="2" charset="-122"/>
                <a:ea typeface="微软雅黑" panose="020B0503020204020204" charset="-122"/>
              </a:rPr>
              <a:t>”</a:t>
            </a:r>
            <a:r>
              <a:rPr lang="zh-CN" altLang="en-US">
                <a:ea typeface="微软雅黑" panose="020B0503020204020204" charset="-122"/>
              </a:rPr>
              <a:t>的订单管理流程</a:t>
            </a:r>
            <a:endParaRPr lang="en-US" altLang="zh-CN">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接受订单前：获得生产计划部门确认；评估客户信用</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接受样品及询价单，由研发部门打样</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讨论生产日程，样品分析报告，上报总经理</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将样品和设计图样交客户，并商议交货期</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客户接受，确定价格</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总经理同意，向客户报价</a:t>
            </a:r>
            <a:endParaRPr lang="en-US" altLang="zh-CN" i="1">
              <a:ea typeface="微软雅黑" panose="020B0503020204020204" charset="-122"/>
            </a:endParaRPr>
          </a:p>
          <a:p>
            <a:pPr lvl="1" eaLnBrk="1" hangingPunct="1">
              <a:buClr>
                <a:schemeClr val="accent2"/>
              </a:buClr>
              <a:buFont typeface="Wingdings" panose="05000000000000000000" pitchFamily="2" charset="2"/>
              <a:buChar char="Ø"/>
            </a:pPr>
            <a:r>
              <a:rPr lang="zh-CN" altLang="en-US" i="1">
                <a:ea typeface="微软雅黑" panose="020B0503020204020204" charset="-122"/>
              </a:rPr>
              <a:t>出具正式订单</a:t>
            </a:r>
            <a:endParaRPr lang="zh-CN" altLang="en-US" i="1">
              <a:ea typeface="微软雅黑" panose="020B0503020204020204" charset="-122"/>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38" name="Rectangle 2"/>
          <p:cNvSpPr/>
          <p:nvPr>
            <p:ph type="title" idx="4294967295"/>
          </p:nvPr>
        </p:nvSpPr>
        <p:spPr>
          <a:xfrm>
            <a:off x="457200" y="228600"/>
            <a:ext cx="8229600" cy="944563"/>
          </a:xfrm>
        </p:spPr>
        <p:txBody>
          <a:bodyPr wrap="square" lIns="91440" tIns="45720" rIns="91440" bIns="45720" anchor="ctr"/>
          <a:p>
            <a:pPr eaLnBrk="1" hangingPunct="1"/>
            <a:r>
              <a:rPr lang="zh-CN" altLang="en-US">
                <a:solidFill>
                  <a:schemeClr val="hlink"/>
                </a:solidFill>
                <a:ea typeface="微软雅黑" panose="020B0503020204020204" charset="-122"/>
              </a:rPr>
              <a:t>商品包装的种类</a:t>
            </a:r>
            <a:endParaRPr lang="zh-CN" altLang="en-US">
              <a:solidFill>
                <a:schemeClr val="hlink"/>
              </a:solidFill>
              <a:ea typeface="微软雅黑" panose="020B0503020204020204" charset="-122"/>
            </a:endParaRPr>
          </a:p>
        </p:txBody>
      </p:sp>
      <p:sp>
        <p:nvSpPr>
          <p:cNvPr id="2439" name="Rectangle 3"/>
          <p:cNvSpPr/>
          <p:nvPr>
            <p:ph type="body" idx="4294967295"/>
          </p:nvPr>
        </p:nvSpPr>
        <p:spPr>
          <a:xfrm>
            <a:off x="457200" y="1524000"/>
            <a:ext cx="3200400" cy="4800600"/>
          </a:xfrm>
        </p:spPr>
        <p:txBody>
          <a:bodyPr wrap="square" lIns="91440" tIns="45720" rIns="91440" bIns="45720" anchor="t"/>
          <a:p>
            <a:pPr eaLnBrk="1" hangingPunct="1">
              <a:buClr>
                <a:schemeClr val="hlink"/>
              </a:buClr>
            </a:pPr>
            <a:r>
              <a:rPr lang="zh-CN" altLang="en-US">
                <a:ea typeface="微软雅黑" panose="020B0503020204020204" charset="-122"/>
              </a:rPr>
              <a:t>泡罩包装</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贴体包装</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收缩包装</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拉伸包装</a:t>
            </a:r>
            <a:endParaRPr lang="zh-CN" altLang="en-US">
              <a:ea typeface="微软雅黑" panose="020B0503020204020204" charset="-122"/>
            </a:endParaRPr>
          </a:p>
          <a:p>
            <a:pPr eaLnBrk="1" hangingPunct="1">
              <a:buClr>
                <a:schemeClr val="hlink"/>
              </a:buClr>
            </a:pPr>
            <a:r>
              <a:rPr lang="zh-CN" altLang="en-US">
                <a:ea typeface="微软雅黑" panose="020B0503020204020204" charset="-122"/>
              </a:rPr>
              <a:t>真空包装</a:t>
            </a:r>
            <a:endParaRPr lang="zh-CN" altLang="en-US">
              <a:ea typeface="微软雅黑" panose="020B0503020204020204" charset="-122"/>
            </a:endParaRPr>
          </a:p>
        </p:txBody>
      </p:sp>
      <p:sp>
        <p:nvSpPr>
          <p:cNvPr id="2440" name="Rectangle 4"/>
          <p:cNvSpPr/>
          <p:nvPr/>
        </p:nvSpPr>
        <p:spPr>
          <a:xfrm>
            <a:off x="4267200" y="1447800"/>
            <a:ext cx="3200400" cy="4800600"/>
          </a:xfrm>
          <a:prstGeom prst="rect">
            <a:avLst/>
          </a:prstGeom>
          <a:noFill/>
          <a:ln w="9525">
            <a:noFill/>
          </a:ln>
        </p:spPr>
        <p:txBody>
          <a:bodyPr/>
          <a:p>
            <a:pPr marL="342900" indent="-342900">
              <a:lnSpc>
                <a:spcPct val="90000"/>
              </a:lnSpc>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充气包装</a:t>
            </a:r>
            <a:endParaRPr lang="zh-CN" altLang="en-US" sz="3200">
              <a:effectLst>
                <a:outerShdw blurRad="38100" dist="38100" dir="2700000">
                  <a:srgbClr val="000000"/>
                </a:outerShdw>
              </a:effectLst>
              <a:ea typeface="微软雅黑" panose="020B0503020204020204" charset="-122"/>
            </a:endParaRPr>
          </a:p>
          <a:p>
            <a:pPr marL="342900" indent="-342900">
              <a:lnSpc>
                <a:spcPct val="90000"/>
              </a:lnSpc>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吸氧包装</a:t>
            </a:r>
            <a:endParaRPr lang="zh-CN" altLang="en-US" sz="3200">
              <a:effectLst>
                <a:outerShdw blurRad="38100" dist="38100" dir="2700000">
                  <a:srgbClr val="000000"/>
                </a:outerShdw>
              </a:effectLst>
              <a:ea typeface="微软雅黑" panose="020B0503020204020204" charset="-122"/>
            </a:endParaRPr>
          </a:p>
          <a:p>
            <a:pPr marL="342900" indent="-342900">
              <a:lnSpc>
                <a:spcPct val="90000"/>
              </a:lnSpc>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无菌包装</a:t>
            </a:r>
            <a:endParaRPr lang="zh-CN" altLang="en-US" sz="3200">
              <a:effectLst>
                <a:outerShdw blurRad="38100" dist="38100" dir="2700000">
                  <a:srgbClr val="000000"/>
                </a:outerShdw>
              </a:effectLst>
              <a:ea typeface="微软雅黑" panose="020B0503020204020204" charset="-122"/>
            </a:endParaRPr>
          </a:p>
          <a:p>
            <a:pPr marL="342900" indent="-342900">
              <a:lnSpc>
                <a:spcPct val="90000"/>
              </a:lnSpc>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透气包装</a:t>
            </a:r>
            <a:endParaRPr lang="zh-CN" altLang="en-US" sz="3200">
              <a:effectLst>
                <a:outerShdw blurRad="38100" dist="38100" dir="2700000">
                  <a:srgbClr val="000000"/>
                </a:outerShdw>
              </a:effectLst>
              <a:ea typeface="微软雅黑" panose="020B0503020204020204" charset="-122"/>
            </a:endParaRPr>
          </a:p>
          <a:p>
            <a:pPr marL="342900" indent="-342900">
              <a:lnSpc>
                <a:spcPct val="90000"/>
              </a:lnSpc>
              <a:spcBef>
                <a:spcPct val="20000"/>
              </a:spcBef>
              <a:buClr>
                <a:schemeClr val="hlink"/>
              </a:buClr>
              <a:buSzPct val="70000"/>
              <a:buFont typeface="Wingdings" panose="05000000000000000000" pitchFamily="2" charset="2"/>
              <a:buChar char="n"/>
            </a:pPr>
            <a:r>
              <a:rPr lang="zh-CN" altLang="en-US" sz="3200">
                <a:effectLst>
                  <a:outerShdw blurRad="38100" dist="38100" dir="2700000">
                    <a:srgbClr val="000000"/>
                  </a:outerShdw>
                </a:effectLst>
                <a:ea typeface="微软雅黑" panose="020B0503020204020204" charset="-122"/>
              </a:rPr>
              <a:t>保鲜包装</a:t>
            </a:r>
            <a:endParaRPr lang="zh-CN" altLang="en-US" sz="3200">
              <a:effectLst>
                <a:outerShdw blurRad="38100" dist="38100" dir="2700000">
                  <a:srgbClr val="000000"/>
                </a:outerShdw>
              </a:effectLst>
              <a:ea typeface="微软雅黑" panose="020B0503020204020204"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43" name="Rectangle 2"/>
          <p:cNvSpPr/>
          <p:nvPr>
            <p:ph type="title" idx="4294967295"/>
          </p:nvPr>
        </p:nvSpPr>
        <p:spPr>
          <a:xfrm>
            <a:off x="457200" y="274638"/>
            <a:ext cx="8229600" cy="944562"/>
          </a:xfrm>
        </p:spPr>
        <p:txBody>
          <a:bodyPr wrap="square" lIns="91440" tIns="45720" rIns="91440" bIns="45720" anchor="ctr"/>
          <a:p>
            <a:pPr eaLnBrk="1" hangingPunct="1"/>
            <a:r>
              <a:rPr lang="zh-CN" altLang="en-US" b="0">
                <a:solidFill>
                  <a:schemeClr val="hlink"/>
                </a:solidFill>
                <a:ea typeface="微软雅黑" panose="020B0503020204020204" charset="-122"/>
              </a:rPr>
              <a:t>常用的商品运输包装标志</a:t>
            </a:r>
            <a:endParaRPr lang="zh-CN" altLang="en-US" b="0">
              <a:solidFill>
                <a:schemeClr val="hlink"/>
              </a:solidFill>
              <a:ea typeface="微软雅黑" panose="020B0503020204020204" charset="-122"/>
            </a:endParaRPr>
          </a:p>
        </p:txBody>
      </p:sp>
      <p:sp>
        <p:nvSpPr>
          <p:cNvPr id="2444" name="Rectangle 3"/>
          <p:cNvSpPr/>
          <p:nvPr>
            <p:ph type="body" idx="4294967295"/>
          </p:nvPr>
        </p:nvSpPr>
        <p:spPr>
          <a:xfrm>
            <a:off x="228600" y="1524000"/>
            <a:ext cx="8763000" cy="5105400"/>
          </a:xfrm>
        </p:spPr>
        <p:txBody>
          <a:bodyPr wrap="square" lIns="91440" tIns="45720" rIns="91440" bIns="45720" anchor="t"/>
          <a:p>
            <a:pPr eaLnBrk="1" hangingPunct="1">
              <a:buClr>
                <a:schemeClr val="hlink"/>
              </a:buClr>
            </a:pPr>
            <a:r>
              <a:rPr lang="zh-CN" altLang="en-US">
                <a:latin typeface="华文中宋" pitchFamily="2" charset="-122"/>
                <a:ea typeface="微软雅黑" panose="020B0503020204020204" charset="-122"/>
              </a:rPr>
              <a:t>收发货标志</a:t>
            </a:r>
            <a:endParaRPr lang="zh-CN" altLang="en-US">
              <a:latin typeface="华文中宋" pitchFamily="2" charset="-122"/>
              <a:ea typeface="微软雅黑" panose="020B0503020204020204" charset="-122"/>
            </a:endParaRPr>
          </a:p>
          <a:p>
            <a:pPr lvl="1" eaLnBrk="1" hangingPunct="1">
              <a:buClr>
                <a:schemeClr val="accent2"/>
              </a:buClr>
            </a:pPr>
            <a:r>
              <a:rPr lang="zh-CN" altLang="en-US">
                <a:latin typeface="华文中宋" pitchFamily="2" charset="-122"/>
                <a:ea typeface="微软雅黑" panose="020B0503020204020204" charset="-122"/>
              </a:rPr>
              <a:t>即识别标志，包括分类标志、供货号、货号、品名规格、数量、重量</a:t>
            </a:r>
            <a:endParaRPr lang="zh-CN" altLang="en-US">
              <a:latin typeface="华文中宋" pitchFamily="2" charset="-122"/>
              <a:ea typeface="微软雅黑" panose="020B0503020204020204" charset="-122"/>
            </a:endParaRPr>
          </a:p>
          <a:p>
            <a:pPr eaLnBrk="1" hangingPunct="1">
              <a:buClr>
                <a:schemeClr val="hlink"/>
              </a:buClr>
            </a:pPr>
            <a:r>
              <a:rPr lang="zh-CN" altLang="en-US">
                <a:latin typeface="华文中宋" pitchFamily="2" charset="-122"/>
                <a:ea typeface="微软雅黑" panose="020B0503020204020204" charset="-122"/>
              </a:rPr>
              <a:t>储运图示标志</a:t>
            </a:r>
            <a:endParaRPr lang="zh-CN" altLang="en-US">
              <a:latin typeface="华文中宋" pitchFamily="2" charset="-122"/>
              <a:ea typeface="微软雅黑" panose="020B0503020204020204" charset="-122"/>
            </a:endParaRPr>
          </a:p>
          <a:p>
            <a:pPr lvl="1" eaLnBrk="1" hangingPunct="1">
              <a:buClr>
                <a:schemeClr val="accent2"/>
              </a:buClr>
            </a:pPr>
            <a:r>
              <a:rPr lang="zh-CN" altLang="en-US">
                <a:latin typeface="华文中宋" pitchFamily="2" charset="-122"/>
                <a:ea typeface="微软雅黑" panose="020B0503020204020204" charset="-122"/>
              </a:rPr>
              <a:t>商品储运过程中，对有特别要求的商品，用文字和图形所做的标志</a:t>
            </a:r>
            <a:endParaRPr lang="zh-CN" altLang="en-US">
              <a:latin typeface="华文中宋" pitchFamily="2" charset="-122"/>
              <a:ea typeface="微软雅黑" panose="020B0503020204020204" charset="-122"/>
            </a:endParaRPr>
          </a:p>
          <a:p>
            <a:pPr eaLnBrk="1" hangingPunct="1">
              <a:buClr>
                <a:schemeClr val="hlink"/>
              </a:buClr>
            </a:pPr>
            <a:r>
              <a:rPr lang="zh-CN" altLang="en-US">
                <a:latin typeface="华文中宋" pitchFamily="2" charset="-122"/>
                <a:ea typeface="微软雅黑" panose="020B0503020204020204" charset="-122"/>
              </a:rPr>
              <a:t>危险货物标志</a:t>
            </a:r>
            <a:endParaRPr lang="zh-CN" altLang="en-US">
              <a:latin typeface="华文中宋" pitchFamily="2" charset="-122"/>
              <a:ea typeface="微软雅黑" panose="020B0503020204020204" charset="-122"/>
            </a:endParaRPr>
          </a:p>
          <a:p>
            <a:pPr lvl="1" eaLnBrk="1" hangingPunct="1">
              <a:buClr>
                <a:schemeClr val="accent2"/>
              </a:buClr>
              <a:buNone/>
            </a:pPr>
            <a:endParaRPr lang="en-US" altLang="zh-CN" i="1">
              <a:latin typeface="华文中宋" pitchFamily="2" charset="-122"/>
              <a:ea typeface="微软雅黑" panose="020B0503020204020204" charset="-12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47" name="Rectangle 2"/>
          <p:cNvSpPr/>
          <p:nvPr>
            <p:ph type="title" idx="4294967295"/>
          </p:nvPr>
        </p:nvSpPr>
        <p:spPr/>
        <p:txBody>
          <a:bodyPr wrap="square" lIns="91440" tIns="45720" rIns="91440" bIns="45720" anchor="ctr"/>
          <a:p>
            <a:pPr eaLnBrk="1" hangingPunct="1"/>
            <a:r>
              <a:rPr lang="zh-CN" altLang="en-US">
                <a:solidFill>
                  <a:schemeClr val="hlink"/>
                </a:solidFill>
                <a:ea typeface="微软雅黑" panose="020B0503020204020204" charset="-122"/>
              </a:rPr>
              <a:t>终端管理</a:t>
            </a:r>
            <a:endParaRPr lang="zh-CN" altLang="en-US">
              <a:solidFill>
                <a:schemeClr val="hlink"/>
              </a:solidFill>
              <a:ea typeface="微软雅黑" panose="020B0503020204020204" charset="-122"/>
            </a:endParaRPr>
          </a:p>
        </p:txBody>
      </p:sp>
      <p:sp>
        <p:nvSpPr>
          <p:cNvPr id="2448" name="Rectangle 3"/>
          <p:cNvSpPr/>
          <p:nvPr>
            <p:ph type="body" idx="4294967295"/>
          </p:nvPr>
        </p:nvSpPr>
        <p:spPr>
          <a:xfrm>
            <a:off x="533400" y="1600200"/>
            <a:ext cx="8077200" cy="4525963"/>
          </a:xfrm>
        </p:spPr>
        <p:txBody>
          <a:bodyPr wrap="square" lIns="91440" tIns="45720" rIns="91440" bIns="45720" anchor="t"/>
          <a:p>
            <a:pPr eaLnBrk="1" hangingPunct="1">
              <a:buClr>
                <a:schemeClr val="hlink"/>
              </a:buClr>
            </a:pPr>
            <a:r>
              <a:rPr lang="zh-CN" altLang="en-US">
                <a:latin typeface="华文中宋" pitchFamily="2" charset="-122"/>
                <a:ea typeface="微软雅黑" panose="020B0503020204020204" charset="-122"/>
              </a:rPr>
              <a:t>真正能产生销售的是终端</a:t>
            </a:r>
            <a:endParaRPr lang="zh-CN" altLang="en-US">
              <a:latin typeface="华文中宋" pitchFamily="2" charset="-122"/>
              <a:ea typeface="微软雅黑" panose="020B0503020204020204" charset="-122"/>
            </a:endParaRPr>
          </a:p>
          <a:p>
            <a:pPr eaLnBrk="1" hangingPunct="1">
              <a:buClr>
                <a:schemeClr val="hlink"/>
              </a:buClr>
            </a:pPr>
            <a:r>
              <a:rPr lang="zh-CN" altLang="en-US">
                <a:latin typeface="华文中宋" pitchFamily="2" charset="-122"/>
                <a:ea typeface="微软雅黑" panose="020B0503020204020204" charset="-122"/>
              </a:rPr>
              <a:t>激烈竞争的最后一个环节也是终端</a:t>
            </a:r>
            <a:endParaRPr lang="zh-CN" altLang="en-US">
              <a:latin typeface="华文中宋" pitchFamily="2" charset="-122"/>
              <a:ea typeface="微软雅黑" panose="020B0503020204020204" charset="-122"/>
            </a:endParaRPr>
          </a:p>
          <a:p>
            <a:pPr eaLnBrk="1" hangingPunct="1">
              <a:buClr>
                <a:schemeClr val="hlink"/>
              </a:buClr>
            </a:pPr>
            <a:r>
              <a:rPr lang="zh-CN" altLang="en-US">
                <a:latin typeface="华文中宋" pitchFamily="2" charset="-122"/>
                <a:ea typeface="微软雅黑" panose="020B0503020204020204" charset="-122"/>
              </a:rPr>
              <a:t>消费者对产品的选择与消费在终端</a:t>
            </a:r>
            <a:endParaRPr lang="zh-CN" altLang="en-US">
              <a:latin typeface="华文中宋" pitchFamily="2" charset="-122"/>
              <a:ea typeface="微软雅黑" panose="020B0503020204020204" charset="-122"/>
            </a:endParaRPr>
          </a:p>
          <a:p>
            <a:pPr eaLnBrk="1" hangingPunct="1">
              <a:buClr>
                <a:schemeClr val="hlink"/>
              </a:buClr>
            </a:pPr>
            <a:r>
              <a:rPr lang="zh-CN" altLang="en-US">
                <a:latin typeface="华文中宋" pitchFamily="2" charset="-122"/>
                <a:ea typeface="微软雅黑" panose="020B0503020204020204" charset="-122"/>
              </a:rPr>
              <a:t>终端市场是销售渠道的最未端，是厂家销售的最终目的地</a:t>
            </a:r>
            <a:endParaRPr lang="zh-CN" altLang="en-US">
              <a:latin typeface="华文中宋" pitchFamily="2" charset="-122"/>
              <a:ea typeface="微软雅黑" panose="020B0503020204020204" charset="-122"/>
            </a:endParaRPr>
          </a:p>
          <a:p>
            <a:pPr eaLnBrk="1" hangingPunct="1">
              <a:buClr>
                <a:schemeClr val="hlink"/>
              </a:buClr>
            </a:pPr>
            <a:endParaRPr lang="zh-CN" altLang="en-US">
              <a:latin typeface="华文中宋" pitchFamily="2" charset="-122"/>
              <a:ea typeface="微软雅黑" panose="020B0503020204020204" charset="-122"/>
            </a:endParaRPr>
          </a:p>
          <a:p>
            <a:pPr eaLnBrk="1" hangingPunct="1">
              <a:buClr>
                <a:schemeClr val="hlink"/>
              </a:buClr>
              <a:buNone/>
            </a:pPr>
            <a:r>
              <a:rPr lang="zh-CN" altLang="en-US">
                <a:latin typeface="华文中宋" pitchFamily="2" charset="-122"/>
                <a:ea typeface="微软雅黑" panose="020B0503020204020204" charset="-122"/>
              </a:rPr>
              <a:t>厂家应提高零售店的</a:t>
            </a:r>
            <a:r>
              <a:rPr lang="zh-CN" altLang="en-US">
                <a:solidFill>
                  <a:schemeClr val="hlink"/>
                </a:solidFill>
                <a:latin typeface="华文中宋" pitchFamily="2" charset="-122"/>
                <a:ea typeface="微软雅黑" panose="020B0503020204020204" charset="-122"/>
              </a:rPr>
              <a:t>铺货率</a:t>
            </a:r>
            <a:r>
              <a:rPr lang="zh-CN" altLang="en-US">
                <a:latin typeface="华文中宋" pitchFamily="2" charset="-122"/>
                <a:ea typeface="微软雅黑" panose="020B0503020204020204" charset="-122"/>
              </a:rPr>
              <a:t>和店内</a:t>
            </a:r>
            <a:r>
              <a:rPr lang="zh-CN" altLang="en-US">
                <a:solidFill>
                  <a:schemeClr val="hlink"/>
                </a:solidFill>
                <a:latin typeface="华文中宋" pitchFamily="2" charset="-122"/>
                <a:ea typeface="微软雅黑" panose="020B0503020204020204" charset="-122"/>
              </a:rPr>
              <a:t>商品占有率</a:t>
            </a:r>
            <a:endParaRPr lang="zh-CN" altLang="en-US">
              <a:solidFill>
                <a:schemeClr val="hlink"/>
              </a:solidFill>
              <a:latin typeface="华文中宋" pitchFamily="2" charset="-122"/>
              <a:ea typeface="微软雅黑" panose="020B0503020204020204" charset="-122"/>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51" name="Rectangle 2"/>
          <p:cNvSpPr/>
          <p:nvPr>
            <p:ph type="title" idx="4294967295"/>
          </p:nvPr>
        </p:nvSpPr>
        <p:spPr/>
        <p:txBody>
          <a:bodyPr wrap="square" lIns="91440" tIns="45720" rIns="91440" bIns="45720" anchor="ctr"/>
          <a:p>
            <a:pPr eaLnBrk="1" hangingPunct="1"/>
            <a:r>
              <a:rPr lang="zh-CN" altLang="en-US" sz="4000">
                <a:solidFill>
                  <a:schemeClr val="hlink"/>
                </a:solidFill>
                <a:ea typeface="微软雅黑" panose="020B0503020204020204" charset="-122"/>
              </a:rPr>
              <a:t>终端管理的常见问题</a:t>
            </a:r>
            <a:endParaRPr lang="zh-CN" altLang="en-US" sz="4000">
              <a:solidFill>
                <a:schemeClr val="hlink"/>
              </a:solidFill>
              <a:ea typeface="微软雅黑" panose="020B0503020204020204" charset="-122"/>
            </a:endParaRPr>
          </a:p>
        </p:txBody>
      </p:sp>
      <p:sp>
        <p:nvSpPr>
          <p:cNvPr id="2452" name="Rectangle 3"/>
          <p:cNvSpPr/>
          <p:nvPr>
            <p:ph type="body" idx="4294967295"/>
          </p:nvPr>
        </p:nvSpPr>
        <p:spPr/>
        <p:txBody>
          <a:bodyPr wrap="square" lIns="91440" tIns="45720" rIns="91440" bIns="45720" anchor="t"/>
          <a:p>
            <a:pPr eaLnBrk="1" hangingPunct="1">
              <a:buClr>
                <a:schemeClr val="hlink"/>
              </a:buClr>
            </a:pPr>
            <a:r>
              <a:rPr lang="zh-CN" altLang="en-US" i="1">
                <a:ea typeface="微软雅黑" panose="020B0503020204020204" charset="-122"/>
              </a:rPr>
              <a:t>终端销售意识不强</a:t>
            </a:r>
            <a:endParaRPr lang="zh-CN" altLang="en-US" i="1">
              <a:ea typeface="微软雅黑" panose="020B0503020204020204" charset="-122"/>
            </a:endParaRPr>
          </a:p>
          <a:p>
            <a:pPr eaLnBrk="1" hangingPunct="1">
              <a:buClr>
                <a:schemeClr val="hlink"/>
              </a:buClr>
            </a:pPr>
            <a:r>
              <a:rPr lang="zh-CN" altLang="en-US" i="1">
                <a:ea typeface="微软雅黑" panose="020B0503020204020204" charset="-122"/>
              </a:rPr>
              <a:t>终端销售范围过窄</a:t>
            </a:r>
            <a:endParaRPr lang="zh-CN" altLang="en-US" i="1">
              <a:ea typeface="微软雅黑" panose="020B0503020204020204" charset="-122"/>
            </a:endParaRPr>
          </a:p>
          <a:p>
            <a:pPr eaLnBrk="1" hangingPunct="1">
              <a:buClr>
                <a:schemeClr val="hlink"/>
              </a:buClr>
            </a:pPr>
            <a:r>
              <a:rPr lang="zh-CN" altLang="en-US" i="1">
                <a:ea typeface="微软雅黑" panose="020B0503020204020204" charset="-122"/>
              </a:rPr>
              <a:t>对终端环节的服务不到位</a:t>
            </a:r>
            <a:endParaRPr lang="zh-CN" altLang="en-US" i="1">
              <a:ea typeface="微软雅黑" panose="020B0503020204020204" charset="-122"/>
            </a:endParaRPr>
          </a:p>
          <a:p>
            <a:pPr eaLnBrk="1" hangingPunct="1">
              <a:buClr>
                <a:schemeClr val="hlink"/>
              </a:buClr>
            </a:pPr>
            <a:r>
              <a:rPr lang="zh-CN" altLang="en-US" i="1">
                <a:ea typeface="微软雅黑" panose="020B0503020204020204" charset="-122"/>
              </a:rPr>
              <a:t>管理水平跟不上</a:t>
            </a:r>
            <a:endParaRPr lang="zh-CN" altLang="en-US" i="1">
              <a:ea typeface="微软雅黑" panose="020B0503020204020204" charset="-122"/>
            </a:endParaRPr>
          </a:p>
          <a:p>
            <a:pPr eaLnBrk="1" hangingPunct="1">
              <a:buClr>
                <a:schemeClr val="hlink"/>
              </a:buClr>
            </a:pPr>
            <a:r>
              <a:rPr lang="zh-CN" altLang="en-US" i="1">
                <a:ea typeface="微软雅黑" panose="020B0503020204020204" charset="-122"/>
              </a:rPr>
              <a:t>对终端商家的防范不严</a:t>
            </a:r>
            <a:endParaRPr lang="zh-CN" altLang="en-US" sz="3600">
              <a:ea typeface="微软雅黑" panose="020B0503020204020204"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55" name="Rectangle 2"/>
          <p:cNvSpPr/>
          <p:nvPr>
            <p:ph type="title" idx="4294967295"/>
          </p:nvPr>
        </p:nvSpPr>
        <p:spPr/>
        <p:txBody>
          <a:bodyPr wrap="square" lIns="91440" tIns="45720" rIns="91440" bIns="45720" anchor="ctr"/>
          <a:p>
            <a:pPr eaLnBrk="1" hangingPunct="1"/>
            <a:r>
              <a:rPr lang="zh-CN" altLang="en-US" sz="4000">
                <a:solidFill>
                  <a:schemeClr val="hlink"/>
                </a:solidFill>
                <a:ea typeface="微软雅黑" panose="020B0503020204020204" charset="-122"/>
              </a:rPr>
              <a:t>终端陈列的几个要素</a:t>
            </a:r>
            <a:endParaRPr lang="zh-CN" altLang="en-US" sz="4000">
              <a:solidFill>
                <a:schemeClr val="hlink"/>
              </a:solidFill>
              <a:ea typeface="微软雅黑" panose="020B0503020204020204" charset="-122"/>
            </a:endParaRPr>
          </a:p>
        </p:txBody>
      </p:sp>
      <p:sp>
        <p:nvSpPr>
          <p:cNvPr id="2456" name="Rectangle 3"/>
          <p:cNvSpPr/>
          <p:nvPr>
            <p:ph type="body" idx="4294967295"/>
          </p:nvPr>
        </p:nvSpPr>
        <p:spPr/>
        <p:txBody>
          <a:bodyPr wrap="square" lIns="91440" tIns="45720" rIns="91440" bIns="45720" anchor="t"/>
          <a:p>
            <a:pPr eaLnBrk="1" hangingPunct="1">
              <a:buClr>
                <a:schemeClr val="hlink"/>
              </a:buClr>
            </a:pPr>
            <a:r>
              <a:rPr lang="zh-CN" altLang="en-US" sz="2800" i="1">
                <a:ea typeface="微软雅黑" panose="020B0503020204020204" charset="-122"/>
              </a:rPr>
              <a:t>产品陈列</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附属性广告制造氛围</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分销设备要全面、有个性</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信息传递</a:t>
            </a:r>
            <a:endParaRPr lang="zh-CN" altLang="en-US">
              <a:solidFill>
                <a:schemeClr val="hlink"/>
              </a:solidFill>
              <a:ea typeface="微软雅黑" panose="020B0503020204020204" charset="-122"/>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59" name="Rectangle 2"/>
          <p:cNvSpPr/>
          <p:nvPr>
            <p:ph type="title" idx="4294967295"/>
          </p:nvPr>
        </p:nvSpPr>
        <p:spPr/>
        <p:txBody>
          <a:bodyPr wrap="square" lIns="91440" tIns="45720" rIns="91440" bIns="45720" anchor="ctr"/>
          <a:p>
            <a:pPr eaLnBrk="1" hangingPunct="1"/>
            <a:r>
              <a:rPr lang="zh-CN" altLang="en-US" sz="4000">
                <a:solidFill>
                  <a:schemeClr val="hlink"/>
                </a:solidFill>
                <a:ea typeface="微软雅黑" panose="020B0503020204020204" charset="-122"/>
              </a:rPr>
              <a:t>产品陈列的</a:t>
            </a:r>
            <a:r>
              <a:rPr lang="en-US" altLang="zh-CN" sz="4000">
                <a:solidFill>
                  <a:schemeClr val="hlink"/>
                </a:solidFill>
                <a:ea typeface="微软雅黑" panose="020B0503020204020204" charset="-122"/>
              </a:rPr>
              <a:t>6</a:t>
            </a:r>
            <a:r>
              <a:rPr lang="zh-CN" altLang="en-US" sz="4000">
                <a:solidFill>
                  <a:schemeClr val="hlink"/>
                </a:solidFill>
                <a:ea typeface="微软雅黑" panose="020B0503020204020204" charset="-122"/>
              </a:rPr>
              <a:t>项工作</a:t>
            </a:r>
            <a:endParaRPr lang="zh-CN" altLang="en-US" sz="4000">
              <a:solidFill>
                <a:schemeClr val="hlink"/>
              </a:solidFill>
              <a:ea typeface="微软雅黑" panose="020B0503020204020204" charset="-122"/>
            </a:endParaRPr>
          </a:p>
        </p:txBody>
      </p:sp>
      <p:sp>
        <p:nvSpPr>
          <p:cNvPr id="2460" name="Rectangle 3"/>
          <p:cNvSpPr/>
          <p:nvPr>
            <p:ph type="body" idx="4294967295"/>
          </p:nvPr>
        </p:nvSpPr>
        <p:spPr/>
        <p:txBody>
          <a:bodyPr wrap="square" lIns="91440" tIns="45720" rIns="91440" bIns="45720" anchor="t"/>
          <a:p>
            <a:pPr eaLnBrk="1" hangingPunct="1">
              <a:buClr>
                <a:schemeClr val="hlink"/>
              </a:buClr>
            </a:pPr>
            <a:r>
              <a:rPr lang="zh-CN" altLang="en-US" sz="2800" i="1">
                <a:ea typeface="微软雅黑" panose="020B0503020204020204" charset="-122"/>
              </a:rPr>
              <a:t>充分利用既有陈列空间</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陈列商品的所有规格</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系列商品集中陈列</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把产品放在顾客举手可得的货架位置上</a:t>
            </a:r>
            <a:endParaRPr lang="zh-CN" altLang="en-US" sz="2800" i="1">
              <a:ea typeface="微软雅黑" panose="020B0503020204020204" charset="-122"/>
            </a:endParaRPr>
          </a:p>
          <a:p>
            <a:pPr eaLnBrk="1" hangingPunct="1">
              <a:buClr>
                <a:schemeClr val="hlink"/>
              </a:buClr>
            </a:pPr>
            <a:r>
              <a:rPr lang="zh-CN" altLang="en-US" sz="2800" i="1">
                <a:ea typeface="微软雅黑" panose="020B0503020204020204" charset="-122"/>
              </a:rPr>
              <a:t>经常保持商品价值</a:t>
            </a:r>
            <a:endParaRPr lang="zh-CN" altLang="en-US">
              <a:solidFill>
                <a:schemeClr val="hlink"/>
              </a:solidFill>
              <a:ea typeface="微软雅黑" panose="020B0503020204020204" charset="-122"/>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cxnSp>
        <p:nvCxnSpPr>
          <p:cNvPr id="2463" name="直接连接符 2"/>
          <p:cNvCxnSpPr/>
          <p:nvPr/>
        </p:nvCxnSpPr>
        <p:spPr>
          <a:xfrm>
            <a:off x="2805113" y="4057650"/>
            <a:ext cx="3697287" cy="0"/>
          </a:xfrm>
          <a:prstGeom prst="line">
            <a:avLst/>
          </a:prstGeom>
          <a:ln w="9525" cap="flat" cmpd="sng">
            <a:solidFill>
              <a:srgbClr val="262626"/>
            </a:solidFill>
            <a:prstDash val="dash"/>
            <a:headEnd type="none" w="med" len="med"/>
            <a:tailEnd type="none" w="med" len="med"/>
          </a:ln>
        </p:spPr>
      </p:cxnSp>
      <p:cxnSp>
        <p:nvCxnSpPr>
          <p:cNvPr id="2464" name="直接连接符 4"/>
          <p:cNvCxnSpPr/>
          <p:nvPr/>
        </p:nvCxnSpPr>
        <p:spPr>
          <a:xfrm>
            <a:off x="2805113" y="5013325"/>
            <a:ext cx="3697287" cy="0"/>
          </a:xfrm>
          <a:prstGeom prst="line">
            <a:avLst/>
          </a:prstGeom>
          <a:ln w="9525" cap="flat" cmpd="sng">
            <a:solidFill>
              <a:srgbClr val="262626"/>
            </a:solidFill>
            <a:prstDash val="dash"/>
            <a:headEnd type="none" w="med" len="med"/>
            <a:tailEnd type="none" w="med" len="med"/>
          </a:ln>
        </p:spPr>
      </p:cxnSp>
      <p:sp>
        <p:nvSpPr>
          <p:cNvPr id="2465" name="TextBox 25"/>
          <p:cNvSpPr/>
          <p:nvPr/>
        </p:nvSpPr>
        <p:spPr>
          <a:xfrm>
            <a:off x="2527300" y="4079875"/>
            <a:ext cx="4392613" cy="862013"/>
          </a:xfrm>
          <a:prstGeom prst="rect">
            <a:avLst/>
          </a:prstGeom>
          <a:noFill/>
          <a:ln w="9525">
            <a:noFill/>
          </a:ln>
        </p:spPr>
        <p:txBody>
          <a:bodyPr/>
          <a:p>
            <a:pPr algn="ctr" eaLnBrk="0" hangingPunct="0">
              <a:lnSpc>
                <a:spcPct val="125000"/>
              </a:lnSpc>
            </a:pPr>
            <a:r>
              <a:rPr lang="zh-CN" altLang="en-US" sz="4400">
                <a:latin typeface="微软雅黑" panose="020B0503020204020204" charset="-122"/>
                <a:ea typeface="微软雅黑" panose="020B0503020204020204" charset="-122"/>
              </a:rPr>
              <a:t>问题提问与解答</a:t>
            </a:r>
            <a:endParaRPr lang="zh-CN" altLang="en-US" sz="4400">
              <a:latin typeface="微软雅黑" panose="020B0503020204020204" charset="-122"/>
              <a:ea typeface="微软雅黑" panose="020B0503020204020204" charset="-122"/>
            </a:endParaRPr>
          </a:p>
        </p:txBody>
      </p:sp>
      <p:sp>
        <p:nvSpPr>
          <p:cNvPr id="2466" name="等腰三角形 6"/>
          <p:cNvSpPr/>
          <p:nvPr/>
        </p:nvSpPr>
        <p:spPr>
          <a:xfrm rot="10800000" flipH="1" flipV="1">
            <a:off x="3095625" y="538163"/>
            <a:ext cx="2979738" cy="2568575"/>
          </a:xfrm>
          <a:prstGeom prst="triangle">
            <a:avLst>
              <a:gd name="adj" fmla="val 50000"/>
            </a:avLst>
          </a:prstGeom>
          <a:noFill/>
          <a:ln w="12700" cap="flat" cmpd="sng">
            <a:solidFill>
              <a:srgbClr val="41719C"/>
            </a:solidFill>
            <a:prstDash val="solid"/>
            <a:miter/>
            <a:headEnd type="none" w="med" len="med"/>
            <a:tailEnd type="none" w="med" len="med"/>
          </a:ln>
        </p:spPr>
        <p:txBody>
          <a:bodyPr anchor="ctr"/>
          <a:p>
            <a:pPr algn="ctr" eaLnBrk="0" hangingPunct="0"/>
            <a:endParaRPr lang="zh-CN" altLang="en-US" sz="2400" b="1">
              <a:solidFill>
                <a:srgbClr val="FFFFFF"/>
              </a:solidFill>
              <a:latin typeface="Calibri" panose="020F0502020204030204" charset="0"/>
              <a:ea typeface="微软雅黑" panose="020B0503020204020204" charset="-122"/>
            </a:endParaRPr>
          </a:p>
        </p:txBody>
      </p:sp>
      <p:sp>
        <p:nvSpPr>
          <p:cNvPr id="2467" name="等腰三角形 7"/>
          <p:cNvSpPr/>
          <p:nvPr/>
        </p:nvSpPr>
        <p:spPr>
          <a:xfrm rot="-10800000" flipH="1">
            <a:off x="3095625" y="1285875"/>
            <a:ext cx="3000375" cy="2586038"/>
          </a:xfrm>
          <a:prstGeom prst="triangle">
            <a:avLst>
              <a:gd name="adj" fmla="val 50000"/>
            </a:avLst>
          </a:prstGeom>
          <a:solidFill>
            <a:srgbClr val="0099CC"/>
          </a:solidFill>
          <a:ln w="12700">
            <a:noFill/>
          </a:ln>
        </p:spPr>
        <p:txBody>
          <a:bodyPr anchor="ctr"/>
          <a:p>
            <a:pPr algn="ctr" eaLnBrk="0" hangingPunct="0"/>
            <a:endParaRPr lang="zh-CN" altLang="en-US" sz="2400" b="1">
              <a:solidFill>
                <a:srgbClr val="FFFFFF"/>
              </a:solidFill>
              <a:latin typeface="Calibri" panose="020F0502020204030204" charset="0"/>
              <a:ea typeface="微软雅黑" panose="020B0503020204020204" charset="-122"/>
            </a:endParaRPr>
          </a:p>
        </p:txBody>
      </p:sp>
      <p:sp>
        <p:nvSpPr>
          <p:cNvPr id="2468" name="文本框 8"/>
          <p:cNvSpPr/>
          <p:nvPr/>
        </p:nvSpPr>
        <p:spPr>
          <a:xfrm>
            <a:off x="3851275" y="1484313"/>
            <a:ext cx="1743075" cy="923925"/>
          </a:xfrm>
          <a:prstGeom prst="rect">
            <a:avLst/>
          </a:prstGeom>
          <a:noFill/>
          <a:ln w="9525">
            <a:noFill/>
          </a:ln>
        </p:spPr>
        <p:txBody>
          <a:bodyPr/>
          <a:p>
            <a:pPr eaLnBrk="0" hangingPunct="0"/>
            <a:r>
              <a:rPr lang="zh-CN" altLang="en-US" sz="5400">
                <a:solidFill>
                  <a:schemeClr val="bg1"/>
                </a:solidFill>
                <a:latin typeface="微软雅黑" panose="020B0503020204020204" charset="-122"/>
                <a:ea typeface="微软雅黑" panose="020B0503020204020204" charset="-122"/>
              </a:rPr>
              <a:t>问答</a:t>
            </a:r>
            <a:endParaRPr lang="zh-CN" altLang="en-US" sz="5400">
              <a:solidFill>
                <a:schemeClr val="bg1"/>
              </a:solidFill>
              <a:latin typeface="微软雅黑" panose="020B0503020204020204" charset="-122"/>
              <a:ea typeface="微软雅黑" panose="020B0503020204020204" charset="-122"/>
            </a:endParaRPr>
          </a:p>
        </p:txBody>
      </p:sp>
      <p:sp>
        <p:nvSpPr>
          <p:cNvPr id="2469" name="Rectangle 4"/>
          <p:cNvSpPr/>
          <p:nvPr/>
        </p:nvSpPr>
        <p:spPr>
          <a:xfrm>
            <a:off x="2339975" y="4937125"/>
            <a:ext cx="4679950" cy="508000"/>
          </a:xfrm>
          <a:prstGeom prst="rect">
            <a:avLst/>
          </a:prstGeom>
          <a:noFill/>
          <a:ln w="9525">
            <a:noFill/>
          </a:ln>
        </p:spPr>
        <p:txBody>
          <a:bodyPr lIns="91398" tIns="45698" rIns="91398" bIns="45698" anchor="ctr"/>
          <a:p>
            <a:pPr algn="ctr" defTabSz="914400" eaLnBrk="0" hangingPunct="0">
              <a:buSzPct val="100000"/>
              <a:buFontTx/>
            </a:pPr>
            <a:r>
              <a:rPr lang="en-US" altLang="zh-CN" sz="1400">
                <a:solidFill>
                  <a:schemeClr val="tx2"/>
                </a:solidFill>
                <a:latin typeface="宋体" panose="02010600030101010101" pitchFamily="2" charset="-122"/>
                <a:ea typeface="微软雅黑" panose="020B0503020204020204" charset="-122"/>
              </a:rPr>
              <a:t>HERE COMES THE QUESTION AND ANSWER SESSION</a:t>
            </a:r>
            <a:endParaRPr lang="en-US" altLang="zh-CN" sz="1400">
              <a:solidFill>
                <a:schemeClr val="tx2"/>
              </a:solidFill>
              <a:latin typeface="宋体" panose="02010600030101010101" pitchFamily="2" charset="-122"/>
              <a:ea typeface="微软雅黑" panose="020B0503020204020204"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2" nodeType="afterEffect">
                                  <p:childTnLst>
                                    <p:set>
                                      <p:cBhvr additive="base">
                                        <p:cTn id="6" dur="1" fill="hold">
                                          <p:stCondLst>
                                            <p:cond delay="0"/>
                                          </p:stCondLst>
                                        </p:cTn>
                                        <p:tgtEl>
                                          <p:spTgt spid="2467"/>
                                        </p:tgtEl>
                                        <p:attrNameLst>
                                          <p:attrName>style.visibility</p:attrName>
                                        </p:attrNameLst>
                                      </p:cBhvr>
                                      <p:to>
                                        <p:strVal val="visible"/>
                                      </p:to>
                                    </p:set>
                                    <p:animEffect transition="in" filter="fade">
                                      <p:cBhvr additive="base">
                                        <p:cTn id="7" dur="500"/>
                                        <p:tgtEl>
                                          <p:spTgt spid="2467"/>
                                        </p:tgtEl>
                                      </p:cBhvr>
                                    </p:animEffect>
                                    <p:anim calcmode="lin" valueType="num">
                                      <p:cBhvr additive="base">
                                        <p:cTn id="8" dur="500" fill="hold"/>
                                        <p:tgtEl>
                                          <p:spTgt spid="2467"/>
                                        </p:tgtEl>
                                        <p:attrNameLst>
                                          <p:attrName>ppt_x</p:attrName>
                                        </p:attrNameLst>
                                      </p:cBhvr>
                                      <p:tavLst>
                                        <p:tav tm="0">
                                          <p:val>
                                            <p:strVal val="#ppt_x"/>
                                          </p:val>
                                        </p:tav>
                                        <p:tav tm="100000">
                                          <p:val>
                                            <p:strVal val="#ppt_x"/>
                                          </p:val>
                                        </p:tav>
                                      </p:tavLst>
                                    </p:anim>
                                    <p:anim calcmode="lin" valueType="num">
                                      <p:cBhvr additive="base">
                                        <p:cTn id="9" dur="500" fill="hold"/>
                                        <p:tgtEl>
                                          <p:spTgt spid="246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1" nodeType="afterEffect">
                                  <p:childTnLst>
                                    <p:set>
                                      <p:cBhvr additive="base">
                                        <p:cTn id="12" dur="1" fill="hold">
                                          <p:stCondLst>
                                            <p:cond delay="0"/>
                                          </p:stCondLst>
                                        </p:cTn>
                                        <p:tgtEl>
                                          <p:spTgt spid="2466"/>
                                        </p:tgtEl>
                                        <p:attrNameLst>
                                          <p:attrName>style.visibility</p:attrName>
                                        </p:attrNameLst>
                                      </p:cBhvr>
                                      <p:to>
                                        <p:strVal val="visible"/>
                                      </p:to>
                                    </p:set>
                                    <p:animEffect transition="in" filter="fade">
                                      <p:cBhvr additive="base">
                                        <p:cTn id="13" dur="500"/>
                                        <p:tgtEl>
                                          <p:spTgt spid="2466"/>
                                        </p:tgtEl>
                                      </p:cBhvr>
                                    </p:animEffect>
                                    <p:anim calcmode="lin" valueType="num">
                                      <p:cBhvr additive="base">
                                        <p:cTn id="14" dur="500" fill="hold"/>
                                        <p:tgtEl>
                                          <p:spTgt spid="2466"/>
                                        </p:tgtEl>
                                        <p:attrNameLst>
                                          <p:attrName>ppt_x</p:attrName>
                                        </p:attrNameLst>
                                      </p:cBhvr>
                                      <p:tavLst>
                                        <p:tav tm="0">
                                          <p:val>
                                            <p:strVal val="#ppt_x"/>
                                          </p:val>
                                        </p:tav>
                                        <p:tav tm="100000">
                                          <p:val>
                                            <p:strVal val="#ppt_x"/>
                                          </p:val>
                                        </p:tav>
                                      </p:tavLst>
                                    </p:anim>
                                    <p:anim calcmode="lin" valueType="num">
                                      <p:cBhvr additive="base">
                                        <p:cTn id="15" dur="500" fill="hold"/>
                                        <p:tgtEl>
                                          <p:spTgt spid="246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31" presetClass="entr" presetSubtype="0" fill="hold" grpId="3" nodeType="afterEffect">
                                  <p:childTnLst>
                                    <p:set>
                                      <p:cBhvr additive="base">
                                        <p:cTn id="18" dur="1" fill="hold">
                                          <p:stCondLst>
                                            <p:cond delay="0"/>
                                          </p:stCondLst>
                                        </p:cTn>
                                        <p:tgtEl>
                                          <p:spTgt spid="2468"/>
                                        </p:tgtEl>
                                        <p:attrNameLst>
                                          <p:attrName>style.visibility</p:attrName>
                                        </p:attrNameLst>
                                      </p:cBhvr>
                                      <p:to>
                                        <p:strVal val="visible"/>
                                      </p:to>
                                    </p:set>
                                    <p:anim calcmode="lin" valueType="num">
                                      <p:cBhvr additive="base">
                                        <p:cTn id="19" dur="750" fill="hold"/>
                                        <p:tgtEl>
                                          <p:spTgt spid="2468"/>
                                        </p:tgtEl>
                                        <p:attrNameLst>
                                          <p:attrName>ppt_w</p:attrName>
                                        </p:attrNameLst>
                                      </p:cBhvr>
                                      <p:tavLst>
                                        <p:tav tm="0">
                                          <p:val>
                                            <p:fltVal val="0.000000"/>
                                          </p:val>
                                        </p:tav>
                                        <p:tav tm="100000">
                                          <p:val>
                                            <p:strVal val="#ppt_w"/>
                                          </p:val>
                                        </p:tav>
                                      </p:tavLst>
                                    </p:anim>
                                    <p:anim calcmode="lin" valueType="num">
                                      <p:cBhvr additive="base">
                                        <p:cTn id="20" dur="750" fill="hold"/>
                                        <p:tgtEl>
                                          <p:spTgt spid="2468"/>
                                        </p:tgtEl>
                                        <p:attrNameLst>
                                          <p:attrName>ppt_h</p:attrName>
                                        </p:attrNameLst>
                                      </p:cBhvr>
                                      <p:tavLst>
                                        <p:tav tm="0">
                                          <p:val>
                                            <p:fltVal val="0.000000"/>
                                          </p:val>
                                        </p:tav>
                                        <p:tav tm="100000">
                                          <p:val>
                                            <p:strVal val="#ppt_h"/>
                                          </p:val>
                                        </p:tav>
                                      </p:tavLst>
                                    </p:anim>
                                    <p:anim calcmode="lin" valueType="num">
                                      <p:cBhvr additive="base">
                                        <p:cTn id="21" dur="750" fill="hold"/>
                                        <p:tgtEl>
                                          <p:spTgt spid="2468"/>
                                        </p:tgtEl>
                                        <p:attrNameLst>
                                          <p:attrName>style.rotation</p:attrName>
                                        </p:attrNameLst>
                                      </p:cBhvr>
                                      <p:tavLst>
                                        <p:tav tm="0">
                                          <p:val>
                                            <p:fltVal val="90.000000"/>
                                          </p:val>
                                        </p:tav>
                                        <p:tav tm="100000">
                                          <p:val>
                                            <p:fltVal val="0.000000"/>
                                          </p:val>
                                        </p:tav>
                                      </p:tavLst>
                                    </p:anim>
                                    <p:animEffect transition="in" filter="fade">
                                      <p:cBhvr additive="base">
                                        <p:cTn id="22" dur="750"/>
                                        <p:tgtEl>
                                          <p:spTgt spid="2468"/>
                                        </p:tgtEl>
                                      </p:cBhvr>
                                    </p:animEffect>
                                  </p:childTnLst>
                                </p:cTn>
                              </p:par>
                            </p:childTnLst>
                          </p:cTn>
                        </p:par>
                        <p:par>
                          <p:cTn id="23" fill="hold">
                            <p:stCondLst>
                              <p:cond delay="2000"/>
                            </p:stCondLst>
                            <p:childTnLst>
                              <p:par>
                                <p:cTn id="24" presetID="2" presetClass="entr" presetSubtype="2" fill="hold" nodeType="afterEffect">
                                  <p:childTnLst>
                                    <p:set>
                                      <p:cBhvr additive="base">
                                        <p:cTn id="25" dur="1" fill="hold">
                                          <p:stCondLst>
                                            <p:cond delay="0"/>
                                          </p:stCondLst>
                                        </p:cTn>
                                        <p:tgtEl>
                                          <p:spTgt spid="2463"/>
                                        </p:tgtEl>
                                        <p:attrNameLst>
                                          <p:attrName>style.visibility</p:attrName>
                                        </p:attrNameLst>
                                      </p:cBhvr>
                                      <p:to>
                                        <p:strVal val="visible"/>
                                      </p:to>
                                    </p:set>
                                    <p:anim calcmode="lin" valueType="num">
                                      <p:cBhvr additive="base">
                                        <p:cTn id="26" dur="500" fill="hold"/>
                                        <p:tgtEl>
                                          <p:spTgt spid="2463"/>
                                        </p:tgtEl>
                                        <p:attrNameLst>
                                          <p:attrName>ppt_x</p:attrName>
                                        </p:attrNameLst>
                                      </p:cBhvr>
                                      <p:tavLst>
                                        <p:tav tm="0">
                                          <p:val>
                                            <p:strVal val="1+#ppt_w/2"/>
                                          </p:val>
                                        </p:tav>
                                        <p:tav tm="100000">
                                          <p:val>
                                            <p:strVal val="#ppt_x"/>
                                          </p:val>
                                        </p:tav>
                                      </p:tavLst>
                                    </p:anim>
                                    <p:anim calcmode="lin" valueType="num">
                                      <p:cBhvr additive="base">
                                        <p:cTn id="27" dur="500" fill="hold"/>
                                        <p:tgtEl>
                                          <p:spTgt spid="2463"/>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childTnLst>
                                    <p:set>
                                      <p:cBhvr additive="base">
                                        <p:cTn id="29" dur="1" fill="hold">
                                          <p:stCondLst>
                                            <p:cond delay="0"/>
                                          </p:stCondLst>
                                        </p:cTn>
                                        <p:tgtEl>
                                          <p:spTgt spid="2464"/>
                                        </p:tgtEl>
                                        <p:attrNameLst>
                                          <p:attrName>style.visibility</p:attrName>
                                        </p:attrNameLst>
                                      </p:cBhvr>
                                      <p:to>
                                        <p:strVal val="visible"/>
                                      </p:to>
                                    </p:set>
                                    <p:anim calcmode="lin" valueType="num">
                                      <p:cBhvr additive="base">
                                        <p:cTn id="30" dur="500" fill="hold"/>
                                        <p:tgtEl>
                                          <p:spTgt spid="2464"/>
                                        </p:tgtEl>
                                        <p:attrNameLst>
                                          <p:attrName>ppt_x</p:attrName>
                                        </p:attrNameLst>
                                      </p:cBhvr>
                                      <p:tavLst>
                                        <p:tav tm="0">
                                          <p:val>
                                            <p:strVal val="0-#ppt_w/2"/>
                                          </p:val>
                                        </p:tav>
                                        <p:tav tm="100000">
                                          <p:val>
                                            <p:strVal val="#ppt_x"/>
                                          </p:val>
                                        </p:tav>
                                      </p:tavLst>
                                    </p:anim>
                                    <p:anim calcmode="lin" valueType="num">
                                      <p:cBhvr additive="base">
                                        <p:cTn id="31" dur="500" fill="hold"/>
                                        <p:tgtEl>
                                          <p:spTgt spid="246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childTnLst>
                                    <p:set>
                                      <p:cBhvr additive="base">
                                        <p:cTn id="34" dur="1" fill="hold">
                                          <p:stCondLst>
                                            <p:cond delay="0"/>
                                          </p:stCondLst>
                                        </p:cTn>
                                        <p:tgtEl>
                                          <p:spTgt spid="2465"/>
                                        </p:tgtEl>
                                        <p:attrNameLst>
                                          <p:attrName>style.visibility</p:attrName>
                                        </p:attrNameLst>
                                      </p:cBhvr>
                                      <p:to>
                                        <p:strVal val="visible"/>
                                      </p:to>
                                    </p:set>
                                    <p:anim calcmode="lin" valueType="num">
                                      <p:cBhvr additive="base">
                                        <p:cTn id="35" dur="500" fill="hold"/>
                                        <p:tgtEl>
                                          <p:spTgt spid="2465"/>
                                        </p:tgtEl>
                                        <p:attrNameLst>
                                          <p:attrName>ppt_w</p:attrName>
                                        </p:attrNameLst>
                                      </p:cBhvr>
                                      <p:tavLst>
                                        <p:tav tm="0">
                                          <p:val>
                                            <p:fltVal val="0.000000"/>
                                          </p:val>
                                        </p:tav>
                                        <p:tav tm="100000">
                                          <p:val>
                                            <p:strVal val="#ppt_w"/>
                                          </p:val>
                                        </p:tav>
                                      </p:tavLst>
                                    </p:anim>
                                    <p:anim calcmode="lin" valueType="num">
                                      <p:cBhvr additive="base">
                                        <p:cTn id="36" dur="500" fill="hold"/>
                                        <p:tgtEl>
                                          <p:spTgt spid="2465"/>
                                        </p:tgtEl>
                                        <p:attrNameLst>
                                          <p:attrName>ppt_h</p:attrName>
                                        </p:attrNameLst>
                                      </p:cBhvr>
                                      <p:tavLst>
                                        <p:tav tm="0">
                                          <p:val>
                                            <p:fltVal val="0.000000"/>
                                          </p:val>
                                        </p:tav>
                                        <p:tav tm="100000">
                                          <p:val>
                                            <p:strVal val="#ppt_h"/>
                                          </p:val>
                                        </p:tav>
                                      </p:tavLst>
                                    </p:anim>
                                    <p:animEffect transition="in" filter="fade">
                                      <p:cBhvr additive="base">
                                        <p:cTn id="37" dur="500"/>
                                        <p:tgtEl>
                                          <p:spTgt spid="2465"/>
                                        </p:tgtEl>
                                      </p:cBhvr>
                                    </p:animEffect>
                                  </p:childTnLst>
                                </p:cTn>
                              </p:par>
                              <p:par>
                                <p:cTn id="38" presetID="22" presetClass="entr" presetSubtype="8" fill="hold" grpId="4" nodeType="withEffect">
                                  <p:childTnLst>
                                    <p:set>
                                      <p:cBhvr additive="base">
                                        <p:cTn id="39" dur="1" fill="hold">
                                          <p:stCondLst>
                                            <p:cond delay="0"/>
                                          </p:stCondLst>
                                        </p:cTn>
                                        <p:tgtEl>
                                          <p:spTgt spid="2469"/>
                                        </p:tgtEl>
                                        <p:attrNameLst>
                                          <p:attrName>style.visibility</p:attrName>
                                        </p:attrNameLst>
                                      </p:cBhvr>
                                      <p:to>
                                        <p:strVal val="visible"/>
                                      </p:to>
                                    </p:set>
                                    <p:animEffect transition="in" filter="wipe(left)">
                                      <p:cBhvr additive="base">
                                        <p:cTn id="40" dur="700"/>
                                        <p:tgtEl>
                                          <p:spTgt spid="2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5" grpId="0" animBg="1"/>
      <p:bldP spid="2466" grpId="1" animBg="1"/>
      <p:bldP spid="2467" grpId="2" animBg="1"/>
      <p:bldP spid="2468" grpId="3" animBg="1"/>
      <p:bldP spid="2469" grpId="4"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sp>
        <p:nvSpPr>
          <p:cNvPr id="2472" name="文本框 3"/>
          <p:cNvSpPr/>
          <p:nvPr/>
        </p:nvSpPr>
        <p:spPr>
          <a:xfrm>
            <a:off x="827088" y="1052513"/>
            <a:ext cx="7885112" cy="4008437"/>
          </a:xfrm>
          <a:prstGeom prst="rect">
            <a:avLst/>
          </a:prstGeom>
          <a:noFill/>
          <a:ln w="9525">
            <a:noFill/>
          </a:ln>
        </p:spPr>
        <p:txBody>
          <a:bodyPr/>
          <a:p>
            <a:pPr>
              <a:lnSpc>
                <a:spcPct val="150000"/>
              </a:lnSpc>
            </a:pPr>
            <a:r>
              <a:rPr lang="zh-CN" altLang="en-US" sz="7200">
                <a:latin typeface="微软雅黑" panose="020B0503020204020204" charset="-122"/>
                <a:ea typeface="微软雅黑" panose="020B0503020204020204" charset="-122"/>
              </a:rPr>
              <a:t>结束语</a:t>
            </a:r>
            <a:r>
              <a:rPr lang="zh-CN" altLang="en-US" sz="1600" b="1">
                <a:latin typeface="Times New Roman" panose="02020603050405020304" pitchFamily="18" charset="0"/>
                <a:ea typeface="微软雅黑" panose="020B0503020204020204" charset="-122"/>
              </a:rPr>
              <a:t> </a:t>
            </a:r>
            <a:r>
              <a:rPr lang="en-US" altLang="zh-CN" sz="2800" b="1">
                <a:latin typeface="Times New Roman" panose="02020603050405020304" pitchFamily="18" charset="0"/>
                <a:ea typeface="微软雅黑" panose="020B0503020204020204" charset="-122"/>
              </a:rPr>
              <a:t>CONCLUSION</a:t>
            </a:r>
            <a:br>
              <a:rPr lang="en-US" altLang="zh-CN" sz="1600" b="1">
                <a:latin typeface="Times New Roman" panose="02020603050405020304" pitchFamily="18" charset="0"/>
                <a:ea typeface="微软雅黑" panose="020B0503020204020204" charset="-122"/>
              </a:rPr>
            </a:br>
            <a:r>
              <a:rPr lang="zh-CN" altLang="en-US" sz="2000">
                <a:solidFill>
                  <a:srgbClr val="A6A6A6"/>
                </a:solidFill>
                <a:latin typeface="微软雅黑" panose="020B0503020204020204" charset="-122"/>
                <a:ea typeface="微软雅黑" panose="020B0503020204020204" charset="-122"/>
              </a:rPr>
              <a:t>感谢参与本课程，也感激大家对我们工作的支持与积极的参与。课程后会发放课程满意度评估表，如果对我们课程或者工作有什么建议和意见，也请写在上边，来自于您的声音是对我们最大的鼓励和帮助，大家在填写评估表的同时，也预祝各位步步高升，真心期待着再次相会！ </a:t>
            </a:r>
            <a:endParaRPr lang="zh-CN" altLang="en-US" sz="2000">
              <a:solidFill>
                <a:srgbClr val="A6A6A6"/>
              </a:solidFill>
              <a:latin typeface="微软雅黑" panose="020B0503020204020204" charset="-122"/>
              <a:ea typeface="微软雅黑" panose="020B0503020204020204" charset="-122"/>
            </a:endParaRPr>
          </a:p>
        </p:txBody>
      </p:sp>
    </p:spTree>
  </p:cSld>
  <p:clrMapOvr>
    <a:masterClrMapping/>
  </p:clrMapOvr>
  <p:transition spd="slow">
    <p:randomBar dir="ver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12"/>
          </p:nvPr>
        </p:nvSpPr>
        <p:spPr/>
        <p:txBody>
          <a:bodyPr/>
          <a:p>
            <a:pPr lvl="0" defTabSz="914400" rtl="0" eaLnBrk="1" latinLnBrk="0" hangingPunct="1">
              <a:lnSpc>
                <a:spcPct val="100000"/>
              </a:lnSpc>
              <a:spcBef>
                <a:spcPct val="0"/>
              </a:spcBef>
              <a:spcAft>
                <a:spcPct val="0"/>
              </a:spcAft>
              <a:buClrTx/>
              <a:buSzPct val="100000"/>
            </a:pPr>
            <a:fld id="{9A0DB2DC-4C9A-4742-B13C-FB6460FD3503}" type="slidenum">
              <a:rPr lang="en-US" altLang="zh-CN"/>
            </a:fld>
            <a:endParaRPr lang="en-US" altLang="zh-CN" sz="1200" u="none">
              <a:solidFill>
                <a:schemeClr val="tx1"/>
              </a:solidFill>
              <a:latin typeface="Arial" panose="020B0604020202020204" pitchFamily="34" charset="0"/>
              <a:ea typeface="宋体" panose="02010600030101010101" pitchFamily="2" charset="-122"/>
            </a:endParaRPr>
          </a:p>
        </p:txBody>
      </p:sp>
      <p:cxnSp>
        <p:nvCxnSpPr>
          <p:cNvPr id="2475" name="PA_直接连接符 4"/>
          <p:cNvCxnSpPr/>
          <p:nvPr>
            <p:custDataLst>
              <p:tags r:id="rId1"/>
            </p:custDataLst>
          </p:nvPr>
        </p:nvCxnSpPr>
        <p:spPr>
          <a:xfrm flipH="1">
            <a:off x="1922463" y="3033713"/>
            <a:ext cx="5741987" cy="0"/>
          </a:xfrm>
          <a:prstGeom prst="line">
            <a:avLst/>
          </a:prstGeom>
          <a:ln w="19050" cap="flat" cmpd="sng">
            <a:solidFill>
              <a:srgbClr val="E5E5FF"/>
            </a:solidFill>
            <a:prstDash val="sysDash"/>
            <a:headEnd type="none" w="med" len="med"/>
            <a:tailEnd type="none" w="med" len="med"/>
          </a:ln>
        </p:spPr>
      </p:cxnSp>
      <p:cxnSp>
        <p:nvCxnSpPr>
          <p:cNvPr id="2476" name="PA_直接连接符 69"/>
          <p:cNvCxnSpPr/>
          <p:nvPr>
            <p:custDataLst>
              <p:tags r:id="rId2"/>
            </p:custDataLst>
          </p:nvPr>
        </p:nvCxnSpPr>
        <p:spPr>
          <a:xfrm flipH="1">
            <a:off x="1835150" y="1773238"/>
            <a:ext cx="5740400" cy="0"/>
          </a:xfrm>
          <a:prstGeom prst="line">
            <a:avLst/>
          </a:prstGeom>
          <a:ln w="19050" cap="flat" cmpd="sng">
            <a:solidFill>
              <a:srgbClr val="E5E5FF"/>
            </a:solidFill>
            <a:prstDash val="sysDash"/>
            <a:headEnd type="none" w="med" len="med"/>
            <a:tailEnd type="none" w="med" len="med"/>
          </a:ln>
        </p:spPr>
      </p:cxnSp>
      <p:sp>
        <p:nvSpPr>
          <p:cNvPr id="2477" name="PA_文本框 55"/>
          <p:cNvSpPr/>
          <p:nvPr>
            <p:custDataLst>
              <p:tags r:id="rId3"/>
            </p:custDataLst>
          </p:nvPr>
        </p:nvSpPr>
        <p:spPr>
          <a:xfrm>
            <a:off x="1584325" y="1928813"/>
            <a:ext cx="6416675" cy="923925"/>
          </a:xfrm>
          <a:prstGeom prst="rect">
            <a:avLst/>
          </a:prstGeom>
          <a:noFill/>
          <a:ln w="9525">
            <a:noFill/>
          </a:ln>
        </p:spPr>
        <p:txBody>
          <a:bodyPr wrap="none"/>
          <a:p>
            <a:pPr algn="ctr" eaLnBrk="0" hangingPunct="0"/>
            <a:r>
              <a:rPr lang="zh-CN" altLang="en-US" sz="5400">
                <a:latin typeface="微软雅黑" panose="020B0503020204020204" charset="-122"/>
                <a:ea typeface="微软雅黑" panose="020B0503020204020204" charset="-122"/>
              </a:rPr>
              <a:t>感谢您的观看与聆听</a:t>
            </a:r>
            <a:endParaRPr lang="zh-CN" altLang="en-US" sz="5400">
              <a:latin typeface="微软雅黑" panose="020B0503020204020204" charset="-122"/>
              <a:ea typeface="微软雅黑" panose="020B0503020204020204" charset="-122"/>
            </a:endParaRPr>
          </a:p>
        </p:txBody>
      </p:sp>
      <p:sp>
        <p:nvSpPr>
          <p:cNvPr id="2478" name="PA_文本框 53"/>
          <p:cNvSpPr/>
          <p:nvPr>
            <p:custDataLst>
              <p:tags r:id="rId4"/>
            </p:custDataLst>
          </p:nvPr>
        </p:nvSpPr>
        <p:spPr>
          <a:xfrm>
            <a:off x="2638425" y="3190875"/>
            <a:ext cx="4244975" cy="381000"/>
          </a:xfrm>
          <a:prstGeom prst="rect">
            <a:avLst/>
          </a:prstGeom>
          <a:noFill/>
          <a:ln w="9525">
            <a:noFill/>
          </a:ln>
        </p:spPr>
        <p:txBody>
          <a:bodyPr wrap="none"/>
          <a:p>
            <a:pPr algn="ctr" eaLnBrk="0" hangingPunct="0"/>
            <a:r>
              <a:rPr lang="zh-CN" altLang="en-US">
                <a:solidFill>
                  <a:srgbClr val="7F7F7F"/>
                </a:solidFill>
                <a:latin typeface="微软雅黑" panose="020B0503020204020204" charset="-122"/>
                <a:ea typeface="微软雅黑" panose="020B0503020204020204" charset="-122"/>
              </a:rPr>
              <a:t>本课件下载后可根据实际情况进行调整</a:t>
            </a:r>
            <a:endParaRPr lang="zh-CN" altLang="en-US">
              <a:solidFill>
                <a:srgbClr val="7F7F7F"/>
              </a:solidFill>
              <a:latin typeface="微软雅黑" panose="020B0503020204020204" charset="-122"/>
              <a:ea typeface="微软雅黑" panose="020B0503020204020204" charset="-122"/>
            </a:endParaRPr>
          </a:p>
        </p:txBody>
      </p:sp>
      <p:grpSp>
        <p:nvGrpSpPr>
          <p:cNvPr id="2479" name="组合 2478"/>
          <p:cNvGrpSpPr/>
          <p:nvPr/>
        </p:nvGrpSpPr>
        <p:grpSpPr>
          <a:xfrm>
            <a:off x="3563938" y="3910013"/>
            <a:ext cx="566737" cy="566737"/>
            <a:chOff x="8023351" y="3919279"/>
            <a:chExt cx="566775" cy="566775"/>
          </a:xfrm>
        </p:grpSpPr>
        <p:sp>
          <p:nvSpPr>
            <p:cNvPr id="2480" name="椭圆 8"/>
            <p:cNvSpPr/>
            <p:nvPr/>
          </p:nvSpPr>
          <p:spPr>
            <a:xfrm>
              <a:off x="8023351" y="3919279"/>
              <a:ext cx="566775" cy="566775"/>
            </a:xfrm>
            <a:prstGeom prst="ellipse">
              <a:avLst/>
            </a:prstGeom>
            <a:solidFill>
              <a:srgbClr val="0099CC"/>
            </a:solidFill>
            <a:ln w="25400">
              <a:noFill/>
            </a:ln>
          </p:spPr>
          <p:txBody>
            <a:bodyPr anchor="ctr"/>
            <a:p>
              <a:pPr algn="ctr" eaLnBrk="0" hangingPunct="0"/>
              <a:endParaRPr lang="zh-CN" altLang="en-US" sz="2400" b="1">
                <a:solidFill>
                  <a:srgbClr val="FFFFFF"/>
                </a:solidFill>
                <a:latin typeface="Calibri" panose="020F0502020204030204" charset="0"/>
                <a:ea typeface="微软雅黑" panose="020B0503020204020204" charset="-122"/>
              </a:endParaRPr>
            </a:p>
          </p:txBody>
        </p:sp>
        <p:sp>
          <p:nvSpPr>
            <p:cNvPr id="2481" name="group_126457"/>
            <p:cNvSpPr/>
            <p:nvPr/>
          </p:nvSpPr>
          <p:spPr>
            <a:xfrm>
              <a:off x="8164842" y="4023338"/>
              <a:ext cx="283791" cy="402722"/>
            </a:xfrm>
            <a:solidFill>
              <a:srgbClr val="003399"/>
            </a:solidFill>
            <a:ln w="9525">
              <a:noFill/>
            </a:ln>
          </p:spPr>
          <p:txBody>
            <a:bodyPr/>
            <a:p>
              <a:endParaRPr lang="zh-CN" altLang="en-US"/>
            </a:p>
          </p:txBody>
        </p:sp>
      </p:grpSp>
      <p:grpSp>
        <p:nvGrpSpPr>
          <p:cNvPr id="2482" name="组合 2481"/>
          <p:cNvGrpSpPr/>
          <p:nvPr/>
        </p:nvGrpSpPr>
        <p:grpSpPr>
          <a:xfrm>
            <a:off x="4271963" y="3937000"/>
            <a:ext cx="566737" cy="566738"/>
            <a:chOff x="8731617" y="3946030"/>
            <a:chExt cx="566775" cy="566775"/>
          </a:xfrm>
        </p:grpSpPr>
        <p:sp>
          <p:nvSpPr>
            <p:cNvPr id="2483" name="椭圆 11"/>
            <p:cNvSpPr/>
            <p:nvPr/>
          </p:nvSpPr>
          <p:spPr>
            <a:xfrm>
              <a:off x="8731617" y="3946030"/>
              <a:ext cx="566775" cy="566775"/>
            </a:xfrm>
            <a:prstGeom prst="ellipse">
              <a:avLst/>
            </a:prstGeom>
            <a:solidFill>
              <a:srgbClr val="AAADCA"/>
            </a:solidFill>
            <a:ln w="25400">
              <a:noFill/>
            </a:ln>
          </p:spPr>
          <p:txBody>
            <a:bodyPr anchor="ctr"/>
            <a:p>
              <a:pPr algn="ctr" eaLnBrk="0" hangingPunct="0"/>
              <a:endParaRPr lang="zh-CN" altLang="en-US" sz="2400" b="1">
                <a:solidFill>
                  <a:srgbClr val="FFFFFF"/>
                </a:solidFill>
                <a:latin typeface="Calibri" panose="020F0502020204030204" charset="0"/>
                <a:ea typeface="微软雅黑" panose="020B0503020204020204" charset="-122"/>
              </a:endParaRPr>
            </a:p>
          </p:txBody>
        </p:sp>
        <p:sp>
          <p:nvSpPr>
            <p:cNvPr id="2484" name="businessmen-exchange_46600"/>
            <p:cNvSpPr/>
            <p:nvPr/>
          </p:nvSpPr>
          <p:spPr>
            <a:xfrm>
              <a:off x="8840617" y="4089992"/>
              <a:ext cx="402722" cy="336067"/>
            </a:xfrm>
            <a:solidFill>
              <a:srgbClr val="003399"/>
            </a:solidFill>
            <a:ln w="9525">
              <a:noFill/>
            </a:ln>
          </p:spPr>
          <p:txBody>
            <a:bodyPr/>
            <a:p>
              <a:endParaRPr lang="zh-CN" altLang="en-US"/>
            </a:p>
          </p:txBody>
        </p:sp>
      </p:grpSp>
      <p:grpSp>
        <p:nvGrpSpPr>
          <p:cNvPr id="2485" name="组合 2484"/>
          <p:cNvGrpSpPr/>
          <p:nvPr/>
        </p:nvGrpSpPr>
        <p:grpSpPr>
          <a:xfrm>
            <a:off x="4979988" y="3921125"/>
            <a:ext cx="566737" cy="566738"/>
            <a:chOff x="9439883" y="3929993"/>
            <a:chExt cx="566775" cy="566775"/>
          </a:xfrm>
        </p:grpSpPr>
        <p:sp>
          <p:nvSpPr>
            <p:cNvPr id="2486" name="椭圆 14"/>
            <p:cNvSpPr/>
            <p:nvPr/>
          </p:nvSpPr>
          <p:spPr>
            <a:xfrm>
              <a:off x="9439883" y="3929993"/>
              <a:ext cx="566775" cy="566775"/>
            </a:xfrm>
            <a:prstGeom prst="ellipse">
              <a:avLst/>
            </a:prstGeom>
            <a:solidFill>
              <a:srgbClr val="F8F8F8"/>
            </a:solidFill>
            <a:ln w="25400">
              <a:noFill/>
            </a:ln>
          </p:spPr>
          <p:txBody>
            <a:bodyPr anchor="ctr"/>
            <a:p>
              <a:pPr algn="ctr" eaLnBrk="0" hangingPunct="0"/>
              <a:endParaRPr lang="zh-CN" altLang="en-US" sz="2400" b="1">
                <a:solidFill>
                  <a:srgbClr val="FFFFFF"/>
                </a:solidFill>
                <a:latin typeface="Calibri" panose="020F0502020204030204" charset="0"/>
                <a:ea typeface="微软雅黑" panose="020B0503020204020204" charset="-122"/>
              </a:endParaRPr>
            </a:p>
          </p:txBody>
        </p:sp>
        <p:sp>
          <p:nvSpPr>
            <p:cNvPr id="2487" name="classroom_185578"/>
            <p:cNvSpPr/>
            <p:nvPr/>
          </p:nvSpPr>
          <p:spPr>
            <a:xfrm>
              <a:off x="9521909" y="4007738"/>
              <a:ext cx="402722" cy="402675"/>
            </a:xfrm>
            <a:solidFill>
              <a:srgbClr val="003399"/>
            </a:solidFill>
            <a:ln w="9525">
              <a:noFill/>
            </a:ln>
          </p:spPr>
          <p:txBody>
            <a:bodyPr/>
            <a:p>
              <a:endParaRPr lang="zh-CN" altLang="en-US"/>
            </a:p>
          </p:txBody>
        </p:sp>
      </p:grpSp>
      <p:grpSp>
        <p:nvGrpSpPr>
          <p:cNvPr id="2488" name="组合 2487"/>
          <p:cNvGrpSpPr/>
          <p:nvPr/>
        </p:nvGrpSpPr>
        <p:grpSpPr>
          <a:xfrm>
            <a:off x="5688013" y="3937000"/>
            <a:ext cx="566737" cy="566738"/>
            <a:chOff x="10148149" y="3946030"/>
            <a:chExt cx="566775" cy="566775"/>
          </a:xfrm>
        </p:grpSpPr>
        <p:sp>
          <p:nvSpPr>
            <p:cNvPr id="2489" name="椭圆 17"/>
            <p:cNvSpPr/>
            <p:nvPr/>
          </p:nvSpPr>
          <p:spPr>
            <a:xfrm>
              <a:off x="10148149" y="3946030"/>
              <a:ext cx="566775" cy="566775"/>
            </a:xfrm>
            <a:prstGeom prst="ellipse">
              <a:avLst/>
            </a:prstGeom>
            <a:solidFill>
              <a:srgbClr val="AAADCA"/>
            </a:solidFill>
            <a:ln w="25400">
              <a:noFill/>
            </a:ln>
          </p:spPr>
          <p:txBody>
            <a:bodyPr anchor="ctr"/>
            <a:p>
              <a:pPr algn="ctr" eaLnBrk="0" hangingPunct="0"/>
              <a:endParaRPr lang="zh-CN" altLang="en-US" sz="2400" b="1">
                <a:solidFill>
                  <a:srgbClr val="FFFFFF"/>
                </a:solidFill>
                <a:latin typeface="Calibri" panose="020F0502020204030204" charset="0"/>
                <a:ea typeface="微软雅黑" panose="020B0503020204020204" charset="-122"/>
              </a:endParaRPr>
            </a:p>
          </p:txBody>
        </p:sp>
        <p:sp>
          <p:nvSpPr>
            <p:cNvPr id="2490" name="pie-chart_262005"/>
            <p:cNvSpPr/>
            <p:nvPr/>
          </p:nvSpPr>
          <p:spPr>
            <a:xfrm>
              <a:off x="10230175" y="4008299"/>
              <a:ext cx="402722" cy="402114"/>
            </a:xfrm>
            <a:solidFill>
              <a:srgbClr val="003399"/>
            </a:solidFill>
            <a:ln w="9525">
              <a:noFill/>
            </a:ln>
          </p:spPr>
          <p:txBody>
            <a:bodyPr/>
            <a:p>
              <a:endParaRPr lang="zh-CN" altLang="en-US"/>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childTnLst>
                                    <p:set>
                                      <p:cBhvr additive="base">
                                        <p:cTn id="6" dur="1" fill="hold">
                                          <p:stCondLst>
                                            <p:cond delay="0"/>
                                          </p:stCondLst>
                                        </p:cTn>
                                        <p:tgtEl>
                                          <p:spTgt spid="2476"/>
                                        </p:tgtEl>
                                        <p:attrNameLst>
                                          <p:attrName>style.visibility</p:attrName>
                                        </p:attrNameLst>
                                      </p:cBhvr>
                                      <p:to>
                                        <p:strVal val="visible"/>
                                      </p:to>
                                    </p:set>
                                    <p:animEffect transition="in" filter="wipe(left)">
                                      <p:cBhvr additive="base">
                                        <p:cTn id="7" dur="500"/>
                                        <p:tgtEl>
                                          <p:spTgt spid="2476"/>
                                        </p:tgtEl>
                                      </p:cBhvr>
                                    </p:animEffect>
                                  </p:childTnLst>
                                </p:cTn>
                              </p:par>
                              <p:par>
                                <p:cTn id="8" presetID="22" presetClass="entr" presetSubtype="2" fill="hold" nodeType="withEffect">
                                  <p:childTnLst>
                                    <p:set>
                                      <p:cBhvr additive="base">
                                        <p:cTn id="9" dur="1" fill="hold">
                                          <p:stCondLst>
                                            <p:cond delay="0"/>
                                          </p:stCondLst>
                                        </p:cTn>
                                        <p:tgtEl>
                                          <p:spTgt spid="2475"/>
                                        </p:tgtEl>
                                        <p:attrNameLst>
                                          <p:attrName>style.visibility</p:attrName>
                                        </p:attrNameLst>
                                      </p:cBhvr>
                                      <p:to>
                                        <p:strVal val="visible"/>
                                      </p:to>
                                    </p:set>
                                    <p:animEffect transition="in" filter="wipe(right)">
                                      <p:cBhvr additive="base">
                                        <p:cTn id="10" dur="500"/>
                                        <p:tgtEl>
                                          <p:spTgt spid="2475"/>
                                        </p:tgtEl>
                                      </p:cBhvr>
                                    </p:animEffect>
                                  </p:childTnLst>
                                </p:cTn>
                              </p:par>
                            </p:childTnLst>
                          </p:cTn>
                        </p:par>
                        <p:par>
                          <p:cTn id="11" fill="hold">
                            <p:stCondLst>
                              <p:cond delay="500"/>
                            </p:stCondLst>
                            <p:childTnLst>
                              <p:par>
                                <p:cTn id="12" presetID="52" presetClass="entr" presetSubtype="0" fill="hold" grpId="0" nodeType="afterEffect">
                                  <p:childTnLst>
                                    <p:set>
                                      <p:cBhvr additive="base">
                                        <p:cTn id="13" dur="1" fill="hold">
                                          <p:stCondLst>
                                            <p:cond delay="0"/>
                                          </p:stCondLst>
                                        </p:cTn>
                                        <p:tgtEl>
                                          <p:spTgt spid="2477"/>
                                        </p:tgtEl>
                                        <p:attrNameLst>
                                          <p:attrName>style.visibility</p:attrName>
                                        </p:attrNameLst>
                                      </p:cBhvr>
                                      <p:to>
                                        <p:strVal val="visible"/>
                                      </p:to>
                                    </p:set>
                                    <p:animScale>
                                      <p:cBhvr additive="base">
                                        <p:cTn id="14" dur="1000" decel="50000" fill="hold">
                                          <p:stCondLst>
                                            <p:cond delay="0"/>
                                          </p:stCondLst>
                                        </p:cTn>
                                        <p:tgtEl>
                                          <p:spTgt spid="2477"/>
                                        </p:tgtEl>
                                      </p:cBhvr>
                                      <p:from x="250000" y="250000"/>
                                      <p:to x="100000" y="100000"/>
                                    </p:animScale>
                                    <p:animMotion origin="layout" path="M -0.46736 0.92887 C -0.37517 0.88508 -0.02552 0.75279 0.0908 0.66613 C 0.20747 0.57948 0.21649 0.50394 0.23177 0.40825 C 0.24705 0.31256 0.22118 0.15964 0.18264 0.09152 C 0.1441 0.02341 0.03802 0 0 0">
                                      <p:cBhvr additive="base">
                                        <p:cTn id="15" dur="1000" decel="50000" fill="hold">
                                          <p:stCondLst>
                                            <p:cond delay="0"/>
                                          </p:stCondLst>
                                        </p:cTn>
                                        <p:tgtEl>
                                          <p:spTgt spid="2477"/>
                                        </p:tgtEl>
                                        <p:attrNameLst>
                                          <p:attrName>ppt_x</p:attrName>
                                          <p:attrName>ppt_y</p:attrName>
                                        </p:attrNameLst>
                                      </p:cBhvr>
                                    </p:animMotion>
                                    <p:animEffect transition="in" filter="fade">
                                      <p:cBhvr additive="base">
                                        <p:cTn id="16" dur="1000"/>
                                        <p:tgtEl>
                                          <p:spTgt spid="2477"/>
                                        </p:tgtEl>
                                      </p:cBhvr>
                                    </p:animEffect>
                                  </p:childTnLst>
                                </p:cTn>
                              </p:par>
                            </p:childTnLst>
                          </p:cTn>
                        </p:par>
                        <p:par>
                          <p:cTn id="17" fill="hold">
                            <p:stCondLst>
                              <p:cond delay="1500"/>
                            </p:stCondLst>
                            <p:childTnLst>
                              <p:par>
                                <p:cTn id="18" presetID="42" presetClass="entr" presetSubtype="0" fill="hold" grpId="1" nodeType="afterEffect">
                                  <p:childTnLst>
                                    <p:set>
                                      <p:cBhvr additive="base">
                                        <p:cTn id="19" dur="1" fill="hold">
                                          <p:stCondLst>
                                            <p:cond delay="0"/>
                                          </p:stCondLst>
                                        </p:cTn>
                                        <p:tgtEl>
                                          <p:spTgt spid="2478"/>
                                        </p:tgtEl>
                                        <p:attrNameLst>
                                          <p:attrName>style.visibility</p:attrName>
                                        </p:attrNameLst>
                                      </p:cBhvr>
                                      <p:to>
                                        <p:strVal val="visible"/>
                                      </p:to>
                                    </p:set>
                                    <p:animEffect transition="in" filter="fade">
                                      <p:cBhvr additive="base">
                                        <p:cTn id="20" dur="1000"/>
                                        <p:tgtEl>
                                          <p:spTgt spid="2478"/>
                                        </p:tgtEl>
                                      </p:cBhvr>
                                    </p:animEffect>
                                    <p:anim calcmode="lin" valueType="num">
                                      <p:cBhvr additive="base">
                                        <p:cTn id="21" dur="1000" fill="hold"/>
                                        <p:tgtEl>
                                          <p:spTgt spid="2478"/>
                                        </p:tgtEl>
                                        <p:attrNameLst>
                                          <p:attrName>ppt_x</p:attrName>
                                        </p:attrNameLst>
                                      </p:cBhvr>
                                      <p:tavLst>
                                        <p:tav tm="0">
                                          <p:val>
                                            <p:strVal val="#ppt_x"/>
                                          </p:val>
                                        </p:tav>
                                        <p:tav tm="100000">
                                          <p:val>
                                            <p:strVal val="#ppt_x"/>
                                          </p:val>
                                        </p:tav>
                                      </p:tavLst>
                                    </p:anim>
                                    <p:anim calcmode="lin" valueType="num">
                                      <p:cBhvr additive="base">
                                        <p:cTn id="22" dur="1000" fill="hold"/>
                                        <p:tgtEl>
                                          <p:spTgt spid="247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4" fill="hold" nodeType="afterEffect">
                                  <p:childTnLst>
                                    <p:set>
                                      <p:cBhvr additive="base">
                                        <p:cTn id="25" dur="1" fill="hold">
                                          <p:stCondLst>
                                            <p:cond delay="0"/>
                                          </p:stCondLst>
                                        </p:cTn>
                                        <p:tgtEl>
                                          <p:spTgt spid="2479"/>
                                        </p:tgtEl>
                                        <p:attrNameLst>
                                          <p:attrName>style.visibility</p:attrName>
                                        </p:attrNameLst>
                                      </p:cBhvr>
                                      <p:to>
                                        <p:strVal val="visible"/>
                                      </p:to>
                                    </p:set>
                                    <p:anim calcmode="lin" valueType="num">
                                      <p:cBhvr additive="base">
                                        <p:cTn id="26" dur="500" fill="hold"/>
                                        <p:tgtEl>
                                          <p:spTgt spid="2479"/>
                                        </p:tgtEl>
                                        <p:attrNameLst>
                                          <p:attrName>ppt_x</p:attrName>
                                        </p:attrNameLst>
                                      </p:cBhvr>
                                      <p:tavLst>
                                        <p:tav tm="0">
                                          <p:val>
                                            <p:strVal val="#ppt_x"/>
                                          </p:val>
                                        </p:tav>
                                        <p:tav tm="100000">
                                          <p:val>
                                            <p:strVal val="#ppt_x"/>
                                          </p:val>
                                        </p:tav>
                                      </p:tavLst>
                                    </p:anim>
                                    <p:anim calcmode="lin" valueType="num">
                                      <p:cBhvr additive="base">
                                        <p:cTn id="27" dur="500" fill="hold"/>
                                        <p:tgtEl>
                                          <p:spTgt spid="2479"/>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childTnLst>
                                    <p:set>
                                      <p:cBhvr additive="base">
                                        <p:cTn id="30" dur="1" fill="hold">
                                          <p:stCondLst>
                                            <p:cond delay="0"/>
                                          </p:stCondLst>
                                        </p:cTn>
                                        <p:tgtEl>
                                          <p:spTgt spid="2482"/>
                                        </p:tgtEl>
                                        <p:attrNameLst>
                                          <p:attrName>style.visibility</p:attrName>
                                        </p:attrNameLst>
                                      </p:cBhvr>
                                      <p:to>
                                        <p:strVal val="visible"/>
                                      </p:to>
                                    </p:set>
                                    <p:anim calcmode="lin" valueType="num">
                                      <p:cBhvr additive="base">
                                        <p:cTn id="31" dur="500" fill="hold"/>
                                        <p:tgtEl>
                                          <p:spTgt spid="2482"/>
                                        </p:tgtEl>
                                        <p:attrNameLst>
                                          <p:attrName>ppt_x</p:attrName>
                                        </p:attrNameLst>
                                      </p:cBhvr>
                                      <p:tavLst>
                                        <p:tav tm="0">
                                          <p:val>
                                            <p:strVal val="#ppt_x"/>
                                          </p:val>
                                        </p:tav>
                                        <p:tav tm="100000">
                                          <p:val>
                                            <p:strVal val="#ppt_x"/>
                                          </p:val>
                                        </p:tav>
                                      </p:tavLst>
                                    </p:anim>
                                    <p:anim calcmode="lin" valueType="num">
                                      <p:cBhvr additive="base">
                                        <p:cTn id="32" dur="500" fill="hold"/>
                                        <p:tgtEl>
                                          <p:spTgt spid="2482"/>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nodeType="afterEffect">
                                  <p:childTnLst>
                                    <p:set>
                                      <p:cBhvr additive="base">
                                        <p:cTn id="35" dur="1" fill="hold">
                                          <p:stCondLst>
                                            <p:cond delay="0"/>
                                          </p:stCondLst>
                                        </p:cTn>
                                        <p:tgtEl>
                                          <p:spTgt spid="2485"/>
                                        </p:tgtEl>
                                        <p:attrNameLst>
                                          <p:attrName>style.visibility</p:attrName>
                                        </p:attrNameLst>
                                      </p:cBhvr>
                                      <p:to>
                                        <p:strVal val="visible"/>
                                      </p:to>
                                    </p:set>
                                    <p:anim calcmode="lin" valueType="num">
                                      <p:cBhvr additive="base">
                                        <p:cTn id="36" dur="500" fill="hold"/>
                                        <p:tgtEl>
                                          <p:spTgt spid="2485"/>
                                        </p:tgtEl>
                                        <p:attrNameLst>
                                          <p:attrName>ppt_x</p:attrName>
                                        </p:attrNameLst>
                                      </p:cBhvr>
                                      <p:tavLst>
                                        <p:tav tm="0">
                                          <p:val>
                                            <p:strVal val="#ppt_x"/>
                                          </p:val>
                                        </p:tav>
                                        <p:tav tm="100000">
                                          <p:val>
                                            <p:strVal val="#ppt_x"/>
                                          </p:val>
                                        </p:tav>
                                      </p:tavLst>
                                    </p:anim>
                                    <p:anim calcmode="lin" valueType="num">
                                      <p:cBhvr additive="base">
                                        <p:cTn id="37" dur="500" fill="hold"/>
                                        <p:tgtEl>
                                          <p:spTgt spid="2485"/>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 presetClass="entr" presetSubtype="4" fill="hold" nodeType="afterEffect">
                                  <p:childTnLst>
                                    <p:set>
                                      <p:cBhvr additive="base">
                                        <p:cTn id="40" dur="1" fill="hold">
                                          <p:stCondLst>
                                            <p:cond delay="0"/>
                                          </p:stCondLst>
                                        </p:cTn>
                                        <p:tgtEl>
                                          <p:spTgt spid="2488"/>
                                        </p:tgtEl>
                                        <p:attrNameLst>
                                          <p:attrName>style.visibility</p:attrName>
                                        </p:attrNameLst>
                                      </p:cBhvr>
                                      <p:to>
                                        <p:strVal val="visible"/>
                                      </p:to>
                                    </p:set>
                                    <p:anim calcmode="lin" valueType="num">
                                      <p:cBhvr additive="base">
                                        <p:cTn id="41" dur="500" fill="hold"/>
                                        <p:tgtEl>
                                          <p:spTgt spid="2488"/>
                                        </p:tgtEl>
                                        <p:attrNameLst>
                                          <p:attrName>ppt_x</p:attrName>
                                        </p:attrNameLst>
                                      </p:cBhvr>
                                      <p:tavLst>
                                        <p:tav tm="0">
                                          <p:val>
                                            <p:strVal val="#ppt_x"/>
                                          </p:val>
                                        </p:tav>
                                        <p:tav tm="100000">
                                          <p:val>
                                            <p:strVal val="#ppt_x"/>
                                          </p:val>
                                        </p:tav>
                                      </p:tavLst>
                                    </p:anim>
                                    <p:anim calcmode="lin" valueType="num">
                                      <p:cBhvr additive="base">
                                        <p:cTn id="42" dur="500" fill="hold"/>
                                        <p:tgtEl>
                                          <p:spTgt spid="24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7" grpId="0" animBg="1"/>
      <p:bldP spid="2478" grpId="1"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AS_NET" val="4.0.30319.42000"/>
  <p:tag name="AS_OS" val="Microsoft Windows NT 6.2.9200.0"/>
  <p:tag name="AS_RELEASE_DATE" val="2016.11.28"/>
  <p:tag name="AS_TITLE" val="Aspose.Slides for .NET 4.0"/>
  <p:tag name="AS_VERSION" val="16.11.0.0"/>
</p:tagLst>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
      <a:majorFont>
        <a:latin typeface="Garamond"/>
        <a:ea typeface="宋体"/>
        <a:cs typeface=""/>
      </a:majorFont>
      <a:minorFont>
        <a:latin typeface="Garamond"/>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
      <a:majorFont>
        <a:latin typeface="Garamond"/>
        <a:ea typeface="宋体"/>
        <a:cs typeface=""/>
      </a:majorFont>
      <a:minorFont>
        <a:latin typeface="Garamond"/>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F9F0D3"/>
        </a:dk1>
        <a:lt1>
          <a:srgbClr val="A69564"/>
        </a:lt1>
        <a:dk2>
          <a:srgbClr val="EFDEAF"/>
        </a:dk2>
        <a:lt2>
          <a:srgbClr val="4B2500"/>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808080"/>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3399"/>
        </a:dk1>
        <a:lt1>
          <a:srgbClr val="E5E5FF"/>
        </a:lt1>
        <a:dk2>
          <a:srgbClr val="000514"/>
        </a:dk2>
        <a:lt2>
          <a:srgbClr val="FFFF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666699"/>
        </a:dk1>
        <a:lt1>
          <a:srgbClr val="DFDFE9"/>
        </a:lt1>
        <a:dk2>
          <a:srgbClr val="3E3E5C"/>
        </a:dk2>
        <a:lt2>
          <a:srgbClr val="FFFFFF"/>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4A9400"/>
        </a:dk1>
        <a:lt1>
          <a:srgbClr val="BAE8BA"/>
        </a:lt1>
        <a:dk2>
          <a:srgbClr val="2A5400"/>
        </a:dk2>
        <a:lt2>
          <a:srgbClr val="FFFFFF"/>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51596D"/>
        </a:dk1>
        <a:lt1>
          <a:srgbClr val="DDDDDD"/>
        </a:lt1>
        <a:dk2>
          <a:srgbClr val="000000"/>
        </a:dk2>
        <a:lt2>
          <a:srgbClr val="FFFFFF"/>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8C0000"/>
        </a:dk1>
        <a:lt1>
          <a:srgbClr val="DFD293"/>
        </a:lt1>
        <a:dk2>
          <a:srgbClr val="5C1F00"/>
        </a:dk2>
        <a:lt2>
          <a:srgbClr val="FFFFFF"/>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8A6362"/>
        </a:dk1>
        <a:lt1>
          <a:srgbClr val="D8C1BA"/>
        </a:lt1>
        <a:dk2>
          <a:srgbClr val="5E4444"/>
        </a:dk2>
        <a:lt2>
          <a:srgbClr val="F7F3F3"/>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BFA673"/>
        </a:dk1>
        <a:lt1>
          <a:srgbClr val="E6E3AA"/>
        </a:lt1>
        <a:dk2>
          <a:srgbClr val="7F6737"/>
        </a:dk2>
        <a:lt2>
          <a:srgbClr val="FFFFFF"/>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A69564"/>
        </a:dk1>
        <a:lt1>
          <a:srgbClr val="EFDEAF"/>
        </a:lt1>
        <a:dk2>
          <a:srgbClr val="4B2500"/>
        </a:dk2>
        <a:lt2>
          <a:srgbClr val="F9F0D3"/>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808080"/>
        </a:lt1>
        <a:dk2>
          <a:srgbClr val="000000"/>
        </a:dk2>
        <a:lt2>
          <a:srgbClr val="FFFFFF"/>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E5E5FF"/>
        </a:dk1>
        <a:lt1>
          <a:srgbClr val="000514"/>
        </a:lt1>
        <a:dk2>
          <a:srgbClr val="FFFFFF"/>
        </a:dk2>
        <a:lt2>
          <a:srgbClr val="003399"/>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DFDFE9"/>
        </a:dk1>
        <a:lt1>
          <a:srgbClr val="3E3E5C"/>
        </a:lt1>
        <a:dk2>
          <a:srgbClr val="FFFFFF"/>
        </a:dk2>
        <a:lt2>
          <a:srgbClr val="66669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BAE8BA"/>
        </a:dk1>
        <a:lt1>
          <a:srgbClr val="2A5400"/>
        </a:lt1>
        <a:dk2>
          <a:srgbClr val="FFFFFF"/>
        </a:dk2>
        <a:lt2>
          <a:srgbClr val="4A9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DDDDDD"/>
        </a:dk1>
        <a:lt1>
          <a:srgbClr val="000000"/>
        </a:lt1>
        <a:dk2>
          <a:srgbClr val="FFFFFF"/>
        </a:dk2>
        <a:lt2>
          <a:srgbClr val="51596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DFD293"/>
        </a:dk1>
        <a:lt1>
          <a:srgbClr val="5C1F00"/>
        </a:lt1>
        <a:dk2>
          <a:srgbClr val="FFFFFF"/>
        </a:dk2>
        <a:lt2>
          <a:srgbClr val="8C00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D8C1BA"/>
        </a:dk1>
        <a:lt1>
          <a:srgbClr val="5E4444"/>
        </a:lt1>
        <a:dk2>
          <a:srgbClr val="F7F3F3"/>
        </a:dk2>
        <a:lt2>
          <a:srgbClr val="8A6362"/>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E6E3AA"/>
        </a:dk1>
        <a:lt1>
          <a:srgbClr val="7F6737"/>
        </a:lt1>
        <a:dk2>
          <a:srgbClr val="FFFFFF"/>
        </a:dk2>
        <a:lt2>
          <a:srgbClr val="BFA673"/>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EFDEAF"/>
        </a:dk1>
        <a:lt1>
          <a:srgbClr val="4B2500"/>
        </a:lt1>
        <a:dk2>
          <a:srgbClr val="F9F0D3"/>
        </a:dk2>
        <a:lt2>
          <a:srgbClr val="A69564"/>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808080"/>
        </a:dk1>
        <a:lt1>
          <a:srgbClr val="000000"/>
        </a:lt1>
        <a:dk2>
          <a:srgbClr val="FFFFFF"/>
        </a:dk2>
        <a:lt2>
          <a:srgbClr val="00000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514"/>
        </a:dk1>
        <a:lt1>
          <a:srgbClr val="FFFFFF"/>
        </a:lt1>
        <a:dk2>
          <a:srgbClr val="003399"/>
        </a:dk2>
        <a:lt2>
          <a:srgbClr val="E5E5FF"/>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3E3E5C"/>
        </a:dk1>
        <a:lt1>
          <a:srgbClr val="FFFFFF"/>
        </a:lt1>
        <a:dk2>
          <a:srgbClr val="666699"/>
        </a:dk2>
        <a:lt2>
          <a:srgbClr val="DFDFE9"/>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2A5400"/>
        </a:dk1>
        <a:lt1>
          <a:srgbClr val="FFFFFF"/>
        </a:lt1>
        <a:dk2>
          <a:srgbClr val="4A9400"/>
        </a:dk2>
        <a:lt2>
          <a:srgbClr val="BAE8BA"/>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96D"/>
        </a:dk2>
        <a:lt2>
          <a:srgbClr val="DDDDDD"/>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5C1F00"/>
        </a:dk1>
        <a:lt1>
          <a:srgbClr val="FFFFFF"/>
        </a:lt1>
        <a:dk2>
          <a:srgbClr val="8C0000"/>
        </a:dk2>
        <a:lt2>
          <a:srgbClr val="DFD293"/>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5E4444"/>
        </a:dk1>
        <a:lt1>
          <a:srgbClr val="F7F3F3"/>
        </a:lt1>
        <a:dk2>
          <a:srgbClr val="8A6362"/>
        </a:dk2>
        <a:lt2>
          <a:srgbClr val="D8C1BA"/>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7F6737"/>
        </a:dk1>
        <a:lt1>
          <a:srgbClr val="FFFFFF"/>
        </a:lt1>
        <a:dk2>
          <a:srgbClr val="BFA673"/>
        </a:dk2>
        <a:lt2>
          <a:srgbClr val="E6E3AA"/>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Stream</Template>
  <TotalTime>0</TotalTime>
  <Words>9339</Words>
  <Application>WPS 演示</Application>
  <PresentationFormat>Экран</PresentationFormat>
  <Paragraphs>1045</Paragraphs>
  <Slides>86</Slides>
  <Notes>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86</vt:i4>
      </vt:variant>
    </vt:vector>
  </HeadingPairs>
  <TitlesOfParts>
    <vt:vector size="100" baseType="lpstr">
      <vt:lpstr>Arial</vt:lpstr>
      <vt:lpstr>宋体</vt:lpstr>
      <vt:lpstr>Wingdings</vt:lpstr>
      <vt:lpstr>Garamond</vt:lpstr>
      <vt:lpstr>Garamond</vt:lpstr>
      <vt:lpstr>微软雅黑</vt:lpstr>
      <vt:lpstr>华文中宋</vt:lpstr>
      <vt:lpstr>黑体</vt:lpstr>
      <vt:lpstr>Adobe Garamond Pro</vt:lpstr>
      <vt:lpstr>Arial Unicode MS</vt:lpstr>
      <vt:lpstr>Calibri</vt:lpstr>
      <vt:lpstr>Times New Roman</vt:lpstr>
      <vt:lpstr>Stream</vt:lpstr>
      <vt:lpstr>1_Stream</vt:lpstr>
      <vt:lpstr>          营销师  产品销售</vt:lpstr>
      <vt:lpstr>PowerPoint 演示文稿</vt:lpstr>
      <vt:lpstr>PowerPoint 演示文稿</vt:lpstr>
      <vt:lpstr>第三章  产品销售</vt:lpstr>
      <vt:lpstr>拜访与接近顾客</vt:lpstr>
      <vt:lpstr>寻找潜在顾客</vt:lpstr>
      <vt:lpstr>可供查询的资料</vt:lpstr>
      <vt:lpstr>拜访计划的内容</vt:lpstr>
      <vt:lpstr>接近潜在顾客</vt:lpstr>
      <vt:lpstr>PowerPoint 演示文稿</vt:lpstr>
      <vt:lpstr>PowerPoint 演示文稿</vt:lpstr>
      <vt:lpstr>PowerPoint 演示文稿</vt:lpstr>
      <vt:lpstr>接近潜在客户的案例</vt:lpstr>
      <vt:lpstr>拜访与接近潜在顾客的要点</vt:lpstr>
      <vt:lpstr>开场的方式</vt:lpstr>
      <vt:lpstr>FABE法则</vt:lpstr>
      <vt:lpstr>商品的兴趣点主要有</vt:lpstr>
      <vt:lpstr>示范存在缺陷的主要原因</vt:lpstr>
      <vt:lpstr>认定顾客资格——MAN法则</vt:lpstr>
      <vt:lpstr>商品洽谈</vt:lpstr>
      <vt:lpstr>进行报价解释</vt:lpstr>
      <vt:lpstr>分析对方报价</vt:lpstr>
      <vt:lpstr>选择合适的让步策略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采取其他可能的让步策略</vt:lpstr>
      <vt:lpstr>分析谈判僵局种类</vt:lpstr>
      <vt:lpstr>确定谈判僵局成因</vt:lpstr>
      <vt:lpstr>制定突破谈判僵局的策略</vt:lpstr>
      <vt:lpstr>PowerPoint 演示文稿</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正常运用常见谈判策略(20条)</vt:lpstr>
      <vt:lpstr>第三节  试行订约</vt:lpstr>
      <vt:lpstr>识别客户异议</vt:lpstr>
      <vt:lpstr>识别客户异议</vt:lpstr>
      <vt:lpstr>分析客户异议的成因</vt:lpstr>
      <vt:lpstr>处理客户异议</vt:lpstr>
      <vt:lpstr>处理客户异议</vt:lpstr>
      <vt:lpstr>转化客户异议应注意</vt:lpstr>
      <vt:lpstr>提前回答顾客异议的优点</vt:lpstr>
      <vt:lpstr>处理顾客异议的主要方法</vt:lpstr>
      <vt:lpstr>识别成交机会</vt:lpstr>
      <vt:lpstr>创造成交机会</vt:lpstr>
      <vt:lpstr>建议成交</vt:lpstr>
      <vt:lpstr>建议成交</vt:lpstr>
      <vt:lpstr>建议成交</vt:lpstr>
      <vt:lpstr>建议成交</vt:lpstr>
      <vt:lpstr>缔结契约的请注意事项</vt:lpstr>
      <vt:lpstr>货品管理</vt:lpstr>
      <vt:lpstr>商品入库</vt:lpstr>
      <vt:lpstr>商品验收</vt:lpstr>
      <vt:lpstr>订单报价的方式</vt:lpstr>
      <vt:lpstr>订单管理流程</vt:lpstr>
      <vt:lpstr>商品包装的种类</vt:lpstr>
      <vt:lpstr>常用的商品运输包装标志</vt:lpstr>
      <vt:lpstr>终端管理</vt:lpstr>
      <vt:lpstr>终端管理的常见问题</vt:lpstr>
      <vt:lpstr>终端陈列的几个要素</vt:lpstr>
      <vt:lpstr>产品陈列的6项工作</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寒小鱼</cp:lastModifiedBy>
  <cp:revision>168</cp:revision>
  <dcterms:created xsi:type="dcterms:W3CDTF">2021-01-23T07:48:00Z</dcterms:created>
  <dcterms:modified xsi:type="dcterms:W3CDTF">2021-01-28T02:35:38Z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2052-11.1.0.9305</vt:lpwstr>
  </property>
</Properties>
</file>